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8"/>
  </p:notesMasterIdLst>
  <p:sldIdLst>
    <p:sldId id="256" r:id="rId2"/>
    <p:sldId id="259" r:id="rId3"/>
    <p:sldId id="302" r:id="rId4"/>
    <p:sldId id="303" r:id="rId5"/>
    <p:sldId id="304" r:id="rId6"/>
    <p:sldId id="305" r:id="rId7"/>
    <p:sldId id="306" r:id="rId8"/>
    <p:sldId id="307" r:id="rId9"/>
    <p:sldId id="258" r:id="rId10"/>
    <p:sldId id="261" r:id="rId11"/>
    <p:sldId id="313" r:id="rId12"/>
    <p:sldId id="308" r:id="rId13"/>
    <p:sldId id="311" r:id="rId14"/>
    <p:sldId id="262" r:id="rId15"/>
    <p:sldId id="260" r:id="rId16"/>
    <p:sldId id="316" r:id="rId17"/>
    <p:sldId id="330" r:id="rId18"/>
    <p:sldId id="267" r:id="rId19"/>
    <p:sldId id="268" r:id="rId20"/>
    <p:sldId id="270" r:id="rId21"/>
    <p:sldId id="354" r:id="rId22"/>
    <p:sldId id="356" r:id="rId23"/>
    <p:sldId id="335" r:id="rId24"/>
    <p:sldId id="273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38" r:id="rId33"/>
    <p:sldId id="329" r:id="rId34"/>
    <p:sldId id="339" r:id="rId35"/>
    <p:sldId id="342" r:id="rId36"/>
    <p:sldId id="287" r:id="rId37"/>
    <p:sldId id="317" r:id="rId38"/>
    <p:sldId id="292" r:id="rId39"/>
    <p:sldId id="293" r:id="rId40"/>
    <p:sldId id="288" r:id="rId41"/>
    <p:sldId id="294" r:id="rId42"/>
    <p:sldId id="296" r:id="rId43"/>
    <p:sldId id="340" r:id="rId44"/>
    <p:sldId id="299" r:id="rId45"/>
    <p:sldId id="301" r:id="rId46"/>
    <p:sldId id="357" r:id="rId47"/>
    <p:sldId id="362" r:id="rId48"/>
    <p:sldId id="363" r:id="rId49"/>
    <p:sldId id="364" r:id="rId50"/>
    <p:sldId id="365" r:id="rId51"/>
    <p:sldId id="366" r:id="rId52"/>
    <p:sldId id="367" r:id="rId53"/>
    <p:sldId id="315" r:id="rId54"/>
    <p:sldId id="323" r:id="rId55"/>
    <p:sldId id="324" r:id="rId56"/>
    <p:sldId id="331" r:id="rId57"/>
  </p:sldIdLst>
  <p:sldSz cx="9144000" cy="5143500" type="screen16x9"/>
  <p:notesSz cx="6858000" cy="9144000"/>
  <p:embeddedFontLst>
    <p:embeddedFont>
      <p:font typeface="Open Sans Light" pitchFamily="34" charset="0"/>
      <p:regular r:id="rId59"/>
      <p:italic r:id="rId60"/>
    </p:embeddedFont>
    <p:embeddedFont>
      <p:font typeface="Calibri" pitchFamily="34" charset="0"/>
      <p:regular r:id="rId61"/>
      <p:bold r:id="rId62"/>
      <p:italic r:id="rId63"/>
      <p:boldItalic r:id="rId64"/>
    </p:embeddedFont>
    <p:embeddedFont>
      <p:font typeface="Open Sans" pitchFamily="34" charset="0"/>
      <p:regular r:id="rId65"/>
      <p:bold r:id="rId66"/>
      <p:italic r:id="rId67"/>
      <p:boldItalic r:id="rId68"/>
    </p:embeddedFont>
    <p:embeddedFont>
      <p:font typeface="Open Sans Semibold" pitchFamily="34" charset="0"/>
      <p:bold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1212"/>
    <a:srgbClr val="FF3399"/>
    <a:srgbClr val="CC3399"/>
    <a:srgbClr val="000000"/>
    <a:srgbClr val="C7DFE7"/>
    <a:srgbClr val="EE4C4C"/>
    <a:srgbClr val="D1C35D"/>
    <a:srgbClr val="E9D873"/>
    <a:srgbClr val="C4B81A"/>
    <a:srgbClr val="122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5" autoAdjust="0"/>
    <p:restoredTop sz="60504" autoAdjust="0"/>
  </p:normalViewPr>
  <p:slideViewPr>
    <p:cSldViewPr snapToGrid="0">
      <p:cViewPr varScale="1">
        <p:scale>
          <a:sx n="101" d="100"/>
          <a:sy n="101" d="100"/>
        </p:scale>
        <p:origin x="-1914" y="-90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-369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5B50C-3971-40FE-9BB8-A8C9BAEF2530}" type="datetimeFigureOut">
              <a:rPr lang="en-US" smtClean="0"/>
              <a:t>7/24/2013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AA524-D0BD-44C3-9D00-96FAB4FAD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6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Let us look</a:t>
            </a:r>
            <a:r>
              <a:rPr lang="fi-FI" baseline="0" smtClean="0"/>
              <a:t> at some previous work.</a:t>
            </a:r>
            <a:endParaRPr lang="fi-FI" smtClean="0"/>
          </a:p>
          <a:p>
            <a:endParaRPr lang="fi-FI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47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mtClean="0"/>
              <a:t>Pretty much all </a:t>
            </a:r>
            <a:r>
              <a:rPr lang="fi-FI" baseline="0" smtClean="0"/>
              <a:t>capturing methods are based on emitting light and observing how it interacts with the surface.</a:t>
            </a:r>
            <a:endParaRPr lang="en-US" smtClean="0"/>
          </a:p>
          <a:p>
            <a:endParaRPr lang="fi-FI" smtClean="0"/>
          </a:p>
          <a:p>
            <a:r>
              <a:rPr lang="fi-FI" smtClean="0"/>
              <a:t>Many of the successful previous</a:t>
            </a:r>
            <a:r>
              <a:rPr lang="fi-FI" baseline="0" smtClean="0"/>
              <a:t> methods are based on custom hardware.</a:t>
            </a:r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12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aseline="0" smtClean="0"/>
              <a:t>On the other hand, light-weight methods often produce impressive results, but do not necessarily reproduce the true appearance faithfully.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76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aseline="0" smtClean="0"/>
              <a:t>Other work uses continuous illumination for aliasing-free acquisition of BRDFs and SVBRDFs. Our system system extends these approaches.</a:t>
            </a:r>
            <a:endParaRPr lang="fi-FI" smtClean="0"/>
          </a:p>
          <a:p>
            <a:endParaRPr lang="fi-FI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45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Our premises</a:t>
            </a:r>
            <a:r>
              <a:rPr lang="fi-FI" baseline="0" smtClean="0"/>
              <a:t> are as follows. We assume that the material follows a simple diffuse-specular-normals model.</a:t>
            </a:r>
          </a:p>
          <a:p>
            <a:endParaRPr lang="fi-FI" baseline="0" smtClean="0"/>
          </a:p>
          <a:p>
            <a:r>
              <a:rPr lang="fi-FI" baseline="0" smtClean="0"/>
              <a:t>Our goal is to build a system that requires no custom hardware, moving parts or user intervention during the capture.</a:t>
            </a:r>
            <a:endParaRPr lang="fi-FI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87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We </a:t>
            </a:r>
            <a:r>
              <a:rPr lang="fi-FI" smtClean="0"/>
              <a:t>use</a:t>
            </a:r>
            <a:r>
              <a:rPr lang="fi-FI" baseline="0" smtClean="0"/>
              <a:t> a system shown in this photo.</a:t>
            </a:r>
          </a:p>
          <a:p>
            <a:endParaRPr lang="fi-FI" baseline="0" smtClean="0"/>
          </a:p>
          <a:p>
            <a:r>
              <a:rPr lang="fi-FI" baseline="0" smtClean="0"/>
              <a:t>The flat material sample is placed underneath a tilted LCD monitor. </a:t>
            </a:r>
          </a:p>
          <a:p>
            <a:endParaRPr lang="fi-FI" baseline="0" smtClean="0"/>
          </a:p>
          <a:p>
            <a:r>
              <a:rPr lang="fi-FI" baseline="0" smtClean="0"/>
              <a:t>The monitor displays patterns and the camera records their reflections.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1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Placing the monitor very</a:t>
            </a:r>
            <a:r>
              <a:rPr lang="fi-FI" baseline="0" smtClean="0"/>
              <a:t> close to the sample allows us to observe reflections from a wide range of angles.</a:t>
            </a:r>
          </a:p>
          <a:p>
            <a:endParaRPr lang="fi-FI" baseline="0" smtClean="0"/>
          </a:p>
          <a:p>
            <a:r>
              <a:rPr lang="fi-FI" baseline="0" smtClean="0"/>
              <a:t>However, our method must now explicitly consider the near field illumination effects.</a:t>
            </a:r>
          </a:p>
          <a:p>
            <a:endParaRPr lang="fi-FI" baseline="0" smtClean="0"/>
          </a:p>
          <a:p>
            <a:r>
              <a:rPr lang="fi-FI" baseline="0" smtClean="0"/>
              <a:t>We also observe only a single camera angle. To generalize to novel views, we fit a parametric model to the observed reflection slice.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58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Let’s have a look at what happens when we</a:t>
            </a:r>
            <a:r>
              <a:rPr lang="fi-FI" baseline="0" smtClean="0"/>
              <a:t> take these pictures.</a:t>
            </a:r>
          </a:p>
          <a:p>
            <a:endParaRPr lang="fi-FI" smtClean="0"/>
          </a:p>
          <a:p>
            <a:r>
              <a:rPr lang="fi-FI" smtClean="0"/>
              <a:t>First</a:t>
            </a:r>
            <a:r>
              <a:rPr lang="fi-FI" baseline="0" smtClean="0"/>
              <a:t> of all, instead of propagating light, we propagate importance from the camera – as is often done in for example ray tracing.</a:t>
            </a:r>
            <a:endParaRPr lang="fi-FI" smtClean="0"/>
          </a:p>
          <a:p>
            <a:endParaRPr lang="fi-FI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16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34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4:00</a:t>
            </a:r>
          </a:p>
          <a:p>
            <a:r>
              <a:rPr lang="fi-FI" smtClean="0"/>
              <a:t>Our approach is a </a:t>
            </a:r>
            <a:r>
              <a:rPr lang="fi-FI" baseline="0" smtClean="0"/>
              <a:t>classical measure-and-fit one.</a:t>
            </a:r>
          </a:p>
          <a:p>
            <a:endParaRPr lang="fi-FI" baseline="0" smtClean="0"/>
          </a:p>
          <a:p>
            <a:r>
              <a:rPr lang="fi-FI" baseline="0" smtClean="0"/>
              <a:t>We obtain physical measurements of the reflectance by emitting patterns from the monitor.</a:t>
            </a:r>
          </a:p>
          <a:p>
            <a:endParaRPr lang="fi-FI" baseline="0" smtClean="0"/>
          </a:p>
          <a:p>
            <a:r>
              <a:rPr lang="fi-FI" baseline="0" smtClean="0"/>
              <a:t>We then fit a parametric model using optimization, to obtain the albedos, glossiness and normals for every surface point.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5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Thank</a:t>
            </a:r>
            <a:r>
              <a:rPr lang="fi-FI" baseline="0" smtClean="0"/>
              <a:t> you for the introduction.</a:t>
            </a:r>
            <a:endParaRPr lang="fi-FI" smtClean="0"/>
          </a:p>
          <a:p>
            <a:endParaRPr lang="fi-FI" smtClean="0"/>
          </a:p>
          <a:p>
            <a:r>
              <a:rPr lang="fi-FI" smtClean="0"/>
              <a:t>Realistic computer graphics requires</a:t>
            </a:r>
            <a:r>
              <a:rPr lang="fi-FI" baseline="0" smtClean="0"/>
              <a:t> not only advanced rendering methods, but also high quality content.</a:t>
            </a:r>
          </a:p>
          <a:p>
            <a:endParaRPr lang="fi-FI" baseline="0" smtClean="0"/>
          </a:p>
          <a:p>
            <a:r>
              <a:rPr lang="fi-FI" baseline="0" smtClean="0"/>
              <a:t>Producing content by hand is difficult and expensive, so it would be desirable to capture it directly from the real world. </a:t>
            </a:r>
          </a:p>
          <a:p>
            <a:endParaRPr lang="fi-FI" baseline="0" smtClean="0"/>
          </a:p>
          <a:p>
            <a:r>
              <a:rPr lang="fi-FI" baseline="0" smtClean="0"/>
              <a:t>We present a method that captures materials accurately using a simple physical setup.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99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mtClean="0"/>
              <a:t>The general approach</a:t>
            </a:r>
            <a:r>
              <a:rPr lang="fi-FI" baseline="0" smtClean="0"/>
              <a:t> is to solve a per-point non-linear optimization problem, </a:t>
            </a:r>
            <a:r>
              <a:rPr lang="fi-FI" smtClean="0"/>
              <a:t>which</a:t>
            </a:r>
            <a:r>
              <a:rPr lang="fi-FI" baseline="0" smtClean="0"/>
              <a:t> requires iterative methods that evaluate the BRDF integral in the inner loop. In our setting, this can lead to hundreds of millions of evaluations.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baseline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mtClean="0"/>
              <a:t>Arbitrary emission patterns and a general BRDF model, however, can only be integrated</a:t>
            </a:r>
            <a:r>
              <a:rPr lang="fi-FI" baseline="0" smtClean="0"/>
              <a:t> numerically, which would lead to </a:t>
            </a:r>
            <a:r>
              <a:rPr lang="fi-FI" b="0" baseline="0" smtClean="0"/>
              <a:t>trillions (or quadrillions) of BRDF evaluations and hence be computationally intractable.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mtClean="0"/>
              <a:t>// 512^2 </a:t>
            </a:r>
            <a:r>
              <a:rPr lang="fi-FI" smtClean="0"/>
              <a:t>px * 130 patterns</a:t>
            </a:r>
            <a:r>
              <a:rPr lang="fi-FI" baseline="0" smtClean="0"/>
              <a:t> </a:t>
            </a:r>
            <a:r>
              <a:rPr lang="fi-FI" smtClean="0"/>
              <a:t>* </a:t>
            </a:r>
            <a:r>
              <a:rPr lang="fi-FI" smtClean="0"/>
              <a:t>~8 </a:t>
            </a:r>
            <a:r>
              <a:rPr lang="fi-FI" smtClean="0"/>
              <a:t>iters * 5 fd-taps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34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To drastically</a:t>
            </a:r>
            <a:r>
              <a:rPr lang="fi-FI" baseline="0" smtClean="0"/>
              <a:t> reduce the costs of integration, we jointly design</a:t>
            </a:r>
            <a:r>
              <a:rPr lang="fi-FI" smtClean="0"/>
              <a:t> </a:t>
            </a:r>
            <a:r>
              <a:rPr lang="fi-FI" baseline="0" smtClean="0"/>
              <a:t>our emission patterns and the computational image formation model.</a:t>
            </a:r>
          </a:p>
          <a:p>
            <a:endParaRPr lang="fi-FI" baseline="0" smtClean="0"/>
          </a:p>
          <a:p>
            <a:r>
              <a:rPr lang="fi-FI" baseline="0" smtClean="0"/>
              <a:t>In effect, the integral can be evaluated with a simple analytic formula. PAUSE</a:t>
            </a:r>
            <a:r>
              <a:rPr lang="fi-FI" baseline="0" smtClean="0"/>
              <a:t>.</a:t>
            </a:r>
            <a:endParaRPr lang="fi-FI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34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One</a:t>
            </a:r>
            <a:r>
              <a:rPr lang="fi-FI" baseline="0" smtClean="0"/>
              <a:t> simple way to allow for quick reflectance integration would be to use point-shaped illumination.</a:t>
            </a:r>
            <a:endParaRPr lang="fi-FI" smtClean="0"/>
          </a:p>
          <a:p>
            <a:endParaRPr lang="fi-FI" baseline="0" smtClean="0"/>
          </a:p>
          <a:p>
            <a:r>
              <a:rPr lang="fi-FI" smtClean="0"/>
              <a:t>This</a:t>
            </a:r>
            <a:r>
              <a:rPr lang="fi-FI" baseline="0" smtClean="0"/>
              <a:t> approach runs into trouble with sharp speculars, in the form of aliasing and exposure problems.</a:t>
            </a:r>
          </a:p>
          <a:p>
            <a:endParaRPr lang="fi-FI" baseline="0" smtClean="0"/>
          </a:p>
          <a:p>
            <a:r>
              <a:rPr lang="fi-FI" baseline="0" smtClean="0"/>
              <a:t>Other ideas involve for example spherical harmonics. However, they are not suited for our setup because they require distant full spherical illumination.</a:t>
            </a:r>
          </a:p>
          <a:p>
            <a:endParaRPr lang="fi-FI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94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Our</a:t>
            </a:r>
            <a:r>
              <a:rPr lang="fi-FI" baseline="0" smtClean="0"/>
              <a:t> choice is to display windowed Fourier basis functions, which are essentially waves at different frequencies and orientations as seen here.</a:t>
            </a:r>
          </a:p>
          <a:p>
            <a:endParaRPr lang="fi-FI" baseline="0" smtClean="0"/>
          </a:p>
          <a:p>
            <a:r>
              <a:rPr lang="fi-FI" baseline="0" smtClean="0"/>
              <a:t>As continuous patterns, they support almost mirror-like materials. As we will see, the reflectance parameters have a clear effect on the data, and furthermore, allow for efficient analytic integration.</a:t>
            </a:r>
          </a:p>
          <a:p>
            <a:endParaRPr lang="fi-FI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70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34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04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34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34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(NOTE when editing/reviewing: notice the fading-out black bars)</a:t>
            </a:r>
          </a:p>
          <a:p>
            <a:r>
              <a:rPr lang="fi-FI" smtClean="0"/>
              <a:t>8:45</a:t>
            </a:r>
          </a:p>
          <a:p>
            <a:endParaRPr lang="fi-FI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69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Our key insight is that</a:t>
            </a:r>
            <a:r>
              <a:rPr lang="fi-FI" baseline="0" smtClean="0"/>
              <a:t> by expressing the BRDF slice as a mixture of Gaussians in the monitor coordinates, we can analytically Fourier transform it, avoiding the expensive numerical integration discussed earlier.</a:t>
            </a:r>
          </a:p>
          <a:p>
            <a:endParaRPr lang="fi-FI" baseline="0" smtClean="0"/>
          </a:p>
          <a:p>
            <a:r>
              <a:rPr lang="fi-FI" baseline="0" smtClean="0"/>
              <a:t>This is because Gaussians have an effective analytic transformation formula.</a:t>
            </a:r>
          </a:p>
          <a:p>
            <a:endParaRPr lang="fi-FI" baseline="0" smtClean="0"/>
          </a:p>
          <a:p>
            <a:r>
              <a:rPr lang="fi-FI" baseline="0" smtClean="0"/>
              <a:t>Our agenda then, for the next few slices, is to construct a model that takes in the unknown parameters, and outputs a mixture of Gaussians that approximates the BRDF slice.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4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mtClean="0"/>
              <a:t>Real-world</a:t>
            </a:r>
            <a:r>
              <a:rPr lang="fi-FI" baseline="0" smtClean="0"/>
              <a:t> surface materials exhibit rich spatial variation, as can be seen in these photos.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aseline="0" smtClean="0"/>
              <a:t>The precise reflectance model itself is often secondary; it is the spatial variation that gives these surfaces their character.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ttp://www.flickr.com/photos/45097561@N00/7521440592/in/photolist-csDmfd-gKMfF-3P95a-XYumy-KzJuj-6QRYm4-7qANW6-5jfMa2-9hrWL4-etf1p-6rF7R-4vFTnU-5PcVGd-5PcVf1-5PcVxS-5PcVpL-92exyf-78qgR7-5X3tMB-7zsDNn-3cvzXt-oS9Wf-7up2f-9SwcwX-4mrs4m-95WRQr-4pvsKp-59chzg-83NKB9-6arsus-5rhVmY-7WJL18-ajfKED-83KmQg-83Kq22-4mJvAu-83Koir-6treoT-GfwTZ-dooLWt-4rfB1L-4Wqsc7-4Wmc94-3aUMpr-3aUMqn-mCoLj-huoJZ-5CvXKv-4S2KCB-3MMaP-3MLd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2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23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23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23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23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23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23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23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49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5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13:00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82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http://www.flickr.com/photos/serenae/6804163629/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632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490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0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04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04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04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0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04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2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84848927@N00/4525959656/in/photolist-7TWJ8b-39xW7S-4r9za1-b97Zzi-b981ek-b981KM-7eEgVd-4n2z3o-5vG8or-7uHuLi-7uMkSS-7uMkPb-xdhLb-5vJzdS-kz9hV-aAwtja-kztsr-7MY2D1-6m2ip-9TETGZ-8cZV1t-csExqN-pfYDy-4n5Ayy-dhoHp6-bx7Eot-8UNtNB-e75WB4-b1ro48-5kkD8V-f8xap-zn4j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94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http://www.flickr.com/photos/hungryblank/129549674/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19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21020954@N06/4262195595/in/photolist-7uCSfX-cD9iNY-8xpeey-4td4TQ-4d7efo-Bsoqj-66h41t-5KSust-59LAmz-5ppj8R-6sy5kg-8Vs5pY-4eEAXt-79h39G-axB4y8-3E2D8-DPS7q-82q9bq-6bn41J-ajEnoE-4DMtmp-8zc39f-8z8W7a-8zc2hY-8z8Smt-8z8Vfg-c3YaDo-Bc8TF-4XqF8N-bWabxz-6V7kkF-4ZEini-5jizsS-edjGAi-bAfDnd-gX8a3-bD3Ga2-7TPHP3-4kaczb-Cjpmb-ev9eDH-9gPY8D-5XciYt-292WDQ-uiFmp-7vEw18-6gPzkr-6gTHNA-8s2aGw-ENk9g-7Jnyv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83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64419960@N00/2011052257/in/photolist-44HaLM-65QZ6E-6EGQXT-areaX-byNtRa-4TBcXT-2uE3t-2fv4u6-2bbwi-5F4DpJ-Ekuiv-7zUJNY-dA5Ap-9e1TU5-6cBMWN-6e82i6-5gcSh-a5hSa-xsrJj-ny2v7-Dm7ow-8syYVv-7Sc2Vy-8yd73C-nDDA7-3dfZrY-wSER4-5PUQcQ-6UJK3e-7MKp-Etuqx-8HuNZf-4kuQr-fwXjQ-MreDS-8s941G-vm3QB-xst1i-8wnisY-4qyyM5-4FqjxS-4CaNp7-Hty5Q-4C6uwV-7MABf1-6tpogW-9hNGQR-6EMbSj-6m8xoC-6fBL4i-3p3sT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9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Based on these considerations, our goal is to capture the detailed spatial variation of a</a:t>
            </a:r>
            <a:r>
              <a:rPr lang="fi-FI" baseline="0" smtClean="0"/>
              <a:t> parametric BRDF model. </a:t>
            </a:r>
          </a:p>
          <a:p>
            <a:endParaRPr lang="fi-FI" baseline="0" smtClean="0"/>
          </a:p>
          <a:p>
            <a:r>
              <a:rPr lang="fi-FI" baseline="0" smtClean="0"/>
              <a:t>We achieve this using only standard office hardware, and produce output texture maps that are directly usable by modern renderers – in particular, real time rendering.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A524-D0BD-44C3-9D00-96FAB4FAD4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1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1735E-24AA-4EEB-B530-172A2FE4C29A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20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F2BE-B5A8-418D-90B8-FC1533664E53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12B16-03E3-4D60-AD0C-AE2EF28889BA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solidFill>
                  <a:schemeClr val="accent6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2768"/>
              </a:spcBef>
              <a:defRPr sz="2800">
                <a:latin typeface="+mn-lt"/>
              </a:defRPr>
            </a:lvl1pPr>
            <a:lvl2pPr>
              <a:lnSpc>
                <a:spcPct val="100000"/>
              </a:lnSpc>
              <a:defRPr sz="2400"/>
            </a:lvl2pPr>
            <a:lvl3pPr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61E3-A603-4B5F-B6EB-D95773D13829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2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44815-C4C5-45D6-A9EA-840A718D5FE6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3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1EA6A-E1C9-49C8-A9D2-48A0882E0000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3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0E7E-3801-4886-92A3-C19C888173BA}" type="datetime1">
              <a:rPr lang="en-US" smtClean="0"/>
              <a:t>7/24/2013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9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9C36-6B87-42DE-905C-60605BA8279C}" type="datetime1">
              <a:rPr lang="en-US" smtClean="0"/>
              <a:t>7/24/2013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9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3FA3-7BC9-40E6-B6EC-61C225E861B1}" type="datetime1">
              <a:rPr lang="en-US" smtClean="0"/>
              <a:t>7/24/2013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98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5C85-539F-4775-B3A4-168EDA502DB4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9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4894-C10A-4746-A417-8DEC933EEEBA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1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D73D5-A0F4-4118-B833-4B583128A64B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57A8C-F3F3-405D-B212-55AF14B06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98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2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4.png"/><Relationship Id="rId10" Type="http://schemas.openxmlformats.org/officeDocument/2006/relationships/image" Target="../media/image83.png"/><Relationship Id="rId4" Type="http://schemas.openxmlformats.org/officeDocument/2006/relationships/image" Target="../media/image73.png"/><Relationship Id="rId9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6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mtClean="0"/>
              <a:t>Practical SVBRDF Capture in the Frequency Domain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7976" y="3324384"/>
            <a:ext cx="292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smtClean="0">
                <a:latin typeface="+mj-lt"/>
              </a:rPr>
              <a:t>Miika Aittala</a:t>
            </a:r>
            <a:endParaRPr lang="fi-FI" sz="2400" smtClean="0"/>
          </a:p>
          <a:p>
            <a:pPr algn="ctr"/>
            <a:r>
              <a:rPr lang="fi-FI" sz="1200" smtClean="0"/>
              <a:t>Aalto University</a:t>
            </a:r>
          </a:p>
          <a:p>
            <a:pPr algn="ctr"/>
            <a:r>
              <a:rPr lang="fi-FI" sz="1200" smtClean="0"/>
              <a:t>NVIDIA Research</a:t>
            </a:r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5685661" y="3324384"/>
            <a:ext cx="292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smtClean="0">
                <a:latin typeface="+mj-lt"/>
              </a:rPr>
              <a:t>Jaakko Lehtinen</a:t>
            </a:r>
            <a:endParaRPr lang="fi-FI" sz="2400" smtClean="0"/>
          </a:p>
          <a:p>
            <a:pPr algn="ctr"/>
            <a:r>
              <a:rPr lang="fi-FI" sz="1200" smtClean="0"/>
              <a:t>Aalto University</a:t>
            </a:r>
          </a:p>
          <a:p>
            <a:pPr algn="ctr"/>
            <a:r>
              <a:rPr lang="fi-FI" sz="1200" smtClean="0"/>
              <a:t>NVIDIA Research</a:t>
            </a:r>
            <a:endParaRPr lang="en-US" sz="1200"/>
          </a:p>
        </p:txBody>
      </p:sp>
      <p:sp>
        <p:nvSpPr>
          <p:cNvPr id="7" name="TextBox 6"/>
          <p:cNvSpPr txBox="1"/>
          <p:nvPr/>
        </p:nvSpPr>
        <p:spPr>
          <a:xfrm>
            <a:off x="3026122" y="3324384"/>
            <a:ext cx="292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smtClean="0">
                <a:latin typeface="+mj-lt"/>
              </a:rPr>
              <a:t>Tim Weyrich</a:t>
            </a:r>
            <a:endParaRPr lang="fi-FI" sz="2400" smtClean="0"/>
          </a:p>
          <a:p>
            <a:pPr algn="ctr"/>
            <a:r>
              <a:rPr lang="fi-FI" sz="1200" smtClean="0"/>
              <a:t>University College London</a:t>
            </a:r>
            <a:endParaRPr lang="en-US" sz="12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46" y="384920"/>
            <a:ext cx="898231" cy="74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625" y="384920"/>
            <a:ext cx="2155989" cy="6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38" y="473903"/>
            <a:ext cx="2301191" cy="5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9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Related work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Custom equipment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6" y="1493951"/>
            <a:ext cx="3224286" cy="210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760" y="3598530"/>
            <a:ext cx="240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Gardner et al. (2003)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97" y="1493952"/>
            <a:ext cx="3102744" cy="213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32897" y="3625918"/>
            <a:ext cx="240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Holroyd et al. (2010)</a:t>
            </a:r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98" y="1493952"/>
            <a:ext cx="2150137" cy="21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35641" y="3625919"/>
            <a:ext cx="240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Dong et al. (2010)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Strong priors and heuristics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1"/>
            <a:ext cx="4618856" cy="3394472"/>
          </a:xfrm>
        </p:spPr>
        <p:txBody>
          <a:bodyPr>
            <a:normAutofit fontScale="92500" lnSpcReduction="10000"/>
          </a:bodyPr>
          <a:lstStyle/>
          <a:p>
            <a:r>
              <a:rPr lang="fi-FI" smtClean="0"/>
              <a:t>CrazyBump</a:t>
            </a:r>
          </a:p>
          <a:p>
            <a:pPr lvl="1"/>
            <a:r>
              <a:rPr lang="fi-FI" smtClean="0"/>
              <a:t>Proprietary heuristics</a:t>
            </a:r>
          </a:p>
          <a:p>
            <a:r>
              <a:rPr lang="fi-FI" smtClean="0"/>
              <a:t>”Dark is deep”</a:t>
            </a:r>
          </a:p>
          <a:p>
            <a:pPr lvl="1"/>
            <a:r>
              <a:rPr lang="fi-FI" sz="1900" smtClean="0"/>
              <a:t>E.g. Glencross et al. (2008)</a:t>
            </a:r>
          </a:p>
          <a:p>
            <a:r>
              <a:rPr lang="fi-FI" smtClean="0"/>
              <a:t>Intrinsic images, user guidance</a:t>
            </a:r>
          </a:p>
          <a:p>
            <a:pPr lvl="1"/>
            <a:r>
              <a:rPr lang="fi-FI" sz="1600" smtClean="0"/>
              <a:t>AppGen (Dong et al., 2011)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22" y="1759791"/>
            <a:ext cx="1380260" cy="103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205" y="1759791"/>
            <a:ext cx="1860170" cy="11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28" y="3199951"/>
            <a:ext cx="1726380" cy="147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008" y="3104592"/>
            <a:ext cx="1631292" cy="15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5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Basis illumination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266928" cy="3394472"/>
          </a:xfrm>
        </p:spPr>
        <p:txBody>
          <a:bodyPr>
            <a:normAutofit/>
          </a:bodyPr>
          <a:lstStyle/>
          <a:p>
            <a:r>
              <a:rPr lang="fi-FI" smtClean="0"/>
              <a:t>For BRDF measurement</a:t>
            </a:r>
          </a:p>
          <a:p>
            <a:pPr lvl="1"/>
            <a:r>
              <a:rPr lang="fi-FI" smtClean="0"/>
              <a:t>Sato et al. (2003), Ghosh et al. (2007)</a:t>
            </a:r>
          </a:p>
          <a:p>
            <a:r>
              <a:rPr lang="fi-FI" smtClean="0"/>
              <a:t>For SVBRDF</a:t>
            </a:r>
          </a:p>
          <a:p>
            <a:pPr lvl="1"/>
            <a:r>
              <a:rPr lang="fi-FI" smtClean="0"/>
              <a:t>Low-order spherical harmonics (Ghosh et al. 2009, 2010)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23" y="483518"/>
            <a:ext cx="26882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Our approach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Design goals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7686675" cy="3394472"/>
          </a:xfrm>
        </p:spPr>
        <p:txBody>
          <a:bodyPr>
            <a:normAutofit lnSpcReduction="10000"/>
          </a:bodyPr>
          <a:lstStyle/>
          <a:p>
            <a:r>
              <a:rPr lang="fi-FI" smtClean="0"/>
              <a:t>Capture materials </a:t>
            </a:r>
            <a:r>
              <a:rPr lang="fi-FI"/>
              <a:t>that can be represented </a:t>
            </a:r>
            <a:r>
              <a:rPr lang="fi-FI" smtClean="0"/>
              <a:t>as diffuse </a:t>
            </a:r>
            <a:r>
              <a:rPr lang="fi-FI"/>
              <a:t>+ specular + normals</a:t>
            </a:r>
          </a:p>
          <a:p>
            <a:r>
              <a:rPr lang="fi-FI" smtClean="0"/>
              <a:t>No custom hardware</a:t>
            </a:r>
          </a:p>
          <a:p>
            <a:r>
              <a:rPr lang="fi-FI"/>
              <a:t>N</a:t>
            </a:r>
            <a:r>
              <a:rPr lang="fi-FI" smtClean="0"/>
              <a:t>o moving parts</a:t>
            </a:r>
          </a:p>
          <a:p>
            <a:r>
              <a:rPr lang="fi-FI" smtClean="0"/>
              <a:t>No user intervention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2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cygwin\home\maittala\svn\fourier\doc\paper\figures\work\img_906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62" y="0"/>
            <a:ext cx="77199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2710" y="1953295"/>
            <a:ext cx="1728192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 algn="ctr"/>
            <a:endParaRPr lang="fi-FI" sz="2000" smtClean="0"/>
          </a:p>
          <a:p>
            <a:pPr marL="0" lvl="1" algn="ctr"/>
            <a:r>
              <a:rPr lang="fi-FI" sz="2000" smtClean="0"/>
              <a:t>SLR camera</a:t>
            </a:r>
          </a:p>
          <a:p>
            <a:pPr marL="0" lvl="1" algn="ctr"/>
            <a:endParaRPr lang="en-US" sz="2000"/>
          </a:p>
        </p:txBody>
      </p:sp>
      <p:sp>
        <p:nvSpPr>
          <p:cNvPr id="6" name="TextBox 5"/>
          <p:cNvSpPr txBox="1"/>
          <p:nvPr/>
        </p:nvSpPr>
        <p:spPr>
          <a:xfrm>
            <a:off x="6247724" y="555526"/>
            <a:ext cx="1944216" cy="19389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i-FI" sz="2000" smtClean="0"/>
          </a:p>
          <a:p>
            <a:pPr algn="ctr"/>
            <a:r>
              <a:rPr lang="fi-FI" sz="2000" smtClean="0"/>
              <a:t>Monitor as </a:t>
            </a:r>
            <a:r>
              <a:rPr lang="fi-FI" sz="2000"/>
              <a:t>a programmable area light source</a:t>
            </a:r>
          </a:p>
          <a:p>
            <a:pPr algn="ctr"/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4163070" y="3363838"/>
            <a:ext cx="1944216" cy="14773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i-FI" smtClean="0"/>
          </a:p>
          <a:p>
            <a:pPr algn="ctr"/>
            <a:r>
              <a:rPr lang="fi-FI" smtClean="0"/>
              <a:t>Approximately </a:t>
            </a:r>
            <a:r>
              <a:rPr lang="fi-FI"/>
              <a:t>flat material </a:t>
            </a:r>
            <a:r>
              <a:rPr lang="fi-FI" smtClean="0"/>
              <a:t>sample</a:t>
            </a:r>
          </a:p>
          <a:p>
            <a:pPr algn="ctr"/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072283"/>
            <a:ext cx="6045273" cy="402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mtClean="0"/>
              <a:t>Near field illumination, fixed camera</a:t>
            </a: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941200" y="2244888"/>
            <a:ext cx="2984799" cy="1412749"/>
          </a:xfrm>
          <a:custGeom>
            <a:avLst/>
            <a:gdLst>
              <a:gd name="connsiteX0" fmla="*/ 0 w 2448272"/>
              <a:gd name="connsiteY0" fmla="*/ 0 h 2336384"/>
              <a:gd name="connsiteX1" fmla="*/ 2448272 w 2448272"/>
              <a:gd name="connsiteY1" fmla="*/ 0 h 2336384"/>
              <a:gd name="connsiteX2" fmla="*/ 2448272 w 2448272"/>
              <a:gd name="connsiteY2" fmla="*/ 2336384 h 2336384"/>
              <a:gd name="connsiteX3" fmla="*/ 0 w 2448272"/>
              <a:gd name="connsiteY3" fmla="*/ 2336384 h 2336384"/>
              <a:gd name="connsiteX4" fmla="*/ 0 w 2448272"/>
              <a:gd name="connsiteY4" fmla="*/ 0 h 2336384"/>
              <a:gd name="connsiteX0" fmla="*/ 0 w 3041585"/>
              <a:gd name="connsiteY0" fmla="*/ 488611 h 2336384"/>
              <a:gd name="connsiteX1" fmla="*/ 3041585 w 3041585"/>
              <a:gd name="connsiteY1" fmla="*/ 0 h 2336384"/>
              <a:gd name="connsiteX2" fmla="*/ 3041585 w 3041585"/>
              <a:gd name="connsiteY2" fmla="*/ 2336384 h 2336384"/>
              <a:gd name="connsiteX3" fmla="*/ 593313 w 3041585"/>
              <a:gd name="connsiteY3" fmla="*/ 2336384 h 2336384"/>
              <a:gd name="connsiteX4" fmla="*/ 0 w 3041585"/>
              <a:gd name="connsiteY4" fmla="*/ 488611 h 2336384"/>
              <a:gd name="connsiteX0" fmla="*/ 0 w 3041585"/>
              <a:gd name="connsiteY0" fmla="*/ 272226 h 2119999"/>
              <a:gd name="connsiteX1" fmla="*/ 2029463 w 3041585"/>
              <a:gd name="connsiteY1" fmla="*/ 0 h 2119999"/>
              <a:gd name="connsiteX2" fmla="*/ 3041585 w 3041585"/>
              <a:gd name="connsiteY2" fmla="*/ 2119999 h 2119999"/>
              <a:gd name="connsiteX3" fmla="*/ 593313 w 3041585"/>
              <a:gd name="connsiteY3" fmla="*/ 2119999 h 2119999"/>
              <a:gd name="connsiteX4" fmla="*/ 0 w 3041585"/>
              <a:gd name="connsiteY4" fmla="*/ 272226 h 2119999"/>
              <a:gd name="connsiteX0" fmla="*/ 0 w 2539014"/>
              <a:gd name="connsiteY0" fmla="*/ 272226 h 2210741"/>
              <a:gd name="connsiteX1" fmla="*/ 2029463 w 2539014"/>
              <a:gd name="connsiteY1" fmla="*/ 0 h 2210741"/>
              <a:gd name="connsiteX2" fmla="*/ 2539014 w 2539014"/>
              <a:gd name="connsiteY2" fmla="*/ 2210741 h 2210741"/>
              <a:gd name="connsiteX3" fmla="*/ 593313 w 2539014"/>
              <a:gd name="connsiteY3" fmla="*/ 2119999 h 2210741"/>
              <a:gd name="connsiteX4" fmla="*/ 0 w 2539014"/>
              <a:gd name="connsiteY4" fmla="*/ 272226 h 2210741"/>
              <a:gd name="connsiteX0" fmla="*/ 0 w 2539014"/>
              <a:gd name="connsiteY0" fmla="*/ 272226 h 2210741"/>
              <a:gd name="connsiteX1" fmla="*/ 2029463 w 2539014"/>
              <a:gd name="connsiteY1" fmla="*/ 0 h 2210741"/>
              <a:gd name="connsiteX2" fmla="*/ 2539014 w 2539014"/>
              <a:gd name="connsiteY2" fmla="*/ 2210741 h 2210741"/>
              <a:gd name="connsiteX3" fmla="*/ 509551 w 2539014"/>
              <a:gd name="connsiteY3" fmla="*/ 2147920 h 2210741"/>
              <a:gd name="connsiteX4" fmla="*/ 0 w 2539014"/>
              <a:gd name="connsiteY4" fmla="*/ 272226 h 2210741"/>
              <a:gd name="connsiteX0" fmla="*/ 0 w 2539014"/>
              <a:gd name="connsiteY0" fmla="*/ 230345 h 2168860"/>
              <a:gd name="connsiteX1" fmla="*/ 2043423 w 2539014"/>
              <a:gd name="connsiteY1" fmla="*/ 0 h 2168860"/>
              <a:gd name="connsiteX2" fmla="*/ 2539014 w 2539014"/>
              <a:gd name="connsiteY2" fmla="*/ 2168860 h 2168860"/>
              <a:gd name="connsiteX3" fmla="*/ 509551 w 2539014"/>
              <a:gd name="connsiteY3" fmla="*/ 2106039 h 2168860"/>
              <a:gd name="connsiteX4" fmla="*/ 0 w 2539014"/>
              <a:gd name="connsiteY4" fmla="*/ 230345 h 2168860"/>
              <a:gd name="connsiteX0" fmla="*/ 0 w 2525054"/>
              <a:gd name="connsiteY0" fmla="*/ 265246 h 2168860"/>
              <a:gd name="connsiteX1" fmla="*/ 2029463 w 2525054"/>
              <a:gd name="connsiteY1" fmla="*/ 0 h 2168860"/>
              <a:gd name="connsiteX2" fmla="*/ 2525054 w 2525054"/>
              <a:gd name="connsiteY2" fmla="*/ 2168860 h 2168860"/>
              <a:gd name="connsiteX3" fmla="*/ 495591 w 2525054"/>
              <a:gd name="connsiteY3" fmla="*/ 2106039 h 2168860"/>
              <a:gd name="connsiteX4" fmla="*/ 0 w 2525054"/>
              <a:gd name="connsiteY4" fmla="*/ 265246 h 2168860"/>
              <a:gd name="connsiteX0" fmla="*/ 0 w 2511094"/>
              <a:gd name="connsiteY0" fmla="*/ 265246 h 2182820"/>
              <a:gd name="connsiteX1" fmla="*/ 2029463 w 2511094"/>
              <a:gd name="connsiteY1" fmla="*/ 0 h 2182820"/>
              <a:gd name="connsiteX2" fmla="*/ 2511094 w 2511094"/>
              <a:gd name="connsiteY2" fmla="*/ 2182820 h 2182820"/>
              <a:gd name="connsiteX3" fmla="*/ 495591 w 2511094"/>
              <a:gd name="connsiteY3" fmla="*/ 2106039 h 2182820"/>
              <a:gd name="connsiteX4" fmla="*/ 0 w 2511094"/>
              <a:gd name="connsiteY4" fmla="*/ 265246 h 2182820"/>
              <a:gd name="connsiteX0" fmla="*/ 0 w 2518074"/>
              <a:gd name="connsiteY0" fmla="*/ 265246 h 2182820"/>
              <a:gd name="connsiteX1" fmla="*/ 2029463 w 2518074"/>
              <a:gd name="connsiteY1" fmla="*/ 0 h 2182820"/>
              <a:gd name="connsiteX2" fmla="*/ 2518074 w 2518074"/>
              <a:gd name="connsiteY2" fmla="*/ 2182820 h 2182820"/>
              <a:gd name="connsiteX3" fmla="*/ 495591 w 2518074"/>
              <a:gd name="connsiteY3" fmla="*/ 2106039 h 2182820"/>
              <a:gd name="connsiteX4" fmla="*/ 0 w 2518074"/>
              <a:gd name="connsiteY4" fmla="*/ 265246 h 2182820"/>
              <a:gd name="connsiteX0" fmla="*/ 0 w 3289599"/>
              <a:gd name="connsiteY0" fmla="*/ 760546 h 2182820"/>
              <a:gd name="connsiteX1" fmla="*/ 2800988 w 3289599"/>
              <a:gd name="connsiteY1" fmla="*/ 0 h 2182820"/>
              <a:gd name="connsiteX2" fmla="*/ 3289599 w 3289599"/>
              <a:gd name="connsiteY2" fmla="*/ 2182820 h 2182820"/>
              <a:gd name="connsiteX3" fmla="*/ 1267116 w 3289599"/>
              <a:gd name="connsiteY3" fmla="*/ 2106039 h 2182820"/>
              <a:gd name="connsiteX4" fmla="*/ 0 w 3289599"/>
              <a:gd name="connsiteY4" fmla="*/ 760546 h 2182820"/>
              <a:gd name="connsiteX0" fmla="*/ 0 w 3289599"/>
              <a:gd name="connsiteY0" fmla="*/ 760546 h 2182820"/>
              <a:gd name="connsiteX1" fmla="*/ 2800988 w 3289599"/>
              <a:gd name="connsiteY1" fmla="*/ 0 h 2182820"/>
              <a:gd name="connsiteX2" fmla="*/ 2583425 w 3289599"/>
              <a:gd name="connsiteY2" fmla="*/ 1011207 h 2182820"/>
              <a:gd name="connsiteX3" fmla="*/ 3289599 w 3289599"/>
              <a:gd name="connsiteY3" fmla="*/ 2182820 h 2182820"/>
              <a:gd name="connsiteX4" fmla="*/ 1267116 w 3289599"/>
              <a:gd name="connsiteY4" fmla="*/ 2106039 h 2182820"/>
              <a:gd name="connsiteX5" fmla="*/ 0 w 3289599"/>
              <a:gd name="connsiteY5" fmla="*/ 760546 h 2182820"/>
              <a:gd name="connsiteX0" fmla="*/ 0 w 3289599"/>
              <a:gd name="connsiteY0" fmla="*/ 0 h 1422274"/>
              <a:gd name="connsiteX1" fmla="*/ 1877063 w 3289599"/>
              <a:gd name="connsiteY1" fmla="*/ 182429 h 1422274"/>
              <a:gd name="connsiteX2" fmla="*/ 2583425 w 3289599"/>
              <a:gd name="connsiteY2" fmla="*/ 250661 h 1422274"/>
              <a:gd name="connsiteX3" fmla="*/ 3289599 w 3289599"/>
              <a:gd name="connsiteY3" fmla="*/ 1422274 h 1422274"/>
              <a:gd name="connsiteX4" fmla="*/ 1267116 w 3289599"/>
              <a:gd name="connsiteY4" fmla="*/ 1345493 h 1422274"/>
              <a:gd name="connsiteX5" fmla="*/ 0 w 3289599"/>
              <a:gd name="connsiteY5" fmla="*/ 0 h 1422274"/>
              <a:gd name="connsiteX0" fmla="*/ 0 w 3289599"/>
              <a:gd name="connsiteY0" fmla="*/ 0 h 1422274"/>
              <a:gd name="connsiteX1" fmla="*/ 1877063 w 3289599"/>
              <a:gd name="connsiteY1" fmla="*/ 182429 h 1422274"/>
              <a:gd name="connsiteX2" fmla="*/ 1878575 w 3289599"/>
              <a:gd name="connsiteY2" fmla="*/ 183986 h 1422274"/>
              <a:gd name="connsiteX3" fmla="*/ 3289599 w 3289599"/>
              <a:gd name="connsiteY3" fmla="*/ 1422274 h 1422274"/>
              <a:gd name="connsiteX4" fmla="*/ 1267116 w 3289599"/>
              <a:gd name="connsiteY4" fmla="*/ 1345493 h 1422274"/>
              <a:gd name="connsiteX5" fmla="*/ 0 w 3289599"/>
              <a:gd name="connsiteY5" fmla="*/ 0 h 1422274"/>
              <a:gd name="connsiteX0" fmla="*/ 0 w 2984799"/>
              <a:gd name="connsiteY0" fmla="*/ 0 h 1412749"/>
              <a:gd name="connsiteX1" fmla="*/ 1877063 w 2984799"/>
              <a:gd name="connsiteY1" fmla="*/ 182429 h 1412749"/>
              <a:gd name="connsiteX2" fmla="*/ 1878575 w 2984799"/>
              <a:gd name="connsiteY2" fmla="*/ 183986 h 1412749"/>
              <a:gd name="connsiteX3" fmla="*/ 2984799 w 2984799"/>
              <a:gd name="connsiteY3" fmla="*/ 1412749 h 1412749"/>
              <a:gd name="connsiteX4" fmla="*/ 1267116 w 2984799"/>
              <a:gd name="connsiteY4" fmla="*/ 1345493 h 1412749"/>
              <a:gd name="connsiteX5" fmla="*/ 0 w 2984799"/>
              <a:gd name="connsiteY5" fmla="*/ 0 h 1412749"/>
              <a:gd name="connsiteX0" fmla="*/ 0 w 2984799"/>
              <a:gd name="connsiteY0" fmla="*/ 0 h 1412749"/>
              <a:gd name="connsiteX1" fmla="*/ 1877063 w 2984799"/>
              <a:gd name="connsiteY1" fmla="*/ 182429 h 1412749"/>
              <a:gd name="connsiteX2" fmla="*/ 1878575 w 2984799"/>
              <a:gd name="connsiteY2" fmla="*/ 183986 h 1412749"/>
              <a:gd name="connsiteX3" fmla="*/ 2984799 w 2984799"/>
              <a:gd name="connsiteY3" fmla="*/ 1412749 h 1412749"/>
              <a:gd name="connsiteX4" fmla="*/ 933741 w 2984799"/>
              <a:gd name="connsiteY4" fmla="*/ 783518 h 1412749"/>
              <a:gd name="connsiteX5" fmla="*/ 0 w 2984799"/>
              <a:gd name="connsiteY5" fmla="*/ 0 h 1412749"/>
              <a:gd name="connsiteX0" fmla="*/ 0 w 2984799"/>
              <a:gd name="connsiteY0" fmla="*/ 0 h 1412749"/>
              <a:gd name="connsiteX1" fmla="*/ 1877063 w 2984799"/>
              <a:gd name="connsiteY1" fmla="*/ 182429 h 1412749"/>
              <a:gd name="connsiteX2" fmla="*/ 1878575 w 2984799"/>
              <a:gd name="connsiteY2" fmla="*/ 241136 h 1412749"/>
              <a:gd name="connsiteX3" fmla="*/ 2984799 w 2984799"/>
              <a:gd name="connsiteY3" fmla="*/ 1412749 h 1412749"/>
              <a:gd name="connsiteX4" fmla="*/ 933741 w 2984799"/>
              <a:gd name="connsiteY4" fmla="*/ 783518 h 1412749"/>
              <a:gd name="connsiteX5" fmla="*/ 0 w 2984799"/>
              <a:gd name="connsiteY5" fmla="*/ 0 h 1412749"/>
              <a:gd name="connsiteX0" fmla="*/ 0 w 2984799"/>
              <a:gd name="connsiteY0" fmla="*/ 0 h 1412749"/>
              <a:gd name="connsiteX1" fmla="*/ 1896113 w 2984799"/>
              <a:gd name="connsiteY1" fmla="*/ 230054 h 1412749"/>
              <a:gd name="connsiteX2" fmla="*/ 1878575 w 2984799"/>
              <a:gd name="connsiteY2" fmla="*/ 241136 h 1412749"/>
              <a:gd name="connsiteX3" fmla="*/ 2984799 w 2984799"/>
              <a:gd name="connsiteY3" fmla="*/ 1412749 h 1412749"/>
              <a:gd name="connsiteX4" fmla="*/ 933741 w 2984799"/>
              <a:gd name="connsiteY4" fmla="*/ 783518 h 1412749"/>
              <a:gd name="connsiteX5" fmla="*/ 0 w 2984799"/>
              <a:gd name="connsiteY5" fmla="*/ 0 h 141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4799" h="1412749">
                <a:moveTo>
                  <a:pt x="0" y="0"/>
                </a:moveTo>
                <a:lnTo>
                  <a:pt x="1896113" y="230054"/>
                </a:lnTo>
                <a:cubicBezTo>
                  <a:pt x="1896617" y="243273"/>
                  <a:pt x="1878071" y="227917"/>
                  <a:pt x="1878575" y="241136"/>
                </a:cubicBezTo>
                <a:lnTo>
                  <a:pt x="2984799" y="1412749"/>
                </a:lnTo>
                <a:lnTo>
                  <a:pt x="933741" y="783518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stCxn id="59" idx="0"/>
            <a:endCxn id="51" idx="4"/>
          </p:cNvCxnSpPr>
          <p:nvPr/>
        </p:nvCxnSpPr>
        <p:spPr>
          <a:xfrm flipH="1" flipV="1">
            <a:off x="4874941" y="3028406"/>
            <a:ext cx="265940" cy="527294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59" idx="6"/>
            <a:endCxn id="51" idx="3"/>
          </p:cNvCxnSpPr>
          <p:nvPr/>
        </p:nvCxnSpPr>
        <p:spPr>
          <a:xfrm>
            <a:off x="5207948" y="3622767"/>
            <a:ext cx="1718051" cy="34870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9" idx="5"/>
            <a:endCxn id="51" idx="0"/>
          </p:cNvCxnSpPr>
          <p:nvPr/>
        </p:nvCxnSpPr>
        <p:spPr>
          <a:xfrm flipH="1" flipV="1">
            <a:off x="3941200" y="2244888"/>
            <a:ext cx="1247105" cy="1425303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9" idx="4"/>
            <a:endCxn id="51" idx="1"/>
          </p:cNvCxnSpPr>
          <p:nvPr/>
        </p:nvCxnSpPr>
        <p:spPr>
          <a:xfrm flipV="1">
            <a:off x="5140881" y="2474942"/>
            <a:ext cx="696432" cy="1214892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5073814" y="3555700"/>
            <a:ext cx="134134" cy="13413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9" idx="3"/>
            <a:endCxn id="51" idx="4"/>
          </p:cNvCxnSpPr>
          <p:nvPr/>
        </p:nvCxnSpPr>
        <p:spPr>
          <a:xfrm flipV="1">
            <a:off x="4646599" y="3028406"/>
            <a:ext cx="228342" cy="474242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9" idx="6"/>
            <a:endCxn id="51" idx="3"/>
          </p:cNvCxnSpPr>
          <p:nvPr/>
        </p:nvCxnSpPr>
        <p:spPr>
          <a:xfrm>
            <a:off x="4761090" y="3455224"/>
            <a:ext cx="2164909" cy="202413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9" idx="5"/>
            <a:endCxn id="51" idx="0"/>
          </p:cNvCxnSpPr>
          <p:nvPr/>
        </p:nvCxnSpPr>
        <p:spPr>
          <a:xfrm flipH="1" flipV="1">
            <a:off x="3941200" y="2244888"/>
            <a:ext cx="800247" cy="1257760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9" idx="7"/>
            <a:endCxn id="51" idx="2"/>
          </p:cNvCxnSpPr>
          <p:nvPr/>
        </p:nvCxnSpPr>
        <p:spPr>
          <a:xfrm flipV="1">
            <a:off x="4741447" y="2486024"/>
            <a:ext cx="1078328" cy="921776"/>
          </a:xfrm>
          <a:prstGeom prst="line">
            <a:avLst/>
          </a:prstGeom>
          <a:ln w="19050">
            <a:solidFill>
              <a:schemeClr val="accent6"/>
            </a:solidFill>
            <a:prstDash val="sys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4626956" y="3388157"/>
            <a:ext cx="134134" cy="13413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/>
          <p:cNvSpPr/>
          <p:nvPr/>
        </p:nvSpPr>
        <p:spPr>
          <a:xfrm rot="15652659">
            <a:off x="4184636" y="3182184"/>
            <a:ext cx="923925" cy="801698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17</a:t>
            </a:fld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3699482" y="2422411"/>
            <a:ext cx="1374332" cy="1134019"/>
          </a:xfrm>
          <a:prstGeom prst="line">
            <a:avLst/>
          </a:prstGeom>
          <a:ln w="762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3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49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>
                <a:solidFill>
                  <a:schemeClr val="accent6"/>
                </a:solidFill>
                <a:latin typeface="+mn-lt"/>
              </a:rPr>
              <a:t>Image formation</a:t>
            </a:r>
            <a:endParaRPr lang="en-US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86" y="1419622"/>
            <a:ext cx="1696036" cy="15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hord 50"/>
          <p:cNvSpPr/>
          <p:nvPr/>
        </p:nvSpPr>
        <p:spPr>
          <a:xfrm rot="6766501">
            <a:off x="6886674" y="1689878"/>
            <a:ext cx="1773460" cy="1561157"/>
          </a:xfrm>
          <a:prstGeom prst="chord">
            <a:avLst/>
          </a:prstGeom>
          <a:gradFill flip="none" rotWithShape="1">
            <a:gsLst>
              <a:gs pos="0">
                <a:schemeClr val="accent6">
                  <a:lumMod val="47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30000"/>
              </a:schemeClr>
            </a:glow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37" y="3003798"/>
            <a:ext cx="1955734" cy="59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72" y="1680248"/>
            <a:ext cx="718353" cy="54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955123" y="2358098"/>
            <a:ext cx="632158" cy="607778"/>
          </a:xfrm>
          <a:prstGeom prst="line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24" y="1419622"/>
            <a:ext cx="1696036" cy="15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6" y="3003798"/>
            <a:ext cx="1955734" cy="59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5" y="1673981"/>
            <a:ext cx="718353" cy="54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hord 16"/>
          <p:cNvSpPr/>
          <p:nvPr/>
        </p:nvSpPr>
        <p:spPr>
          <a:xfrm rot="6766501">
            <a:off x="2290334" y="1689877"/>
            <a:ext cx="1773460" cy="1561157"/>
          </a:xfrm>
          <a:prstGeom prst="chord">
            <a:avLst/>
          </a:prstGeom>
          <a:gradFill flip="none" rotWithShape="1">
            <a:gsLst>
              <a:gs pos="0">
                <a:schemeClr val="accent6">
                  <a:lumMod val="47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30000"/>
              </a:schemeClr>
            </a:glow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647676" y="3018703"/>
            <a:ext cx="422130" cy="77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647676" y="2269507"/>
            <a:ext cx="1096727" cy="826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647676" y="2184391"/>
            <a:ext cx="724589" cy="911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647676" y="2660402"/>
            <a:ext cx="0" cy="3968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242620" y="2965876"/>
            <a:ext cx="405056" cy="108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02471" y="3058993"/>
            <a:ext cx="90412" cy="904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174872" y="2529486"/>
            <a:ext cx="1133838" cy="521166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2367691" y="2184391"/>
            <a:ext cx="1102915" cy="67445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174872" y="1975630"/>
            <a:ext cx="882141" cy="86975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509740" y="2246809"/>
            <a:ext cx="547273" cy="39390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143700" y="3024653"/>
            <a:ext cx="11718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0" smtClean="0"/>
              <a:t>=</a:t>
            </a:r>
            <a:endParaRPr lang="en-US" sz="15000"/>
          </a:p>
        </p:txBody>
      </p:sp>
      <p:sp>
        <p:nvSpPr>
          <p:cNvPr id="47" name="TextBox 46"/>
          <p:cNvSpPr txBox="1"/>
          <p:nvPr/>
        </p:nvSpPr>
        <p:spPr>
          <a:xfrm>
            <a:off x="1403648" y="3763317"/>
            <a:ext cx="242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Light rays </a:t>
            </a:r>
            <a:r>
              <a:rPr lang="fi-FI" smtClean="0"/>
              <a:t>leave the emitter and find the camera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071252" y="3763317"/>
            <a:ext cx="242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1"/>
                </a:solidFill>
              </a:rPr>
              <a:t>Importance rays </a:t>
            </a:r>
            <a:r>
              <a:rPr lang="fi-FI" smtClean="0"/>
              <a:t>leave the camera and find the emitter</a:t>
            </a:r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 rot="18639237">
            <a:off x="898001" y="1916954"/>
            <a:ext cx="749638" cy="642547"/>
            <a:chOff x="5868144" y="915566"/>
            <a:chExt cx="2016224" cy="1728192"/>
          </a:xfrm>
        </p:grpSpPr>
        <p:cxnSp>
          <p:nvCxnSpPr>
            <p:cNvPr id="63" name="Straight Connector 62"/>
            <p:cNvCxnSpPr/>
            <p:nvPr/>
          </p:nvCxnSpPr>
          <p:spPr>
            <a:xfrm flipV="1">
              <a:off x="6732240" y="1995686"/>
              <a:ext cx="1152128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5868144" y="1851670"/>
              <a:ext cx="86409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7164288" y="915566"/>
              <a:ext cx="72008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5868144" y="915566"/>
              <a:ext cx="1296144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6084168" y="1707654"/>
              <a:ext cx="792088" cy="8242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6300192" y="1563638"/>
              <a:ext cx="792088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 flipV="1">
              <a:off x="6516216" y="1347614"/>
              <a:ext cx="792088" cy="972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6732240" y="1203598"/>
              <a:ext cx="792088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6948264" y="1059583"/>
              <a:ext cx="792088" cy="10601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6588224" y="1851670"/>
              <a:ext cx="1224136" cy="6802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6480212" y="1671650"/>
              <a:ext cx="1188132" cy="6840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6300192" y="1455626"/>
              <a:ext cx="122413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6156176" y="1275606"/>
              <a:ext cx="1224136" cy="8441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6012160" y="1059583"/>
              <a:ext cx="1296144" cy="9361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 rot="18639237">
            <a:off x="5530845" y="1950571"/>
            <a:ext cx="749638" cy="642547"/>
            <a:chOff x="5868144" y="915566"/>
            <a:chExt cx="2016224" cy="1728192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6732240" y="1995686"/>
              <a:ext cx="1152128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 flipV="1">
              <a:off x="5868144" y="1851670"/>
              <a:ext cx="86409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 flipV="1">
              <a:off x="7164288" y="915566"/>
              <a:ext cx="72008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5868144" y="915566"/>
              <a:ext cx="1296144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6084168" y="1707654"/>
              <a:ext cx="792088" cy="8242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6300192" y="1563638"/>
              <a:ext cx="792088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6516216" y="1347614"/>
              <a:ext cx="792088" cy="972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 flipV="1">
              <a:off x="6732240" y="1203598"/>
              <a:ext cx="792088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6948264" y="1059583"/>
              <a:ext cx="792088" cy="10601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6588224" y="1851670"/>
              <a:ext cx="1224136" cy="6802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6480212" y="1671650"/>
              <a:ext cx="1188132" cy="6840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6300192" y="1455626"/>
              <a:ext cx="122413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6156176" y="1275606"/>
              <a:ext cx="1224136" cy="8441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6012160" y="1059583"/>
              <a:ext cx="1296144" cy="9361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/>
          <p:cNvCxnSpPr/>
          <p:nvPr/>
        </p:nvCxnSpPr>
        <p:spPr>
          <a:xfrm flipH="1" flipV="1">
            <a:off x="1481673" y="2949160"/>
            <a:ext cx="334559" cy="70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1885164" y="2547710"/>
            <a:ext cx="153251" cy="311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1467554" y="2731894"/>
            <a:ext cx="181398" cy="1269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 flipV="1">
            <a:off x="2667350" y="1875919"/>
            <a:ext cx="232051" cy="755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2615943" y="2060183"/>
            <a:ext cx="125849" cy="9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3328627" y="2514092"/>
            <a:ext cx="137864" cy="1987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 flipV="1">
            <a:off x="3401673" y="2374949"/>
            <a:ext cx="137864" cy="85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3401673" y="1626419"/>
            <a:ext cx="68932" cy="289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 flipV="1">
            <a:off x="3057013" y="1744561"/>
            <a:ext cx="126230" cy="197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3177063" y="2039811"/>
            <a:ext cx="6179" cy="1809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1229959" y="2243968"/>
            <a:ext cx="115903" cy="115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865040" y="2282454"/>
            <a:ext cx="115903" cy="115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45862" y="2358098"/>
            <a:ext cx="692553" cy="736701"/>
          </a:xfrm>
          <a:prstGeom prst="line">
            <a:avLst/>
          </a:prstGeom>
          <a:ln w="57150">
            <a:solidFill>
              <a:schemeClr val="accent6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984686" y="3050652"/>
            <a:ext cx="90412" cy="904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2980131" y="2448428"/>
            <a:ext cx="137864" cy="125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2783376" y="2386934"/>
            <a:ext cx="122205" cy="226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63" y="1574232"/>
            <a:ext cx="983890" cy="55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76" y="1513328"/>
            <a:ext cx="2322729" cy="209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75" y="1513328"/>
            <a:ext cx="2322727" cy="209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76" y="1513328"/>
            <a:ext cx="2322727" cy="209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1134318" y="2764559"/>
            <a:ext cx="74155" cy="84703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8" y="2038479"/>
            <a:ext cx="807579" cy="60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93" y="2661111"/>
            <a:ext cx="90767" cy="9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>
                <a:solidFill>
                  <a:schemeClr val="accent6"/>
                </a:solidFill>
                <a:latin typeface="+mn-lt"/>
              </a:rPr>
              <a:t>Reflection and measurement</a:t>
            </a:r>
            <a:endParaRPr lang="en-US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82" y="1574232"/>
            <a:ext cx="987200" cy="55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14" y="3625159"/>
            <a:ext cx="2678388" cy="81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hord 6"/>
          <p:cNvSpPr/>
          <p:nvPr/>
        </p:nvSpPr>
        <p:spPr>
          <a:xfrm rot="6766501">
            <a:off x="1475846" y="2884846"/>
            <a:ext cx="1265270" cy="1480627"/>
          </a:xfrm>
          <a:prstGeom prst="chord">
            <a:avLst/>
          </a:prstGeom>
          <a:gradFill flip="none" rotWithShape="1">
            <a:gsLst>
              <a:gs pos="0">
                <a:schemeClr val="accent2">
                  <a:alpha val="59000"/>
                  <a:lumMod val="86000"/>
                  <a:lumOff val="14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28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84280" y="2488244"/>
            <a:ext cx="1455342" cy="1464836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94000"/>
                  <a:lumOff val="6000"/>
                  <a:alpha val="83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03598"/>
            <a:ext cx="480582" cy="118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552" y="1635206"/>
            <a:ext cx="636910" cy="49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24498" y="3522370"/>
            <a:ext cx="1629202" cy="1569660"/>
            <a:chOff x="5624498" y="3522370"/>
            <a:chExt cx="1629202" cy="1569660"/>
          </a:xfrm>
        </p:grpSpPr>
        <p:sp>
          <p:nvSpPr>
            <p:cNvPr id="49" name="TextBox 48"/>
            <p:cNvSpPr txBox="1"/>
            <p:nvPr/>
          </p:nvSpPr>
          <p:spPr>
            <a:xfrm>
              <a:off x="5624498" y="3522370"/>
              <a:ext cx="10801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9600" smtClean="0"/>
                <a:t>=</a:t>
              </a:r>
              <a:endParaRPr lang="en-US" sz="9600"/>
            </a:p>
          </p:txBody>
        </p:sp>
        <p:pic>
          <p:nvPicPr>
            <p:cNvPr id="4117" name="Picture 2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118" y="3970392"/>
              <a:ext cx="617582" cy="617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6047831" y="1299989"/>
            <a:ext cx="1119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smtClean="0">
                <a:latin typeface="+mj-lt"/>
              </a:rPr>
              <a:t>BRDF slice</a:t>
            </a:r>
            <a:endParaRPr lang="en-US" sz="140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67782" y="1299988"/>
            <a:ext cx="98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smtClean="0">
                <a:latin typeface="+mj-lt"/>
              </a:rPr>
              <a:t>emission</a:t>
            </a:r>
            <a:endParaRPr lang="en-US" sz="1400">
              <a:latin typeface="+mj-lt"/>
            </a:endParaRPr>
          </a:p>
        </p:txBody>
      </p:sp>
      <p:cxnSp>
        <p:nvCxnSpPr>
          <p:cNvPr id="30" name="Elbow Connector 29"/>
          <p:cNvCxnSpPr/>
          <p:nvPr/>
        </p:nvCxnSpPr>
        <p:spPr>
          <a:xfrm rot="10800000">
            <a:off x="770830" y="2806010"/>
            <a:ext cx="6105427" cy="1997989"/>
          </a:xfrm>
          <a:prstGeom prst="bentConnector3">
            <a:avLst>
              <a:gd name="adj1" fmla="val 107258"/>
            </a:avLst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624498" y="2343339"/>
            <a:ext cx="3234964" cy="1569660"/>
            <a:chOff x="5624498" y="2343339"/>
            <a:chExt cx="3234964" cy="1569660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618" y="2488244"/>
              <a:ext cx="480582" cy="1188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552" y="3000783"/>
              <a:ext cx="636910" cy="49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624498" y="2343339"/>
              <a:ext cx="10801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9600" smtClean="0"/>
                <a:t>=</a:t>
              </a:r>
              <a:endParaRPr lang="en-US" sz="9600"/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372" y="2889178"/>
              <a:ext cx="999691" cy="56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41" y="1567202"/>
            <a:ext cx="996334" cy="56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51" y="2883732"/>
            <a:ext cx="995393" cy="5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636118" y="3970392"/>
            <a:ext cx="617582" cy="617582"/>
          </a:xfrm>
          <a:prstGeom prst="rect">
            <a:avLst/>
          </a:prstGeom>
          <a:solidFill>
            <a:srgbClr val="D1C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hord 62"/>
          <p:cNvSpPr/>
          <p:nvPr/>
        </p:nvSpPr>
        <p:spPr>
          <a:xfrm rot="6766501">
            <a:off x="1554492" y="3202438"/>
            <a:ext cx="1265270" cy="1480627"/>
          </a:xfrm>
          <a:prstGeom prst="chord">
            <a:avLst/>
          </a:prstGeom>
          <a:gradFill flip="none" rotWithShape="1">
            <a:gsLst>
              <a:gs pos="0">
                <a:srgbClr val="FFFF00">
                  <a:lumMod val="92000"/>
                  <a:alpha val="66000"/>
                </a:srgbClr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28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749085">
            <a:off x="2076621" y="2874803"/>
            <a:ext cx="1411915" cy="1466472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  <a:gd name="connsiteX0" fmla="*/ 12340 w 974849"/>
              <a:gd name="connsiteY0" fmla="*/ 975815 h 979270"/>
              <a:gd name="connsiteX1" fmla="*/ 884537 w 974849"/>
              <a:gd name="connsiteY1" fmla="*/ 504547 h 979270"/>
              <a:gd name="connsiteX2" fmla="*/ 884537 w 974849"/>
              <a:gd name="connsiteY2" fmla="*/ 12178 h 979270"/>
              <a:gd name="connsiteX3" fmla="*/ 404773 w 974849"/>
              <a:gd name="connsiteY3" fmla="*/ 252156 h 979270"/>
              <a:gd name="connsiteX4" fmla="*/ 12340 w 974849"/>
              <a:gd name="connsiteY4" fmla="*/ 975815 h 979270"/>
              <a:gd name="connsiteX0" fmla="*/ 7839 w 924006"/>
              <a:gd name="connsiteY0" fmla="*/ 975815 h 977691"/>
              <a:gd name="connsiteX1" fmla="*/ 766170 w 924006"/>
              <a:gd name="connsiteY1" fmla="*/ 447614 h 977691"/>
              <a:gd name="connsiteX2" fmla="*/ 880036 w 924006"/>
              <a:gd name="connsiteY2" fmla="*/ 12178 h 977691"/>
              <a:gd name="connsiteX3" fmla="*/ 400272 w 924006"/>
              <a:gd name="connsiteY3" fmla="*/ 252156 h 977691"/>
              <a:gd name="connsiteX4" fmla="*/ 7839 w 924006"/>
              <a:gd name="connsiteY4" fmla="*/ 975815 h 977691"/>
              <a:gd name="connsiteX0" fmla="*/ 9081 w 934830"/>
              <a:gd name="connsiteY0" fmla="*/ 975815 h 978271"/>
              <a:gd name="connsiteX1" fmla="*/ 800623 w 934830"/>
              <a:gd name="connsiteY1" fmla="*/ 471336 h 978271"/>
              <a:gd name="connsiteX2" fmla="*/ 881278 w 934830"/>
              <a:gd name="connsiteY2" fmla="*/ 12178 h 978271"/>
              <a:gd name="connsiteX3" fmla="*/ 401514 w 934830"/>
              <a:gd name="connsiteY3" fmla="*/ 252156 h 978271"/>
              <a:gd name="connsiteX4" fmla="*/ 9081 w 934830"/>
              <a:gd name="connsiteY4" fmla="*/ 975815 h 978271"/>
              <a:gd name="connsiteX0" fmla="*/ 10006 w 944461"/>
              <a:gd name="connsiteY0" fmla="*/ 975815 h 978671"/>
              <a:gd name="connsiteX1" fmla="*/ 825270 w 944461"/>
              <a:gd name="connsiteY1" fmla="*/ 485569 h 978671"/>
              <a:gd name="connsiteX2" fmla="*/ 882203 w 944461"/>
              <a:gd name="connsiteY2" fmla="*/ 12178 h 978671"/>
              <a:gd name="connsiteX3" fmla="*/ 402439 w 944461"/>
              <a:gd name="connsiteY3" fmla="*/ 252156 h 978671"/>
              <a:gd name="connsiteX4" fmla="*/ 10006 w 944461"/>
              <a:gd name="connsiteY4" fmla="*/ 975815 h 978671"/>
              <a:gd name="connsiteX0" fmla="*/ 10006 w 987251"/>
              <a:gd name="connsiteY0" fmla="*/ 1050682 h 1053606"/>
              <a:gd name="connsiteX1" fmla="*/ 825270 w 987251"/>
              <a:gd name="connsiteY1" fmla="*/ 560436 h 1053606"/>
              <a:gd name="connsiteX2" fmla="*/ 985560 w 987251"/>
              <a:gd name="connsiteY2" fmla="*/ 30114 h 1053606"/>
              <a:gd name="connsiteX3" fmla="*/ 882203 w 987251"/>
              <a:gd name="connsiteY3" fmla="*/ 87045 h 1053606"/>
              <a:gd name="connsiteX4" fmla="*/ 402439 w 987251"/>
              <a:gd name="connsiteY4" fmla="*/ 327023 h 1053606"/>
              <a:gd name="connsiteX5" fmla="*/ 10006 w 987251"/>
              <a:gd name="connsiteY5" fmla="*/ 1050682 h 1053606"/>
              <a:gd name="connsiteX0" fmla="*/ 10006 w 957112"/>
              <a:gd name="connsiteY0" fmla="*/ 1003514 h 1006359"/>
              <a:gd name="connsiteX1" fmla="*/ 825270 w 957112"/>
              <a:gd name="connsiteY1" fmla="*/ 513268 h 1006359"/>
              <a:gd name="connsiteX2" fmla="*/ 952350 w 957112"/>
              <a:gd name="connsiteY2" fmla="*/ 49368 h 1006359"/>
              <a:gd name="connsiteX3" fmla="*/ 882203 w 957112"/>
              <a:gd name="connsiteY3" fmla="*/ 39877 h 1006359"/>
              <a:gd name="connsiteX4" fmla="*/ 402439 w 957112"/>
              <a:gd name="connsiteY4" fmla="*/ 279855 h 1006359"/>
              <a:gd name="connsiteX5" fmla="*/ 10006 w 957112"/>
              <a:gd name="connsiteY5" fmla="*/ 1003514 h 1006359"/>
              <a:gd name="connsiteX0" fmla="*/ 10006 w 952350"/>
              <a:gd name="connsiteY0" fmla="*/ 986304 h 989149"/>
              <a:gd name="connsiteX1" fmla="*/ 825270 w 952350"/>
              <a:gd name="connsiteY1" fmla="*/ 496058 h 989149"/>
              <a:gd name="connsiteX2" fmla="*/ 952350 w 952350"/>
              <a:gd name="connsiteY2" fmla="*/ 32158 h 989149"/>
              <a:gd name="connsiteX3" fmla="*/ 882203 w 952350"/>
              <a:gd name="connsiteY3" fmla="*/ 22667 h 989149"/>
              <a:gd name="connsiteX4" fmla="*/ 402439 w 952350"/>
              <a:gd name="connsiteY4" fmla="*/ 262645 h 989149"/>
              <a:gd name="connsiteX5" fmla="*/ 10006 w 952350"/>
              <a:gd name="connsiteY5" fmla="*/ 986304 h 98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350" h="989149">
                <a:moveTo>
                  <a:pt x="10006" y="986304"/>
                </a:moveTo>
                <a:cubicBezTo>
                  <a:pt x="80478" y="1025206"/>
                  <a:pt x="668213" y="655082"/>
                  <a:pt x="825270" y="496058"/>
                </a:cubicBezTo>
                <a:cubicBezTo>
                  <a:pt x="982327" y="337034"/>
                  <a:pt x="942861" y="111057"/>
                  <a:pt x="952350" y="32158"/>
                </a:cubicBezTo>
                <a:cubicBezTo>
                  <a:pt x="900162" y="704"/>
                  <a:pt x="965157" y="-16538"/>
                  <a:pt x="882203" y="22667"/>
                </a:cubicBezTo>
                <a:cubicBezTo>
                  <a:pt x="799249" y="61872"/>
                  <a:pt x="545461" y="102039"/>
                  <a:pt x="402439" y="262645"/>
                </a:cubicBezTo>
                <a:cubicBezTo>
                  <a:pt x="259418" y="423251"/>
                  <a:pt x="-60466" y="947402"/>
                  <a:pt x="10006" y="986304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94000"/>
                  <a:lumOff val="6000"/>
                  <a:alpha val="83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 rot="18639237">
            <a:off x="751569" y="2347478"/>
            <a:ext cx="736747" cy="631498"/>
            <a:chOff x="5868144" y="915566"/>
            <a:chExt cx="2016224" cy="1728192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6732240" y="1995686"/>
              <a:ext cx="1152128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868144" y="1851670"/>
              <a:ext cx="86409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7164288" y="915566"/>
              <a:ext cx="72008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868144" y="915566"/>
              <a:ext cx="1296144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6084168" y="1707654"/>
              <a:ext cx="792088" cy="8242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6300192" y="1563638"/>
              <a:ext cx="792088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6516216" y="1347614"/>
              <a:ext cx="792088" cy="972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6732240" y="1203598"/>
              <a:ext cx="792088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6948264" y="1059583"/>
              <a:ext cx="792088" cy="10601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588224" y="1851670"/>
              <a:ext cx="1224136" cy="6802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480212" y="1671650"/>
              <a:ext cx="1188132" cy="6840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300192" y="1455626"/>
              <a:ext cx="122413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156176" y="1275606"/>
              <a:ext cx="1224136" cy="8441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012160" y="1059583"/>
              <a:ext cx="1296144" cy="9361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1180752" y="2692203"/>
            <a:ext cx="948456" cy="1008916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174617" y="2809645"/>
            <a:ext cx="933864" cy="1228553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68204" y="2488988"/>
            <a:ext cx="90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Diffuse</a:t>
            </a:r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64071" y="2022476"/>
            <a:ext cx="115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Specular</a:t>
            </a:r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483768" y="2343339"/>
            <a:ext cx="128183" cy="2914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917838" y="2802652"/>
            <a:ext cx="64091" cy="32551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031208" y="2376252"/>
            <a:ext cx="24554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Encodes the effect of surface color, glossiness, normals, etc.!</a:t>
            </a:r>
          </a:p>
          <a:p>
            <a:endParaRPr lang="fi-FI"/>
          </a:p>
          <a:p>
            <a:r>
              <a:rPr lang="fi-FI" smtClean="0"/>
              <a:t>However, cannot be seen directly.</a:t>
            </a:r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654980" y="3758085"/>
            <a:ext cx="77801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mtClean="0">
                <a:latin typeface="+mj-lt"/>
              </a:rPr>
              <a:t>BRDF</a:t>
            </a:r>
            <a:endParaRPr lang="en-US">
              <a:latin typeface="+mj-lt"/>
            </a:endParaRPr>
          </a:p>
        </p:txBody>
      </p:sp>
      <p:sp>
        <p:nvSpPr>
          <p:cNvPr id="2048" name="Slide Number Placeholder 20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4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7" grpId="0" animBg="1"/>
      <p:bldP spid="7" grpId="1" animBg="1"/>
      <p:bldP spid="5" grpId="0" animBg="1"/>
      <p:bldP spid="5" grpId="1" animBg="1"/>
      <p:bldP spid="28" grpId="0"/>
      <p:bldP spid="53" grpId="0"/>
      <p:bldP spid="33" grpId="0" animBg="1"/>
      <p:bldP spid="63" grpId="0" animBg="1"/>
      <p:bldP spid="64" grpId="0" animBg="1"/>
      <p:bldP spid="9" grpId="0"/>
      <p:bldP spid="9" grpId="1"/>
      <p:bldP spid="50" grpId="0"/>
      <p:bldP spid="50" grpId="1"/>
      <p:bldP spid="56" grpId="0"/>
      <p:bldP spid="56" grpId="1"/>
      <p:bldP spid="58" grpId="0" animBg="1"/>
      <p:bldP spid="5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5486"/>
            <a:ext cx="5153493" cy="386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smtClean="0"/>
              <a:t>Introduction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122912" cy="3394472"/>
          </a:xfrm>
        </p:spPr>
        <p:txBody>
          <a:bodyPr>
            <a:normAutofit fontScale="70000" lnSpcReduction="20000"/>
          </a:bodyPr>
          <a:lstStyle/>
          <a:p>
            <a:r>
              <a:rPr lang="fi-FI" smtClean="0"/>
              <a:t>Realistic graphics requires quality content</a:t>
            </a:r>
          </a:p>
          <a:p>
            <a:pPr lvl="1"/>
            <a:r>
              <a:rPr lang="fi-FI" smtClean="0"/>
              <a:t>Geometry</a:t>
            </a:r>
          </a:p>
          <a:p>
            <a:pPr lvl="1"/>
            <a:r>
              <a:rPr lang="fi-FI" smtClean="0"/>
              <a:t>Lighting</a:t>
            </a:r>
          </a:p>
          <a:p>
            <a:pPr lvl="1"/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Surface materials</a:t>
            </a:r>
          </a:p>
          <a:p>
            <a:r>
              <a:rPr lang="fi-FI" smtClean="0"/>
              <a:t>Manual creation difficult, expensive</a:t>
            </a:r>
          </a:p>
          <a:p>
            <a:r>
              <a:rPr lang="fi-FI" smtClean="0"/>
              <a:t>We present a </a:t>
            </a:r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practical method for capturing detailed spatially varying surface appearance</a:t>
            </a:r>
            <a:endParaRPr lang="en-US"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5" name="Picture 4" descr="C:\cygwin\home\maittala\svn\fourier\doc\paper\figures\results_pynchon\norm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03" y="3922507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cygwin\home\maittala\svn\fourier\doc\paper\figures\results_pynchon\alb_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52" y="2900831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cygwin\home\maittala\svn\fourier\doc\paper\figures\results_pynchon\alb_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03" y="2900831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cygwin\home\maittala\svn\fourier\doc\paper\figures\results_pynchon\glossines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52" y="3922507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High-level plan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733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i-FI" smtClean="0">
                <a:solidFill>
                  <a:schemeClr val="accent6"/>
                </a:solidFill>
              </a:rPr>
              <a:t>Physical measurement</a:t>
            </a:r>
          </a:p>
          <a:p>
            <a:pPr marL="914400" lvl="1" indent="-514350"/>
            <a:r>
              <a:rPr lang="fi-FI" smtClean="0"/>
              <a:t>Emit patterns, take pictures</a:t>
            </a:r>
          </a:p>
          <a:p>
            <a:pPr marL="514350" indent="-514350">
              <a:buFont typeface="+mj-lt"/>
              <a:buAutoNum type="arabicPeriod"/>
            </a:pPr>
            <a:r>
              <a:rPr lang="fi-FI" smtClean="0">
                <a:solidFill>
                  <a:schemeClr val="accent6"/>
                </a:solidFill>
              </a:rPr>
              <a:t>Parametric model </a:t>
            </a:r>
          </a:p>
          <a:p>
            <a:pPr marL="914400" lvl="1" indent="-514350"/>
            <a:r>
              <a:rPr lang="fi-FI"/>
              <a:t>M</a:t>
            </a:r>
            <a:r>
              <a:rPr lang="fi-FI" smtClean="0"/>
              <a:t>imic measurement process computationally</a:t>
            </a:r>
          </a:p>
          <a:p>
            <a:pPr marL="514350" indent="-514350">
              <a:buFont typeface="+mj-lt"/>
              <a:buAutoNum type="arabicPeriod"/>
            </a:pPr>
            <a:r>
              <a:rPr lang="fi-FI" smtClean="0">
                <a:solidFill>
                  <a:schemeClr val="accent6"/>
                </a:solidFill>
              </a:rPr>
              <a:t>Optimization</a:t>
            </a:r>
          </a:p>
          <a:p>
            <a:pPr marL="914400" lvl="1" indent="-514350"/>
            <a:r>
              <a:rPr lang="fi-FI" smtClean="0"/>
              <a:t>Recover parameters by fitting model to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63" y="1574232"/>
            <a:ext cx="983890" cy="55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smtClean="0">
                <a:solidFill>
                  <a:schemeClr val="accent6"/>
                </a:solidFill>
              </a:rPr>
              <a:t>Generic approach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00151"/>
            <a:ext cx="4597121" cy="3394472"/>
          </a:xfrm>
        </p:spPr>
        <p:txBody>
          <a:bodyPr>
            <a:normAutofit lnSpcReduction="10000"/>
          </a:bodyPr>
          <a:lstStyle/>
          <a:p>
            <a:r>
              <a:rPr lang="fi-FI" smtClean="0"/>
              <a:t>Per-point, nonlinear optimization</a:t>
            </a:r>
          </a:p>
          <a:p>
            <a:pPr lvl="1"/>
            <a:r>
              <a:rPr lang="fi-FI" smtClean="0"/>
              <a:t>Model evaluation in every iteration</a:t>
            </a:r>
          </a:p>
          <a:p>
            <a:r>
              <a:rPr lang="fi-FI" smtClean="0"/>
              <a:t>General case needs numerical integration</a:t>
            </a:r>
          </a:p>
          <a:p>
            <a:pPr lvl="1"/>
            <a:r>
              <a:rPr lang="fi-FI" smtClean="0"/>
              <a:t>Prohibitively expensive</a:t>
            </a:r>
            <a:endParaRPr lang="en-US"/>
          </a:p>
        </p:txBody>
      </p:sp>
      <p:sp>
        <p:nvSpPr>
          <p:cNvPr id="2048" name="Slide Number Placeholder 20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21</a:t>
            </a:fld>
            <a:endParaRPr lang="en-US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82" y="1574232"/>
            <a:ext cx="987200" cy="55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03598"/>
            <a:ext cx="480582" cy="118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552" y="1635206"/>
            <a:ext cx="636910" cy="49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24498" y="3522370"/>
            <a:ext cx="1629202" cy="1569660"/>
            <a:chOff x="5624498" y="3522370"/>
            <a:chExt cx="1629202" cy="1569660"/>
          </a:xfrm>
        </p:grpSpPr>
        <p:sp>
          <p:nvSpPr>
            <p:cNvPr id="49" name="TextBox 48"/>
            <p:cNvSpPr txBox="1"/>
            <p:nvPr/>
          </p:nvSpPr>
          <p:spPr>
            <a:xfrm>
              <a:off x="5624498" y="3522370"/>
              <a:ext cx="10801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9600" smtClean="0"/>
                <a:t>=</a:t>
              </a:r>
              <a:endParaRPr lang="en-US" sz="9600"/>
            </a:p>
          </p:txBody>
        </p:sp>
        <p:pic>
          <p:nvPicPr>
            <p:cNvPr id="4117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118" y="3970392"/>
              <a:ext cx="617582" cy="617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6047831" y="1299989"/>
            <a:ext cx="1119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smtClean="0">
                <a:latin typeface="+mj-lt"/>
              </a:rPr>
              <a:t>BRDF slice</a:t>
            </a:r>
            <a:endParaRPr lang="en-US" sz="140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67782" y="1299988"/>
            <a:ext cx="98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smtClean="0">
                <a:latin typeface="+mj-lt"/>
              </a:rPr>
              <a:t>emission</a:t>
            </a:r>
            <a:endParaRPr lang="en-US" sz="140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24498" y="2343339"/>
            <a:ext cx="3234964" cy="1569660"/>
            <a:chOff x="5624498" y="2343339"/>
            <a:chExt cx="3234964" cy="1569660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618" y="2488244"/>
              <a:ext cx="480582" cy="1188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552" y="3000783"/>
              <a:ext cx="636910" cy="49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624498" y="2343339"/>
              <a:ext cx="10801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9600" smtClean="0"/>
                <a:t>=</a:t>
              </a:r>
              <a:endParaRPr lang="en-US" sz="9600"/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372" y="2889178"/>
              <a:ext cx="999691" cy="56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38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63" y="1574232"/>
            <a:ext cx="983890" cy="55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smtClean="0">
                <a:solidFill>
                  <a:schemeClr val="accent6"/>
                </a:solidFill>
              </a:rPr>
              <a:t>Our approach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00151"/>
            <a:ext cx="4597121" cy="3394472"/>
          </a:xfrm>
        </p:spPr>
        <p:txBody>
          <a:bodyPr>
            <a:normAutofit/>
          </a:bodyPr>
          <a:lstStyle/>
          <a:p>
            <a:r>
              <a:rPr lang="fi-FI" smtClean="0"/>
              <a:t>Joint design of</a:t>
            </a:r>
          </a:p>
          <a:p>
            <a:pPr lvl="1"/>
            <a:r>
              <a:rPr lang="fi-FI" smtClean="0"/>
              <a:t>emission patterns</a:t>
            </a:r>
          </a:p>
          <a:p>
            <a:pPr lvl="1"/>
            <a:r>
              <a:rPr lang="fi-FI" smtClean="0"/>
              <a:t>reflectance model</a:t>
            </a:r>
          </a:p>
          <a:p>
            <a:pPr lvl="1"/>
            <a:r>
              <a:rPr lang="fi-FI"/>
              <a:t>a</a:t>
            </a:r>
            <a:r>
              <a:rPr lang="fi-FI" smtClean="0"/>
              <a:t>nalytic image formation model</a:t>
            </a:r>
            <a:endParaRPr lang="fi-FI"/>
          </a:p>
          <a:p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Analytic integration</a:t>
            </a:r>
          </a:p>
        </p:txBody>
      </p:sp>
      <p:sp>
        <p:nvSpPr>
          <p:cNvPr id="2048" name="Slide Number Placeholder 20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22</a:t>
            </a:fld>
            <a:endParaRPr lang="en-US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03598"/>
            <a:ext cx="480582" cy="118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552" y="1635206"/>
            <a:ext cx="636910" cy="49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24498" y="3522370"/>
            <a:ext cx="1629202" cy="1569660"/>
            <a:chOff x="5624498" y="3522370"/>
            <a:chExt cx="1629202" cy="1569660"/>
          </a:xfrm>
        </p:grpSpPr>
        <p:sp>
          <p:nvSpPr>
            <p:cNvPr id="49" name="TextBox 48"/>
            <p:cNvSpPr txBox="1"/>
            <p:nvPr/>
          </p:nvSpPr>
          <p:spPr>
            <a:xfrm>
              <a:off x="5624498" y="3522370"/>
              <a:ext cx="10801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9600" smtClean="0"/>
                <a:t>=</a:t>
              </a:r>
              <a:endParaRPr lang="en-US" sz="9600"/>
            </a:p>
          </p:txBody>
        </p:sp>
        <p:pic>
          <p:nvPicPr>
            <p:cNvPr id="4117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118" y="3970392"/>
              <a:ext cx="617582" cy="617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6047831" y="1299989"/>
            <a:ext cx="1119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smtClean="0">
                <a:latin typeface="+mj-lt"/>
              </a:rPr>
              <a:t>BRDF slice</a:t>
            </a:r>
            <a:endParaRPr lang="en-US" sz="140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67782" y="1299988"/>
            <a:ext cx="98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smtClean="0">
                <a:latin typeface="+mj-lt"/>
              </a:rPr>
              <a:t>emission</a:t>
            </a:r>
            <a:endParaRPr lang="en-US" sz="140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24498" y="2343339"/>
            <a:ext cx="3234964" cy="1569660"/>
            <a:chOff x="5624498" y="2343339"/>
            <a:chExt cx="3234964" cy="1569660"/>
          </a:xfrm>
        </p:grpSpPr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618" y="2488244"/>
              <a:ext cx="480582" cy="1188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552" y="3000783"/>
              <a:ext cx="636910" cy="49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624498" y="2343339"/>
              <a:ext cx="10801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9600" smtClean="0"/>
                <a:t>=</a:t>
              </a:r>
              <a:endParaRPr lang="en-US" sz="96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80379" y="1497946"/>
            <a:ext cx="630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smtClean="0"/>
              <a:t>?</a:t>
            </a:r>
            <a:endParaRPr lang="en-US" sz="4400"/>
          </a:p>
        </p:txBody>
      </p:sp>
      <p:sp>
        <p:nvSpPr>
          <p:cNvPr id="20" name="TextBox 19"/>
          <p:cNvSpPr txBox="1"/>
          <p:nvPr/>
        </p:nvSpPr>
        <p:spPr>
          <a:xfrm>
            <a:off x="7401610" y="2784716"/>
            <a:ext cx="630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smtClean="0">
                <a:solidFill>
                  <a:srgbClr val="BA1212"/>
                </a:solidFill>
              </a:rPr>
              <a:t>?</a:t>
            </a:r>
            <a:endParaRPr lang="en-US" sz="4400">
              <a:solidFill>
                <a:srgbClr val="BA121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85200" y="1574233"/>
            <a:ext cx="983890" cy="555898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38433" y="2880601"/>
            <a:ext cx="983890" cy="555898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45" y="290450"/>
            <a:ext cx="4303859" cy="38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59" y="290512"/>
            <a:ext cx="4303946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45" y="290373"/>
            <a:ext cx="4303945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31" y="290373"/>
            <a:ext cx="4303859" cy="38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31" y="290373"/>
            <a:ext cx="4303859" cy="38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59" y="290373"/>
            <a:ext cx="4303859" cy="38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Alternatives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014316" cy="3531840"/>
          </a:xfrm>
        </p:spPr>
        <p:txBody>
          <a:bodyPr>
            <a:normAutofit/>
          </a:bodyPr>
          <a:lstStyle/>
          <a:p>
            <a:r>
              <a:rPr lang="fi-FI"/>
              <a:t>Point evaluations</a:t>
            </a:r>
          </a:p>
          <a:p>
            <a:pPr lvl="1"/>
            <a:r>
              <a:rPr lang="fi-FI" smtClean="0"/>
              <a:t>Aliasing, missed speculars</a:t>
            </a:r>
          </a:p>
          <a:p>
            <a:pPr lvl="1"/>
            <a:r>
              <a:rPr lang="fi-FI"/>
              <a:t>D</a:t>
            </a:r>
            <a:r>
              <a:rPr lang="fi-FI" smtClean="0"/>
              <a:t>ynamic range</a:t>
            </a:r>
          </a:p>
          <a:p>
            <a:r>
              <a:rPr lang="fi-FI" smtClean="0"/>
              <a:t>Spherical harmonics</a:t>
            </a:r>
          </a:p>
          <a:p>
            <a:pPr lvl="1"/>
            <a:r>
              <a:rPr lang="fi-FI" smtClean="0"/>
              <a:t>Require distant spherical illumination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23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3921" y="3384065"/>
            <a:ext cx="4003964" cy="1212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94" y="1441514"/>
            <a:ext cx="2032719" cy="189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94" y="1441514"/>
            <a:ext cx="2032719" cy="189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94" y="1441513"/>
            <a:ext cx="2032722" cy="189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mtClean="0"/>
              <a:t>Our choice: windowed Fourier basis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042792" cy="3394472"/>
          </a:xfrm>
        </p:spPr>
        <p:txBody>
          <a:bodyPr>
            <a:normAutofit fontScale="92500" lnSpcReduction="20000"/>
          </a:bodyPr>
          <a:lstStyle/>
          <a:p>
            <a:r>
              <a:rPr lang="fi-FI"/>
              <a:t>Well-behaved with extreme gloss</a:t>
            </a:r>
          </a:p>
          <a:p>
            <a:r>
              <a:rPr lang="fi-FI" smtClean="0"/>
              <a:t>Albedos, normals and glossiness have simple effects on data</a:t>
            </a:r>
          </a:p>
          <a:p>
            <a:r>
              <a:rPr lang="fi-FI" smtClean="0"/>
              <a:t>Useful analytic properties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8" y="2088584"/>
            <a:ext cx="706748" cy="5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85" y="2653006"/>
            <a:ext cx="79433" cy="9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24" y="3526926"/>
            <a:ext cx="2343975" cy="74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hord 10"/>
          <p:cNvSpPr/>
          <p:nvPr/>
        </p:nvSpPr>
        <p:spPr>
          <a:xfrm rot="6766501">
            <a:off x="5455811" y="2879046"/>
            <a:ext cx="1146981" cy="1295761"/>
          </a:xfrm>
          <a:prstGeom prst="chord">
            <a:avLst/>
          </a:prstGeom>
          <a:gradFill flip="none" rotWithShape="1">
            <a:gsLst>
              <a:gs pos="0">
                <a:schemeClr val="accent2">
                  <a:alpha val="59000"/>
                  <a:lumMod val="86000"/>
                  <a:lumOff val="14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28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833093" y="2496301"/>
            <a:ext cx="1273634" cy="1327890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94000"/>
                  <a:lumOff val="6000"/>
                  <a:alpha val="83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 rot="18639237">
            <a:off x="4830253" y="2378600"/>
            <a:ext cx="667868" cy="552651"/>
            <a:chOff x="5868144" y="915566"/>
            <a:chExt cx="2016224" cy="1728192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6732240" y="1995686"/>
              <a:ext cx="1152128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868144" y="1851670"/>
              <a:ext cx="86409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7164288" y="915566"/>
              <a:ext cx="72008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868144" y="915566"/>
              <a:ext cx="1296144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6084168" y="1707654"/>
              <a:ext cx="792088" cy="8242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6300192" y="1563638"/>
              <a:ext cx="792088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6516216" y="1347614"/>
              <a:ext cx="792088" cy="9721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6732240" y="1203598"/>
              <a:ext cx="792088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6948264" y="1059583"/>
              <a:ext cx="792088" cy="10601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588224" y="1851670"/>
              <a:ext cx="1224136" cy="6802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480212" y="1671650"/>
              <a:ext cx="1188132" cy="6840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300192" y="1455626"/>
              <a:ext cx="1224136" cy="7920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156176" y="1275606"/>
              <a:ext cx="1224136" cy="8441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012160" y="1059583"/>
              <a:ext cx="1296144" cy="9361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5217405" y="2681192"/>
            <a:ext cx="830035" cy="914593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25</a:t>
            </a:fld>
            <a:endParaRPr lang="en-US"/>
          </a:p>
        </p:txBody>
      </p:sp>
      <p:pic>
        <p:nvPicPr>
          <p:cNvPr id="1027" name="Picture 3" descr="G:\img_121219\100EOS5D_3_pynchon2_jpeg\IMG_7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img_121219\100EOS5D_3_pynchon2_jpeg\IMG_7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img_121219\100EOS5D_3_pynchon2_jpeg\IMG_7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G:\img_121219\100EOS5D_3_pynchon2_jpeg\IMG_7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:\img_121219\100EOS5D_3_pynchon2_jpeg\IMG_7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79704" y="465998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smtClean="0"/>
              <a:t>Flickr user </a:t>
            </a:r>
            <a:r>
              <a:rPr lang="en-US" sz="1000"/>
              <a:t>Jacob Whittaker </a:t>
            </a:r>
            <a:r>
              <a:rPr lang="fi-FI" sz="1000" smtClean="0"/>
              <a:t>(CC)</a:t>
            </a:r>
            <a:endParaRPr lang="en-US" sz="1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:\img_121219\100EOS5D_3_pynchon2_jpeg\IMG_7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83" y="1893555"/>
            <a:ext cx="1935578" cy="174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91" y="3678250"/>
            <a:ext cx="2343975" cy="74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mtClean="0"/>
              <a:t>Note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4078611" cy="3394472"/>
          </a:xfrm>
        </p:spPr>
        <p:txBody>
          <a:bodyPr>
            <a:normAutofit/>
          </a:bodyPr>
          <a:lstStyle/>
          <a:p>
            <a:r>
              <a:rPr lang="fi-FI" smtClean="0"/>
              <a:t>Remainder of the slides concerns BRDF at a </a:t>
            </a:r>
            <a:r>
              <a:rPr lang="fi-FI" smtClean="0">
                <a:solidFill>
                  <a:schemeClr val="accent6"/>
                </a:solidFill>
              </a:rPr>
              <a:t>single surface point</a:t>
            </a:r>
          </a:p>
          <a:p>
            <a:r>
              <a:rPr lang="fi-FI" smtClean="0"/>
              <a:t>Applies to all points </a:t>
            </a:r>
            <a:r>
              <a:rPr lang="fi-FI" smtClean="0">
                <a:solidFill>
                  <a:schemeClr val="accent6"/>
                </a:solidFill>
              </a:rPr>
              <a:t>separately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47" y="2254854"/>
            <a:ext cx="706748" cy="55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hord 6"/>
          <p:cNvSpPr/>
          <p:nvPr/>
        </p:nvSpPr>
        <p:spPr>
          <a:xfrm rot="6766501">
            <a:off x="5360270" y="3045316"/>
            <a:ext cx="1146981" cy="1295761"/>
          </a:xfrm>
          <a:prstGeom prst="chord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28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737552" y="2662571"/>
            <a:ext cx="1273634" cy="1327890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94000"/>
                  <a:lumOff val="6000"/>
                  <a:alpha val="83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21864" y="2847462"/>
            <a:ext cx="830035" cy="914593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hord 26"/>
          <p:cNvSpPr/>
          <p:nvPr/>
        </p:nvSpPr>
        <p:spPr>
          <a:xfrm rot="6766501">
            <a:off x="5618323" y="3045315"/>
            <a:ext cx="1146981" cy="1295761"/>
          </a:xfrm>
          <a:prstGeom prst="chord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28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570340">
            <a:off x="5987610" y="2854780"/>
            <a:ext cx="1172719" cy="1222676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94000"/>
                  <a:lumOff val="6000"/>
                  <a:alpha val="83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5121864" y="2847462"/>
            <a:ext cx="1088088" cy="914592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hord 30"/>
          <p:cNvSpPr/>
          <p:nvPr/>
        </p:nvSpPr>
        <p:spPr>
          <a:xfrm rot="6766501">
            <a:off x="5961086" y="3056934"/>
            <a:ext cx="1146981" cy="1295761"/>
          </a:xfrm>
          <a:prstGeom prst="chord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28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93291">
            <a:off x="6299435" y="2591588"/>
            <a:ext cx="1409798" cy="1469854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94000"/>
                  <a:lumOff val="6000"/>
                  <a:alpha val="83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5121864" y="2847462"/>
            <a:ext cx="1381554" cy="926212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58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7" grpId="0" animBg="1"/>
      <p:bldP spid="27" grpId="1" animBg="1"/>
      <p:bldP spid="28" grpId="0" animBg="1"/>
      <p:bldP spid="28" grpId="1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91" y="3675268"/>
            <a:ext cx="1706033" cy="9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ittala\Documents\siggraph13_pres\patt_pos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16" y="1917016"/>
            <a:ext cx="1309558" cy="7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ittala\Documents\siggraph13_pres\patt_pos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16" y="1917016"/>
            <a:ext cx="1309558" cy="7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aittala\Documents\siggraph13_pres\patt_pos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16" y="1897969"/>
            <a:ext cx="1309558" cy="7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48" y="1917016"/>
            <a:ext cx="1309558" cy="7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mtClean="0">
                <a:solidFill>
                  <a:schemeClr val="accent6"/>
                </a:solidFill>
                <a:latin typeface="+mn-lt"/>
              </a:rPr>
              <a:t>Measurements</a:t>
            </a:r>
            <a:r>
              <a:rPr lang="fi-FI" smtClean="0">
                <a:solidFill>
                  <a:schemeClr val="accent6"/>
                </a:solidFill>
              </a:rPr>
              <a:t> </a:t>
            </a:r>
            <a:r>
              <a:rPr lang="fi-FI" smtClean="0">
                <a:solidFill>
                  <a:schemeClr val="accent6"/>
                </a:solidFill>
                <a:latin typeface="+mn-lt"/>
              </a:rPr>
              <a:t>are</a:t>
            </a:r>
            <a:r>
              <a:rPr lang="fi-FI" smtClean="0">
                <a:solidFill>
                  <a:schemeClr val="accent6"/>
                </a:solidFill>
              </a:rPr>
              <a:t> </a:t>
            </a:r>
            <a:r>
              <a:rPr lang="fi-FI" smtClean="0">
                <a:solidFill>
                  <a:schemeClr val="accent6"/>
                </a:solidFill>
                <a:latin typeface="+mn-lt"/>
              </a:rPr>
              <a:t>point samples of BRDF </a:t>
            </a:r>
            <a:r>
              <a:rPr lang="fi-FI" i="1" smtClean="0">
                <a:solidFill>
                  <a:schemeClr val="accent6"/>
                </a:solidFill>
                <a:latin typeface="+mn-lt"/>
              </a:rPr>
              <a:t>spectrum</a:t>
            </a:r>
            <a:endParaRPr lang="en-US" i="1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98" y="1497076"/>
            <a:ext cx="562650" cy="13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35" y="1988081"/>
            <a:ext cx="847727" cy="65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909560" y="1541716"/>
            <a:ext cx="1086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smtClean="0">
                <a:latin typeface="+mj-lt"/>
              </a:rPr>
              <a:t>BRDF slice</a:t>
            </a:r>
            <a:endParaRPr lang="en-US" sz="140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26175" y="1560465"/>
            <a:ext cx="1274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smtClean="0">
                <a:latin typeface="+mj-lt"/>
              </a:rPr>
              <a:t>exp ( -i</a:t>
            </a:r>
            <a:r>
              <a:rPr lang="el-GR" sz="1400" b="1" i="1" smtClean="0">
                <a:latin typeface="+mj-lt"/>
              </a:rPr>
              <a:t>ω</a:t>
            </a:r>
            <a:r>
              <a:rPr lang="fi-FI" sz="1400" baseline="30000" smtClean="0">
                <a:latin typeface="+mj-lt"/>
              </a:rPr>
              <a:t>T</a:t>
            </a:r>
            <a:r>
              <a:rPr lang="fi-FI" sz="1400" b="1" i="1" smtClean="0">
                <a:latin typeface="+mj-lt"/>
              </a:rPr>
              <a:t>x </a:t>
            </a:r>
            <a:r>
              <a:rPr lang="fi-FI" sz="1400" smtClean="0">
                <a:latin typeface="+mj-lt"/>
              </a:rPr>
              <a:t>)</a:t>
            </a:r>
            <a:endParaRPr lang="en-US" sz="1400">
              <a:latin typeface="+mj-lt"/>
            </a:endParaRPr>
          </a:p>
        </p:txBody>
      </p:sp>
      <p:pic>
        <p:nvPicPr>
          <p:cNvPr id="3080" name="Picture 8" descr="C:\Users\maittala\Documents\siggraph13_pres\fourier_full_ab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63" y="3487049"/>
            <a:ext cx="1200203" cy="12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maittala\Documents\siggraph13_pres\fourier_full_phas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29" y="3487050"/>
            <a:ext cx="1200203" cy="12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14881" y="3237405"/>
            <a:ext cx="1200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smtClean="0"/>
              <a:t>magnitude</a:t>
            </a:r>
            <a:endParaRPr lang="en-US" sz="1100"/>
          </a:p>
        </p:txBody>
      </p:sp>
      <p:sp>
        <p:nvSpPr>
          <p:cNvPr id="39" name="TextBox 38"/>
          <p:cNvSpPr txBox="1"/>
          <p:nvPr/>
        </p:nvSpPr>
        <p:spPr>
          <a:xfrm>
            <a:off x="6173129" y="3237405"/>
            <a:ext cx="1200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smtClean="0"/>
              <a:t>phase</a:t>
            </a:r>
            <a:endParaRPr lang="en-US" sz="1100"/>
          </a:p>
        </p:txBody>
      </p:sp>
      <p:sp>
        <p:nvSpPr>
          <p:cNvPr id="10" name="Oval 9"/>
          <p:cNvSpPr/>
          <p:nvPr/>
        </p:nvSpPr>
        <p:spPr>
          <a:xfrm>
            <a:off x="5658464" y="4042852"/>
            <a:ext cx="66937" cy="669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658463" y="3873283"/>
            <a:ext cx="66937" cy="669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69" y="3589975"/>
            <a:ext cx="936469" cy="101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57609" y="3499015"/>
            <a:ext cx="839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7200" smtClean="0"/>
              <a:t>=</a:t>
            </a:r>
            <a:endParaRPr lang="en-US" sz="7200"/>
          </a:p>
        </p:txBody>
      </p:sp>
      <p:sp>
        <p:nvSpPr>
          <p:cNvPr id="29" name="TextBox 28"/>
          <p:cNvSpPr txBox="1"/>
          <p:nvPr/>
        </p:nvSpPr>
        <p:spPr>
          <a:xfrm>
            <a:off x="4914879" y="4825004"/>
            <a:ext cx="1200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>
                <a:solidFill>
                  <a:schemeClr val="accent6"/>
                </a:solidFill>
                <a:latin typeface="+mj-lt"/>
              </a:rPr>
              <a:t>x</a:t>
            </a:r>
            <a:r>
              <a:rPr lang="fi-FI" sz="1400" smtClean="0">
                <a:solidFill>
                  <a:schemeClr val="accent6"/>
                </a:solidFill>
                <a:latin typeface="+mj-lt"/>
              </a:rPr>
              <a:t>-frequency</a:t>
            </a:r>
            <a:endParaRPr lang="en-US" sz="140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2049" name="Straight Arrow Connector 2048"/>
          <p:cNvCxnSpPr/>
          <p:nvPr/>
        </p:nvCxnSpPr>
        <p:spPr>
          <a:xfrm>
            <a:off x="4971010" y="4825004"/>
            <a:ext cx="1087944" cy="0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16200000">
            <a:off x="3998724" y="3933262"/>
            <a:ext cx="1200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smtClean="0">
                <a:solidFill>
                  <a:schemeClr val="accent6"/>
                </a:solidFill>
                <a:latin typeface="+mj-lt"/>
              </a:rPr>
              <a:t>y-frequency</a:t>
            </a:r>
            <a:endParaRPr lang="en-US" sz="140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rot="5400000">
            <a:off x="4253906" y="4066966"/>
            <a:ext cx="1087944" cy="0"/>
          </a:xfrm>
          <a:prstGeom prst="straightConnector1">
            <a:avLst/>
          </a:prstGeom>
          <a:ln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Oval 2051"/>
          <p:cNvSpPr/>
          <p:nvPr/>
        </p:nvSpPr>
        <p:spPr>
          <a:xfrm>
            <a:off x="5484047" y="4809482"/>
            <a:ext cx="45719" cy="45719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784945" y="4056125"/>
            <a:ext cx="45719" cy="45719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Arrow Connector 2054"/>
          <p:cNvCxnSpPr/>
          <p:nvPr/>
        </p:nvCxnSpPr>
        <p:spPr>
          <a:xfrm>
            <a:off x="5618837" y="2687882"/>
            <a:ext cx="55125" cy="131135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5622910" y="2687882"/>
            <a:ext cx="354763" cy="131135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5962176" y="4045515"/>
            <a:ext cx="66937" cy="669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5618837" y="2687882"/>
            <a:ext cx="55125" cy="116021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063" name="Group 2062"/>
          <p:cNvGrpSpPr/>
          <p:nvPr/>
        </p:nvGrpSpPr>
        <p:grpSpPr>
          <a:xfrm>
            <a:off x="4937541" y="3507055"/>
            <a:ext cx="1091571" cy="606170"/>
            <a:chOff x="5208620" y="1367620"/>
            <a:chExt cx="1091571" cy="606170"/>
          </a:xfrm>
        </p:grpSpPr>
        <p:sp>
          <p:nvSpPr>
            <p:cNvPr id="77" name="Oval 76"/>
            <p:cNvSpPr/>
            <p:nvPr/>
          </p:nvSpPr>
          <p:spPr>
            <a:xfrm>
              <a:off x="5755487" y="190326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840950" y="190326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060287" y="1906853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755126" y="18263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755126" y="173384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755126" y="15636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755487" y="1367622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836436" y="1826337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060161" y="15636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233254" y="136762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668489" y="1826336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551450" y="173462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379748" y="1563636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208620" y="1367620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/>
          <p:cNvSpPr/>
          <p:nvPr/>
        </p:nvSpPr>
        <p:spPr>
          <a:xfrm>
            <a:off x="6965217" y="4042852"/>
            <a:ext cx="66937" cy="669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965216" y="3873283"/>
            <a:ext cx="66937" cy="669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268929" y="4045515"/>
            <a:ext cx="66937" cy="6693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6244294" y="3507055"/>
            <a:ext cx="1091571" cy="606170"/>
            <a:chOff x="5208620" y="1367620"/>
            <a:chExt cx="1091571" cy="606170"/>
          </a:xfrm>
        </p:grpSpPr>
        <p:sp>
          <p:nvSpPr>
            <p:cNvPr id="96" name="Oval 95"/>
            <p:cNvSpPr/>
            <p:nvPr/>
          </p:nvSpPr>
          <p:spPr>
            <a:xfrm>
              <a:off x="5755487" y="190326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840950" y="190326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060287" y="1906853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755126" y="18263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755126" y="173384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755126" y="15636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755487" y="1367622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836436" y="1826337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6060161" y="15636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6233254" y="136762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668489" y="1826336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551450" y="173462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379748" y="1563636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208620" y="1367620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H="1">
            <a:off x="5397783" y="4087151"/>
            <a:ext cx="642771" cy="0"/>
          </a:xfrm>
          <a:prstGeom prst="line">
            <a:avLst/>
          </a:prstGeom>
          <a:ln w="104775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60191" y="2684222"/>
            <a:ext cx="171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4 horizontal cycles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758794" y="2683366"/>
            <a:ext cx="171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16 horizontal cycles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765580" y="2687882"/>
            <a:ext cx="171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accent6"/>
                </a:solidFill>
              </a:rPr>
              <a:t>4</a:t>
            </a:r>
            <a:r>
              <a:rPr lang="fi-FI" smtClean="0">
                <a:solidFill>
                  <a:schemeClr val="accent6"/>
                </a:solidFill>
              </a:rPr>
              <a:t> diagonal cycles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95838"/>
            <a:ext cx="2133600" cy="273844"/>
          </a:xfrm>
        </p:spPr>
        <p:txBody>
          <a:bodyPr/>
          <a:lstStyle/>
          <a:p>
            <a:fld id="{B0657A8C-F3F3-405D-B212-55AF14B067EE}" type="slidenum">
              <a:rPr lang="en-US" smtClean="0"/>
              <a:t>32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87017" y="1888444"/>
            <a:ext cx="1335893" cy="79943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968602" y="4239053"/>
            <a:ext cx="102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smtClean="0">
                <a:solidFill>
                  <a:schemeClr val="bg1"/>
                </a:solidFill>
              </a:rPr>
              <a:t>ω</a:t>
            </a:r>
            <a:r>
              <a:rPr lang="fi-FI" b="1" i="1" smtClean="0">
                <a:solidFill>
                  <a:schemeClr val="bg1"/>
                </a:solidFill>
              </a:rPr>
              <a:t> = </a:t>
            </a:r>
            <a:r>
              <a:rPr lang="fi-FI" smtClean="0">
                <a:solidFill>
                  <a:schemeClr val="bg1"/>
                </a:solidFill>
              </a:rPr>
              <a:t>(4,0)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968364" y="4236532"/>
            <a:ext cx="127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smtClean="0">
                <a:solidFill>
                  <a:schemeClr val="bg1"/>
                </a:solidFill>
              </a:rPr>
              <a:t>ω</a:t>
            </a:r>
            <a:r>
              <a:rPr lang="fi-FI" b="1" i="1" smtClean="0">
                <a:solidFill>
                  <a:schemeClr val="bg1"/>
                </a:solidFill>
              </a:rPr>
              <a:t> = </a:t>
            </a:r>
            <a:r>
              <a:rPr lang="fi-FI" smtClean="0">
                <a:solidFill>
                  <a:schemeClr val="bg1"/>
                </a:solidFill>
              </a:rPr>
              <a:t>(16,0)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971168" y="4241890"/>
            <a:ext cx="127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smtClean="0">
                <a:solidFill>
                  <a:schemeClr val="bg1"/>
                </a:solidFill>
              </a:rPr>
              <a:t>ω</a:t>
            </a:r>
            <a:r>
              <a:rPr lang="fi-FI" b="1" i="1" smtClean="0">
                <a:solidFill>
                  <a:schemeClr val="bg1"/>
                </a:solidFill>
              </a:rPr>
              <a:t> = </a:t>
            </a:r>
            <a:r>
              <a:rPr lang="fi-FI" smtClean="0">
                <a:solidFill>
                  <a:schemeClr val="bg1"/>
                </a:solidFill>
              </a:rPr>
              <a:t>(4,4)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5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39" grpId="0"/>
      <p:bldP spid="10" grpId="0" animBg="1"/>
      <p:bldP spid="43" grpId="0" animBg="1"/>
      <p:bldP spid="11" grpId="0"/>
      <p:bldP spid="29" grpId="0"/>
      <p:bldP spid="56" grpId="0"/>
      <p:bldP spid="2052" grpId="0" animBg="1"/>
      <p:bldP spid="60" grpId="0" animBg="1"/>
      <p:bldP spid="72" grpId="0" animBg="1"/>
      <p:bldP spid="92" grpId="0" animBg="1"/>
      <p:bldP spid="93" grpId="0" animBg="1"/>
      <p:bldP spid="94" grpId="0" animBg="1"/>
      <p:bldP spid="3" grpId="0"/>
      <p:bldP spid="3" grpId="1"/>
      <p:bldP spid="110" grpId="0"/>
      <p:bldP spid="110" grpId="1"/>
      <p:bldP spid="111" grpId="0"/>
      <p:bldP spid="111" grpId="1"/>
      <p:bldP spid="12" grpId="0" animBg="1"/>
      <p:bldP spid="12" grpId="1" animBg="1"/>
      <p:bldP spid="112" grpId="0"/>
      <p:bldP spid="112" grpId="1"/>
      <p:bldP spid="114" grpId="0"/>
      <p:bldP spid="114" grpId="1"/>
      <p:bldP spid="115" grpId="0"/>
      <p:bldP spid="1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26" y="1466872"/>
            <a:ext cx="4165498" cy="319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maittala\Documents\siggraph13_pres\fourier_full_ab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83" y="91902"/>
            <a:ext cx="918082" cy="9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maittala\Documents\siggraph13_pres\fourier_full_pha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74" y="91903"/>
            <a:ext cx="918082" cy="9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564487" y="517058"/>
            <a:ext cx="51203" cy="5120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64486" y="387348"/>
            <a:ext cx="51203" cy="5120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635"/>
            <a:ext cx="716342" cy="77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08544" y="-20538"/>
            <a:ext cx="642445" cy="91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7200" smtClean="0"/>
              <a:t>=</a:t>
            </a:r>
            <a:endParaRPr lang="en-US" sz="7200"/>
          </a:p>
        </p:txBody>
      </p:sp>
      <p:sp>
        <p:nvSpPr>
          <p:cNvPr id="72" name="Oval 71"/>
          <p:cNvSpPr/>
          <p:nvPr/>
        </p:nvSpPr>
        <p:spPr>
          <a:xfrm>
            <a:off x="5796808" y="519095"/>
            <a:ext cx="51203" cy="5120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3" name="Group 2062"/>
          <p:cNvGrpSpPr/>
          <p:nvPr/>
        </p:nvGrpSpPr>
        <p:grpSpPr>
          <a:xfrm>
            <a:off x="5013024" y="107206"/>
            <a:ext cx="834985" cy="463683"/>
            <a:chOff x="5208620" y="1367620"/>
            <a:chExt cx="1091571" cy="606170"/>
          </a:xfrm>
        </p:grpSpPr>
        <p:sp>
          <p:nvSpPr>
            <p:cNvPr id="77" name="Oval 76"/>
            <p:cNvSpPr/>
            <p:nvPr/>
          </p:nvSpPr>
          <p:spPr>
            <a:xfrm>
              <a:off x="5755487" y="190326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840950" y="190326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060287" y="1906853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755126" y="18263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755126" y="173384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755126" y="15636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755487" y="1367622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836436" y="1826337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060161" y="15636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233254" y="136762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668489" y="1826336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551450" y="173462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379748" y="1563636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208620" y="1367620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/>
          <p:cNvSpPr/>
          <p:nvPr/>
        </p:nvSpPr>
        <p:spPr>
          <a:xfrm>
            <a:off x="6564073" y="517058"/>
            <a:ext cx="51203" cy="5120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564072" y="387348"/>
            <a:ext cx="51203" cy="5120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796394" y="519095"/>
            <a:ext cx="51203" cy="5120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6012611" y="107206"/>
            <a:ext cx="834985" cy="463683"/>
            <a:chOff x="5208620" y="1367620"/>
            <a:chExt cx="1091571" cy="606170"/>
          </a:xfrm>
        </p:grpSpPr>
        <p:sp>
          <p:nvSpPr>
            <p:cNvPr id="96" name="Oval 95"/>
            <p:cNvSpPr/>
            <p:nvPr/>
          </p:nvSpPr>
          <p:spPr>
            <a:xfrm>
              <a:off x="5755487" y="190326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840950" y="190326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060287" y="1906853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755126" y="18263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755126" y="173384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755126" y="15636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755487" y="1367622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836436" y="1826337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6060161" y="1563638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6233254" y="136762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668489" y="1826336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551450" y="1734621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379748" y="1563636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208620" y="1367620"/>
              <a:ext cx="66937" cy="669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27" y="1465760"/>
            <a:ext cx="4166947" cy="31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 flipV="1">
            <a:off x="5462438" y="542540"/>
            <a:ext cx="431518" cy="840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8" name="Oval 117"/>
          <p:cNvSpPr/>
          <p:nvPr/>
        </p:nvSpPr>
        <p:spPr>
          <a:xfrm>
            <a:off x="3318580" y="1832762"/>
            <a:ext cx="243205" cy="2432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4769819" y="2182179"/>
            <a:ext cx="243205" cy="2432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836571" y="2880360"/>
            <a:ext cx="243205" cy="2432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2721455" y="1749820"/>
            <a:ext cx="243205" cy="2432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97592" y="4659982"/>
            <a:ext cx="4867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smtClean="0"/>
              <a:t>Log frequency</a:t>
            </a:r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28919" y="2417529"/>
            <a:ext cx="1805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mtClean="0">
                <a:solidFill>
                  <a:srgbClr val="FFC000"/>
                </a:solidFill>
              </a:rPr>
              <a:t>Diffuse component is low frequency (bump)</a:t>
            </a:r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51517" y="2167161"/>
            <a:ext cx="1056187" cy="0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7141612" y="2584510"/>
            <a:ext cx="184197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rgbClr val="FFC000"/>
                </a:solidFill>
              </a:rPr>
              <a:t>Specular peak has power in high frequencies too</a:t>
            </a:r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 flipH="1" flipV="1">
            <a:off x="7164288" y="2355726"/>
            <a:ext cx="1076546" cy="1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>
            <a:off x="4015390" y="2060576"/>
            <a:ext cx="243205" cy="2432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026" y="91911"/>
            <a:ext cx="1624910" cy="9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ittala\Documents\siggraph13_pres\geom_col_sharp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06" y="101105"/>
            <a:ext cx="1624924" cy="9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/>
          <p:cNvSpPr txBox="1"/>
          <p:nvPr/>
        </p:nvSpPr>
        <p:spPr>
          <a:xfrm rot="16200000">
            <a:off x="884126" y="2969677"/>
            <a:ext cx="2747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smtClean="0"/>
              <a:t>Log magnitude</a:t>
            </a:r>
            <a:endParaRPr lang="en-US" sz="1400"/>
          </a:p>
        </p:txBody>
      </p:sp>
      <p:sp>
        <p:nvSpPr>
          <p:cNvPr id="6" name="Oval 5"/>
          <p:cNvSpPr/>
          <p:nvPr/>
        </p:nvSpPr>
        <p:spPr>
          <a:xfrm>
            <a:off x="2234705" y="1279664"/>
            <a:ext cx="2083329" cy="173367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4015390" y="1441506"/>
            <a:ext cx="2932874" cy="275922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298386" y="1063140"/>
            <a:ext cx="1805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mtClean="0">
                <a:solidFill>
                  <a:srgbClr val="FFC000"/>
                </a:solidFill>
              </a:rPr>
              <a:t>Consider a very glossy BRDF</a:t>
            </a:r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2127294" y="733425"/>
            <a:ext cx="444456" cy="522650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3869559" y="1682298"/>
            <a:ext cx="2780474" cy="105843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145238" y="3184674"/>
            <a:ext cx="184197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rgbClr val="FFC000"/>
                </a:solidFill>
              </a:rPr>
              <a:t>Significant power remains at highest measured frequencies</a:t>
            </a:r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68" name="Straight Arrow Connector 67"/>
          <p:cNvCxnSpPr>
            <a:stCxn id="137" idx="1"/>
          </p:cNvCxnSpPr>
          <p:nvPr/>
        </p:nvCxnSpPr>
        <p:spPr>
          <a:xfrm flipH="1" flipV="1">
            <a:off x="6588224" y="2514600"/>
            <a:ext cx="553388" cy="670075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6429375" y="2228850"/>
            <a:ext cx="2590800" cy="152400"/>
          </a:xfrm>
          <a:custGeom>
            <a:avLst/>
            <a:gdLst>
              <a:gd name="connsiteX0" fmla="*/ 0 w 2640901"/>
              <a:gd name="connsiteY0" fmla="*/ 0 h 371475"/>
              <a:gd name="connsiteX1" fmla="*/ 1533525 w 2640901"/>
              <a:gd name="connsiteY1" fmla="*/ 9525 h 371475"/>
              <a:gd name="connsiteX2" fmla="*/ 2590800 w 2640901"/>
              <a:gd name="connsiteY2" fmla="*/ 114300 h 371475"/>
              <a:gd name="connsiteX3" fmla="*/ 2476500 w 2640901"/>
              <a:gd name="connsiteY3" fmla="*/ 371475 h 371475"/>
              <a:gd name="connsiteX0" fmla="*/ 0 w 2590800"/>
              <a:gd name="connsiteY0" fmla="*/ 0 h 114300"/>
              <a:gd name="connsiteX1" fmla="*/ 1533525 w 2590800"/>
              <a:gd name="connsiteY1" fmla="*/ 9525 h 114300"/>
              <a:gd name="connsiteX2" fmla="*/ 2590800 w 2590800"/>
              <a:gd name="connsiteY2" fmla="*/ 114300 h 114300"/>
              <a:gd name="connsiteX0" fmla="*/ 0 w 2590800"/>
              <a:gd name="connsiteY0" fmla="*/ 0 h 114300"/>
              <a:gd name="connsiteX1" fmla="*/ 1409700 w 2590800"/>
              <a:gd name="connsiteY1" fmla="*/ 28575 h 114300"/>
              <a:gd name="connsiteX2" fmla="*/ 2590800 w 2590800"/>
              <a:gd name="connsiteY2" fmla="*/ 114300 h 114300"/>
              <a:gd name="connsiteX0" fmla="*/ 0 w 2590800"/>
              <a:gd name="connsiteY0" fmla="*/ 0 h 114300"/>
              <a:gd name="connsiteX1" fmla="*/ 1409700 w 2590800"/>
              <a:gd name="connsiteY1" fmla="*/ 28575 h 114300"/>
              <a:gd name="connsiteX2" fmla="*/ 2590800 w 2590800"/>
              <a:gd name="connsiteY2" fmla="*/ 114300 h 114300"/>
              <a:gd name="connsiteX0" fmla="*/ 0 w 2590800"/>
              <a:gd name="connsiteY0" fmla="*/ 0 h 114300"/>
              <a:gd name="connsiteX1" fmla="*/ 1409700 w 2590800"/>
              <a:gd name="connsiteY1" fmla="*/ 57150 h 114300"/>
              <a:gd name="connsiteX2" fmla="*/ 2590800 w 2590800"/>
              <a:gd name="connsiteY2" fmla="*/ 114300 h 114300"/>
              <a:gd name="connsiteX0" fmla="*/ 0 w 2590800"/>
              <a:gd name="connsiteY0" fmla="*/ 0 h 114300"/>
              <a:gd name="connsiteX1" fmla="*/ 1409700 w 2590800"/>
              <a:gd name="connsiteY1" fmla="*/ 57150 h 114300"/>
              <a:gd name="connsiteX2" fmla="*/ 2590800 w 2590800"/>
              <a:gd name="connsiteY2" fmla="*/ 114300 h 114300"/>
              <a:gd name="connsiteX0" fmla="*/ 0 w 2590800"/>
              <a:gd name="connsiteY0" fmla="*/ 0 h 152400"/>
              <a:gd name="connsiteX1" fmla="*/ 1409700 w 2590800"/>
              <a:gd name="connsiteY1" fmla="*/ 57150 h 152400"/>
              <a:gd name="connsiteX2" fmla="*/ 2590800 w 25908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0" h="152400">
                <a:moveTo>
                  <a:pt x="0" y="0"/>
                </a:moveTo>
                <a:lnTo>
                  <a:pt x="1409700" y="57150"/>
                </a:lnTo>
                <a:cubicBezTo>
                  <a:pt x="1841500" y="82550"/>
                  <a:pt x="2005013" y="92075"/>
                  <a:pt x="2590800" y="15240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91000" y="2162175"/>
            <a:ext cx="2266950" cy="1123950"/>
          </a:xfrm>
          <a:custGeom>
            <a:avLst/>
            <a:gdLst>
              <a:gd name="connsiteX0" fmla="*/ 0 w 2533650"/>
              <a:gd name="connsiteY0" fmla="*/ 0 h 1752600"/>
              <a:gd name="connsiteX1" fmla="*/ 1495425 w 2533650"/>
              <a:gd name="connsiteY1" fmla="*/ 466725 h 1752600"/>
              <a:gd name="connsiteX2" fmla="*/ 2266950 w 2533650"/>
              <a:gd name="connsiteY2" fmla="*/ 1123950 h 1752600"/>
              <a:gd name="connsiteX3" fmla="*/ 2533650 w 2533650"/>
              <a:gd name="connsiteY3" fmla="*/ 1752600 h 1752600"/>
              <a:gd name="connsiteX0" fmla="*/ 0 w 2266950"/>
              <a:gd name="connsiteY0" fmla="*/ 0 h 1123950"/>
              <a:gd name="connsiteX1" fmla="*/ 1495425 w 2266950"/>
              <a:gd name="connsiteY1" fmla="*/ 466725 h 1123950"/>
              <a:gd name="connsiteX2" fmla="*/ 2266950 w 2266950"/>
              <a:gd name="connsiteY2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6950" h="1123950">
                <a:moveTo>
                  <a:pt x="0" y="0"/>
                </a:moveTo>
                <a:cubicBezTo>
                  <a:pt x="558800" y="139700"/>
                  <a:pt x="1117600" y="279400"/>
                  <a:pt x="1495425" y="466725"/>
                </a:cubicBezTo>
                <a:cubicBezTo>
                  <a:pt x="1873250" y="654050"/>
                  <a:pt x="2093913" y="909638"/>
                  <a:pt x="2266950" y="1123950"/>
                </a:cubicBezTo>
              </a:path>
            </a:pathLst>
          </a:custGeom>
          <a:noFill/>
          <a:ln>
            <a:solidFill>
              <a:srgbClr val="CC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1"/>
          <p:cNvSpPr/>
          <p:nvPr/>
        </p:nvSpPr>
        <p:spPr>
          <a:xfrm>
            <a:off x="4229354" y="2191831"/>
            <a:ext cx="2105025" cy="2228850"/>
          </a:xfrm>
          <a:custGeom>
            <a:avLst/>
            <a:gdLst>
              <a:gd name="connsiteX0" fmla="*/ 0 w 2533650"/>
              <a:gd name="connsiteY0" fmla="*/ 0 h 1752600"/>
              <a:gd name="connsiteX1" fmla="*/ 1495425 w 2533650"/>
              <a:gd name="connsiteY1" fmla="*/ 466725 h 1752600"/>
              <a:gd name="connsiteX2" fmla="*/ 2266950 w 2533650"/>
              <a:gd name="connsiteY2" fmla="*/ 1123950 h 1752600"/>
              <a:gd name="connsiteX3" fmla="*/ 2533650 w 2533650"/>
              <a:gd name="connsiteY3" fmla="*/ 1752600 h 1752600"/>
              <a:gd name="connsiteX0" fmla="*/ 0 w 2266950"/>
              <a:gd name="connsiteY0" fmla="*/ 0 h 1123950"/>
              <a:gd name="connsiteX1" fmla="*/ 1495425 w 2266950"/>
              <a:gd name="connsiteY1" fmla="*/ 466725 h 1123950"/>
              <a:gd name="connsiteX2" fmla="*/ 2266950 w 2266950"/>
              <a:gd name="connsiteY2" fmla="*/ 1123950 h 1123950"/>
              <a:gd name="connsiteX0" fmla="*/ 0 w 2105025"/>
              <a:gd name="connsiteY0" fmla="*/ 0 h 2228850"/>
              <a:gd name="connsiteX1" fmla="*/ 1495425 w 2105025"/>
              <a:gd name="connsiteY1" fmla="*/ 466725 h 2228850"/>
              <a:gd name="connsiteX2" fmla="*/ 2105025 w 2105025"/>
              <a:gd name="connsiteY2" fmla="*/ 2228850 h 2228850"/>
              <a:gd name="connsiteX0" fmla="*/ 0 w 2105025"/>
              <a:gd name="connsiteY0" fmla="*/ 0 h 2228850"/>
              <a:gd name="connsiteX1" fmla="*/ 1019175 w 2105025"/>
              <a:gd name="connsiteY1" fmla="*/ 638175 h 2228850"/>
              <a:gd name="connsiteX2" fmla="*/ 2105025 w 2105025"/>
              <a:gd name="connsiteY2" fmla="*/ 2228850 h 2228850"/>
              <a:gd name="connsiteX0" fmla="*/ 0 w 2105025"/>
              <a:gd name="connsiteY0" fmla="*/ 0 h 2228850"/>
              <a:gd name="connsiteX1" fmla="*/ 1019175 w 2105025"/>
              <a:gd name="connsiteY1" fmla="*/ 638175 h 2228850"/>
              <a:gd name="connsiteX2" fmla="*/ 2105025 w 2105025"/>
              <a:gd name="connsiteY2" fmla="*/ 2228850 h 2228850"/>
              <a:gd name="connsiteX0" fmla="*/ 0 w 2105025"/>
              <a:gd name="connsiteY0" fmla="*/ 0 h 2228850"/>
              <a:gd name="connsiteX1" fmla="*/ 1152525 w 2105025"/>
              <a:gd name="connsiteY1" fmla="*/ 695325 h 2228850"/>
              <a:gd name="connsiteX2" fmla="*/ 2105025 w 2105025"/>
              <a:gd name="connsiteY2" fmla="*/ 2228850 h 2228850"/>
              <a:gd name="connsiteX0" fmla="*/ 0 w 2105025"/>
              <a:gd name="connsiteY0" fmla="*/ 0 h 2228850"/>
              <a:gd name="connsiteX1" fmla="*/ 1152525 w 2105025"/>
              <a:gd name="connsiteY1" fmla="*/ 742950 h 2228850"/>
              <a:gd name="connsiteX2" fmla="*/ 2105025 w 2105025"/>
              <a:gd name="connsiteY2" fmla="*/ 2228850 h 2228850"/>
              <a:gd name="connsiteX0" fmla="*/ 0 w 2105025"/>
              <a:gd name="connsiteY0" fmla="*/ 0 h 2228850"/>
              <a:gd name="connsiteX1" fmla="*/ 1152525 w 2105025"/>
              <a:gd name="connsiteY1" fmla="*/ 742950 h 2228850"/>
              <a:gd name="connsiteX2" fmla="*/ 2105025 w 2105025"/>
              <a:gd name="connsiteY2" fmla="*/ 222885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5025" h="2228850">
                <a:moveTo>
                  <a:pt x="0" y="0"/>
                </a:moveTo>
                <a:cubicBezTo>
                  <a:pt x="558800" y="139700"/>
                  <a:pt x="849313" y="409575"/>
                  <a:pt x="1152525" y="742950"/>
                </a:cubicBezTo>
                <a:cubicBezTo>
                  <a:pt x="1455737" y="1076325"/>
                  <a:pt x="1693863" y="1357313"/>
                  <a:pt x="2105025" y="2228850"/>
                </a:cubicBezTo>
              </a:path>
            </a:pathLst>
          </a:custGeom>
          <a:noFill/>
          <a:ln>
            <a:solidFill>
              <a:srgbClr val="CC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221346">
            <a:off x="7112044" y="965571"/>
            <a:ext cx="199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FF0000"/>
                </a:solidFill>
                <a:latin typeface="+mj-lt"/>
              </a:rPr>
              <a:t>e</a:t>
            </a:r>
            <a:r>
              <a:rPr lang="fi-FI" smtClean="0">
                <a:solidFill>
                  <a:srgbClr val="FF0000"/>
                </a:solidFill>
                <a:latin typeface="+mj-lt"/>
              </a:rPr>
              <a:t>xtrapolation</a:t>
            </a:r>
          </a:p>
          <a:p>
            <a:r>
              <a:rPr lang="fi-FI" smtClean="0">
                <a:solidFill>
                  <a:srgbClr val="FF0000"/>
                </a:solidFill>
                <a:latin typeface="+mj-lt"/>
              </a:rPr>
              <a:t>=&gt; suffices to observe low frequencies</a:t>
            </a:r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4" name="TextBox 113"/>
          <p:cNvSpPr txBox="1"/>
          <p:nvPr/>
        </p:nvSpPr>
        <p:spPr>
          <a:xfrm rot="2930691">
            <a:off x="3962640" y="3340325"/>
            <a:ext cx="280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CC3399"/>
                </a:solidFill>
                <a:latin typeface="+mj-lt"/>
              </a:rPr>
              <a:t>d</a:t>
            </a:r>
            <a:r>
              <a:rPr lang="fi-FI" smtClean="0">
                <a:solidFill>
                  <a:srgbClr val="CC3399"/>
                </a:solidFill>
                <a:latin typeface="+mj-lt"/>
              </a:rPr>
              <a:t>ecay rate ~ glossiness</a:t>
            </a:r>
            <a:endParaRPr lang="en-US">
              <a:solidFill>
                <a:srgbClr val="CC3399"/>
              </a:solidFill>
              <a:latin typeface="+mj-lt"/>
            </a:endParaRPr>
          </a:p>
        </p:txBody>
      </p:sp>
      <p:sp>
        <p:nvSpPr>
          <p:cNvPr id="116" name="TextBox 115"/>
          <p:cNvSpPr txBox="1"/>
          <p:nvPr/>
        </p:nvSpPr>
        <p:spPr>
          <a:xfrm rot="16200000">
            <a:off x="2118326" y="3016392"/>
            <a:ext cx="213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1"/>
                </a:solidFill>
                <a:latin typeface="+mj-lt"/>
              </a:rPr>
              <a:t>height ~ albedos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964660" y="1973414"/>
            <a:ext cx="0" cy="349417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2964660" y="2346475"/>
            <a:ext cx="0" cy="1968350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7009275" y="257148"/>
            <a:ext cx="213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rgbClr val="FF3399"/>
                </a:solidFill>
                <a:latin typeface="+mj-lt"/>
              </a:rPr>
              <a:t>phase ~ normals</a:t>
            </a:r>
            <a:endParaRPr lang="en-US">
              <a:solidFill>
                <a:srgbClr val="FF3399"/>
              </a:solidFill>
              <a:latin typeface="+mj-lt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5874567" y="9066"/>
            <a:ext cx="1143029" cy="1075352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9448E-6 L -0.02552 -0.47547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-237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1.0614E-6 L 0.1 -0.33385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1669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182 L 0.17553 -0.31348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-147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25208 -0.27809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392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93459E-6 L 0.29149 -0.25548 " pathEditMode="relative" rAng="0" ptsTypes="AA">
                                      <p:cBhvr>
                                        <p:cTn id="25" dur="2000" spd="-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127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97531E-6 L -0.00104 -0.1549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774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0.00052 -0.0256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-0.01821 L -0.00903 -0.0089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8" grpId="0"/>
      <p:bldP spid="8" grpId="1"/>
      <p:bldP spid="137" grpId="0"/>
      <p:bldP spid="137" grpId="1"/>
      <p:bldP spid="139" grpId="0" animBg="1"/>
      <p:bldP spid="139" grpId="1" animBg="1"/>
      <p:bldP spid="139" grpId="2" animBg="1"/>
      <p:bldP spid="6" grpId="0" animBg="1"/>
      <p:bldP spid="6" grpId="1" animBg="1"/>
      <p:bldP spid="136" grpId="0" animBg="1"/>
      <p:bldP spid="136" grpId="1" animBg="1"/>
      <p:bldP spid="63" grpId="0"/>
      <p:bldP spid="63" grpId="1"/>
      <p:bldP spid="66" grpId="0" animBg="1"/>
      <p:bldP spid="66" grpId="1" animBg="1"/>
      <p:bldP spid="67" grpId="0"/>
      <p:bldP spid="67" grpId="1"/>
      <p:bldP spid="17" grpId="0" animBg="1"/>
      <p:bldP spid="19" grpId="0" animBg="1"/>
      <p:bldP spid="112" grpId="0" animBg="1"/>
      <p:bldP spid="20" grpId="0"/>
      <p:bldP spid="114" grpId="0"/>
      <p:bldP spid="116" grpId="0"/>
      <p:bldP spid="119" grpId="0"/>
      <p:bldP spid="1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00" y="3151585"/>
            <a:ext cx="564495" cy="61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Data fitting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Input:</a:t>
            </a:r>
            <a:r>
              <a:rPr lang="fi-FI" smtClean="0"/>
              <a:t> measured point samples of</a:t>
            </a:r>
          </a:p>
          <a:p>
            <a:r>
              <a:rPr lang="fi-FI" smtClean="0">
                <a:solidFill>
                  <a:schemeClr val="accent6"/>
                </a:solidFill>
              </a:rPr>
              <a:t>Unknowns:</a:t>
            </a:r>
            <a:r>
              <a:rPr lang="fi-FI" smtClean="0"/>
              <a:t> parameters that generate</a:t>
            </a:r>
            <a:br>
              <a:rPr lang="fi-FI" smtClean="0"/>
            </a:br>
            <a:r>
              <a:rPr lang="fi-FI" smtClean="0"/>
              <a:t>(albedos, glossiness, normals) </a:t>
            </a:r>
          </a:p>
          <a:p>
            <a:r>
              <a:rPr lang="fi-FI" smtClean="0"/>
              <a:t>Need to predict                       from parameters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32" y="1155872"/>
            <a:ext cx="988786" cy="55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90" y="1100648"/>
            <a:ext cx="564495" cy="61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32" y="1987497"/>
            <a:ext cx="988786" cy="55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82" y="3251862"/>
            <a:ext cx="988786" cy="55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83818" y="3151585"/>
            <a:ext cx="9144000" cy="850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475585" y="1968325"/>
            <a:ext cx="9144000" cy="106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0416" y="867938"/>
            <a:ext cx="1324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smtClean="0"/>
              <a:t>BRDF slice</a:t>
            </a:r>
          </a:p>
        </p:txBody>
      </p:sp>
    </p:spTree>
    <p:extLst>
      <p:ext uri="{BB962C8B-B14F-4D97-AF65-F5344CB8AC3E}">
        <p14:creationId xmlns:p14="http://schemas.microsoft.com/office/powerpoint/2010/main" val="24850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Efficient Fourier transform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mtClean="0"/>
              <a:t>Idea: build BRDF slice as mixtures of 2D Gaussians in monitor plane</a:t>
            </a:r>
          </a:p>
          <a:p>
            <a:pPr lvl="1"/>
            <a:r>
              <a:rPr lang="fi-FI" smtClean="0"/>
              <a:t>Gaussians have an analytic Fourier transform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5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665" y="3267397"/>
            <a:ext cx="2095172" cy="118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887038">
            <a:off x="5423383" y="3570798"/>
            <a:ext cx="1538729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Built using Gaussians!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49287" y="3397617"/>
            <a:ext cx="1444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accent6"/>
                </a:solidFill>
              </a:rPr>
              <a:t>a</a:t>
            </a:r>
            <a:r>
              <a:rPr lang="fi-FI" smtClean="0">
                <a:solidFill>
                  <a:schemeClr val="accent6"/>
                </a:solidFill>
              </a:rPr>
              <a:t>lbedos, glossiness, normals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3193774" y="3165757"/>
            <a:ext cx="1020417" cy="4388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8515" y="2927665"/>
            <a:ext cx="164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latin typeface="+mj-lt"/>
              </a:rPr>
              <a:t>BRDF slice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028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1" y="2008800"/>
            <a:ext cx="1760732" cy="9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3568" y="3024863"/>
            <a:ext cx="142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j-lt"/>
              </a:rPr>
              <a:t>BRDF slice</a:t>
            </a:r>
            <a:endParaRPr lang="en-US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39752" y="1995686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smtClean="0"/>
              <a:t>=</a:t>
            </a:r>
            <a:endParaRPr lang="en-US" sz="6600"/>
          </a:p>
        </p:txBody>
      </p:sp>
      <p:sp>
        <p:nvSpPr>
          <p:cNvPr id="45" name="TextBox 44"/>
          <p:cNvSpPr txBox="1"/>
          <p:nvPr/>
        </p:nvSpPr>
        <p:spPr>
          <a:xfrm>
            <a:off x="5292080" y="2024831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+</a:t>
            </a:r>
            <a:endParaRPr lang="en-US" sz="6000"/>
          </a:p>
        </p:txBody>
      </p:sp>
      <p:sp>
        <p:nvSpPr>
          <p:cNvPr id="47" name="TextBox 46"/>
          <p:cNvSpPr txBox="1"/>
          <p:nvPr/>
        </p:nvSpPr>
        <p:spPr>
          <a:xfrm>
            <a:off x="3491880" y="3138522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Diffuse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483974" y="3128440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Specular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04447" y="2020278"/>
            <a:ext cx="387433" cy="969403"/>
          </a:xfrm>
          <a:prstGeom prst="rect">
            <a:avLst/>
          </a:prstGeom>
          <a:solidFill>
            <a:srgbClr val="BA12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accent6">
                  <a:lumMod val="40000"/>
                  <a:lumOff val="60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12759" y="2020279"/>
            <a:ext cx="387433" cy="955516"/>
          </a:xfrm>
          <a:prstGeom prst="rect">
            <a:avLst/>
          </a:prstGeom>
          <a:solidFill>
            <a:srgbClr val="C7DF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bg1">
                  <a:lumMod val="75000"/>
                  <a:lumOff val="2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6148" name="Picture 4" descr="C:\Users\maittala\Documents\siggraph13_pres\geom_sp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54" y="2030869"/>
            <a:ext cx="1773354" cy="1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ittala\Documents\siggraph13_pres\geom_di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48" y="2020278"/>
            <a:ext cx="1760732" cy="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5" grpId="0"/>
      <p:bldP spid="47" grpId="0"/>
      <p:bldP spid="48" grpId="0"/>
      <p:bldP spid="3" grpId="0" animBg="1"/>
      <p:bldP spid="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36096" y="1729110"/>
            <a:ext cx="345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Depends on</a:t>
            </a:r>
          </a:p>
          <a:p>
            <a:endParaRPr lang="fi-FI" smtClean="0">
              <a:solidFill>
                <a:schemeClr val="accent6"/>
              </a:solidFill>
            </a:endParaRPr>
          </a:p>
          <a:p>
            <a:r>
              <a:rPr lang="fi-FI" smtClean="0">
                <a:solidFill>
                  <a:srgbClr val="00B0F0"/>
                </a:solidFill>
              </a:rPr>
              <a:t>Known parameters (calibrated)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Camera and monitor position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Surface point</a:t>
            </a:r>
          </a:p>
          <a:p>
            <a:r>
              <a:rPr lang="fi-FI" sz="1100" smtClean="0">
                <a:solidFill>
                  <a:srgbClr val="00B0F0"/>
                </a:solidFill>
              </a:rPr>
              <a:t/>
            </a:r>
            <a:br>
              <a:rPr lang="fi-FI" sz="1100" smtClean="0">
                <a:solidFill>
                  <a:srgbClr val="00B0F0"/>
                </a:solidFill>
              </a:rPr>
            </a:br>
            <a:r>
              <a:rPr lang="fi-FI" smtClean="0">
                <a:solidFill>
                  <a:srgbClr val="00B0F0"/>
                </a:solidFill>
              </a:rPr>
              <a:t>Unknown parameters</a:t>
            </a:r>
            <a:endParaRPr lang="fi-FI" smtClean="0"/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Specular albedo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Glossiness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Kurtosis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Normal</a:t>
            </a:r>
          </a:p>
          <a:p>
            <a:endParaRPr lang="en-US"/>
          </a:p>
        </p:txBody>
      </p:sp>
      <p:pic>
        <p:nvPicPr>
          <p:cNvPr id="6150" name="Picture 6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9" y="136592"/>
            <a:ext cx="1760732" cy="9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30467" y="1213680"/>
            <a:ext cx="142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j-lt"/>
              </a:rPr>
              <a:t>Reflection</a:t>
            </a:r>
            <a:endParaRPr lang="en-US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11760" y="123478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smtClean="0"/>
              <a:t>=</a:t>
            </a:r>
            <a:endParaRPr lang="en-US" sz="6600"/>
          </a:p>
        </p:txBody>
      </p:sp>
      <p:sp>
        <p:nvSpPr>
          <p:cNvPr id="45" name="TextBox 44"/>
          <p:cNvSpPr txBox="1"/>
          <p:nvPr/>
        </p:nvSpPr>
        <p:spPr>
          <a:xfrm>
            <a:off x="5364088" y="152623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+</a:t>
            </a:r>
            <a:endParaRPr lang="en-US" sz="6000"/>
          </a:p>
        </p:txBody>
      </p:sp>
      <p:sp>
        <p:nvSpPr>
          <p:cNvPr id="47" name="TextBox 46"/>
          <p:cNvSpPr txBox="1"/>
          <p:nvPr/>
        </p:nvSpPr>
        <p:spPr>
          <a:xfrm>
            <a:off x="3779912" y="1220481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Diffuse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660232" y="1203598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Specular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6455" y="148070"/>
            <a:ext cx="387433" cy="983337"/>
          </a:xfrm>
          <a:prstGeom prst="rect">
            <a:avLst/>
          </a:prstGeom>
          <a:solidFill>
            <a:srgbClr val="BA12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accent6">
                  <a:lumMod val="40000"/>
                  <a:lumOff val="60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92363" y="169374"/>
            <a:ext cx="387433" cy="973510"/>
          </a:xfrm>
          <a:prstGeom prst="rect">
            <a:avLst/>
          </a:prstGeom>
          <a:solidFill>
            <a:srgbClr val="C7DF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bg1">
                  <a:lumMod val="75000"/>
                  <a:lumOff val="2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6148" name="Picture 4" descr="C:\Users\maittala\Documents\siggraph13_pres\geom_sp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62" y="158661"/>
            <a:ext cx="1773354" cy="1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ittala\Documents\siggraph13_pres\geom_di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6" y="148070"/>
            <a:ext cx="1760732" cy="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" y="-12788"/>
            <a:ext cx="3059831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" y="1635646"/>
            <a:ext cx="9157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941305" y="-12788"/>
            <a:ext cx="2998848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86" y="4155926"/>
            <a:ext cx="2846854" cy="8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57453"/>
            <a:ext cx="2468825" cy="222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018720" y="2929996"/>
            <a:ext cx="1545168" cy="1555249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18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54910"/>
            <a:ext cx="85837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1259632" y="3102982"/>
            <a:ext cx="1008112" cy="10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189532" y="4111094"/>
            <a:ext cx="131608" cy="1316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 rot="20717072">
            <a:off x="3293394" y="2378345"/>
            <a:ext cx="567893" cy="9458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 rot="1124030">
            <a:off x="2943158" y="3325740"/>
            <a:ext cx="1545168" cy="1555249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18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915816" y="4396301"/>
            <a:ext cx="131608" cy="1316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/>
          <p:cNvCxnSpPr>
            <a:endCxn id="84" idx="1"/>
          </p:cNvCxnSpPr>
          <p:nvPr/>
        </p:nvCxnSpPr>
        <p:spPr>
          <a:xfrm>
            <a:off x="1259632" y="3114568"/>
            <a:ext cx="1675458" cy="13010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 rot="20717072">
            <a:off x="4269858" y="3400112"/>
            <a:ext cx="357623" cy="5946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437262" y="3592464"/>
            <a:ext cx="2998848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39" grpId="0" animBg="1"/>
      <p:bldP spid="17" grpId="0" animBg="1"/>
      <p:bldP spid="17" grpId="1" animBg="1"/>
      <p:bldP spid="21" grpId="0" animBg="1"/>
      <p:bldP spid="21" grpId="1" animBg="1"/>
      <p:bldP spid="2" grpId="2" animBg="1"/>
      <p:bldP spid="2" grpId="3" animBg="1"/>
      <p:bldP spid="82" grpId="0" animBg="1"/>
      <p:bldP spid="84" grpId="0" animBg="1"/>
      <p:bldP spid="86" grpId="1" animBg="1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9" y="136592"/>
            <a:ext cx="1760732" cy="9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30467" y="1213680"/>
            <a:ext cx="142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j-lt"/>
              </a:rPr>
              <a:t>Reflection</a:t>
            </a:r>
            <a:endParaRPr lang="en-US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11760" y="123478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smtClean="0"/>
              <a:t>=</a:t>
            </a:r>
            <a:endParaRPr lang="en-US" sz="6600"/>
          </a:p>
        </p:txBody>
      </p:sp>
      <p:sp>
        <p:nvSpPr>
          <p:cNvPr id="45" name="TextBox 44"/>
          <p:cNvSpPr txBox="1"/>
          <p:nvPr/>
        </p:nvSpPr>
        <p:spPr>
          <a:xfrm>
            <a:off x="5364088" y="152623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+</a:t>
            </a:r>
            <a:endParaRPr lang="en-US" sz="6000"/>
          </a:p>
        </p:txBody>
      </p:sp>
      <p:sp>
        <p:nvSpPr>
          <p:cNvPr id="47" name="TextBox 46"/>
          <p:cNvSpPr txBox="1"/>
          <p:nvPr/>
        </p:nvSpPr>
        <p:spPr>
          <a:xfrm>
            <a:off x="3779912" y="1220481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Diffuse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660232" y="1203598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Specular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6455" y="148070"/>
            <a:ext cx="387433" cy="983337"/>
          </a:xfrm>
          <a:prstGeom prst="rect">
            <a:avLst/>
          </a:prstGeom>
          <a:solidFill>
            <a:srgbClr val="BA12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accent6">
                  <a:lumMod val="40000"/>
                  <a:lumOff val="60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92363" y="169374"/>
            <a:ext cx="387433" cy="973510"/>
          </a:xfrm>
          <a:prstGeom prst="rect">
            <a:avLst/>
          </a:prstGeom>
          <a:solidFill>
            <a:srgbClr val="C7DF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bg1">
                  <a:lumMod val="75000"/>
                  <a:lumOff val="2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6148" name="Picture 4" descr="C:\Users\maittala\Documents\siggraph13_pres\geom_sp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62" y="158661"/>
            <a:ext cx="1773354" cy="1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ittala\Documents\siggraph13_pres\geom_di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6" y="148070"/>
            <a:ext cx="1760732" cy="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" y="0"/>
            <a:ext cx="3059831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" y="1635646"/>
            <a:ext cx="9157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941305" y="-12788"/>
            <a:ext cx="2998848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86" y="4155926"/>
            <a:ext cx="2846854" cy="8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57453"/>
            <a:ext cx="2468825" cy="222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018720" y="2929996"/>
            <a:ext cx="1545168" cy="1555249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18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54910"/>
            <a:ext cx="85837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1259632" y="3102982"/>
            <a:ext cx="1008112" cy="10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189532" y="4111094"/>
            <a:ext cx="131608" cy="1316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 rot="20717072">
            <a:off x="3293394" y="2378345"/>
            <a:ext cx="567893" cy="9458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36096" y="1729110"/>
            <a:ext cx="3456384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Depends on</a:t>
            </a:r>
          </a:p>
          <a:p>
            <a:endParaRPr lang="fi-FI" smtClean="0">
              <a:solidFill>
                <a:schemeClr val="accent6"/>
              </a:solidFill>
            </a:endParaRPr>
          </a:p>
          <a:p>
            <a:r>
              <a:rPr lang="fi-FI" smtClean="0">
                <a:solidFill>
                  <a:srgbClr val="00B0F0"/>
                </a:solidFill>
              </a:rPr>
              <a:t>Known parameters (calibrated)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Camera and monitor position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Surface point</a:t>
            </a:r>
          </a:p>
          <a:p>
            <a:r>
              <a:rPr lang="fi-FI" sz="1100" smtClean="0">
                <a:solidFill>
                  <a:srgbClr val="00B0F0"/>
                </a:solidFill>
              </a:rPr>
              <a:t/>
            </a:r>
            <a:br>
              <a:rPr lang="fi-FI" sz="1100" smtClean="0">
                <a:solidFill>
                  <a:srgbClr val="00B0F0"/>
                </a:solidFill>
              </a:rPr>
            </a:br>
            <a:r>
              <a:rPr lang="fi-FI" smtClean="0">
                <a:solidFill>
                  <a:srgbClr val="00B0F0"/>
                </a:solidFill>
              </a:rPr>
              <a:t>Unknown parameters</a:t>
            </a:r>
            <a:endParaRPr lang="fi-FI" smtClean="0"/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Specular albedo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Glossiness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Normal</a:t>
            </a:r>
          </a:p>
          <a:p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012600" y="2929997"/>
            <a:ext cx="1545168" cy="1555249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20717072">
            <a:off x="3287274" y="2378346"/>
            <a:ext cx="567893" cy="94586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036937" y="2834076"/>
            <a:ext cx="1655759" cy="1621799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  <a:gd name="connsiteX0" fmla="*/ 37086 w 999595"/>
              <a:gd name="connsiteY0" fmla="*/ 1007140 h 1015524"/>
              <a:gd name="connsiteX1" fmla="*/ 909283 w 999595"/>
              <a:gd name="connsiteY1" fmla="*/ 535872 h 1015524"/>
              <a:gd name="connsiteX2" fmla="*/ 909283 w 999595"/>
              <a:gd name="connsiteY2" fmla="*/ 43503 h 1015524"/>
              <a:gd name="connsiteX3" fmla="*/ 233878 w 999595"/>
              <a:gd name="connsiteY3" fmla="*/ 119191 h 1015524"/>
              <a:gd name="connsiteX4" fmla="*/ 37086 w 999595"/>
              <a:gd name="connsiteY4" fmla="*/ 1007140 h 1015524"/>
              <a:gd name="connsiteX0" fmla="*/ 43487 w 1070313"/>
              <a:gd name="connsiteY0" fmla="*/ 1007140 h 1024781"/>
              <a:gd name="connsiteX1" fmla="*/ 1008808 w 1070313"/>
              <a:gd name="connsiteY1" fmla="*/ 660037 h 1024781"/>
              <a:gd name="connsiteX2" fmla="*/ 915684 w 1070313"/>
              <a:gd name="connsiteY2" fmla="*/ 43503 h 1024781"/>
              <a:gd name="connsiteX3" fmla="*/ 240279 w 1070313"/>
              <a:gd name="connsiteY3" fmla="*/ 119191 h 1024781"/>
              <a:gd name="connsiteX4" fmla="*/ 43487 w 1070313"/>
              <a:gd name="connsiteY4" fmla="*/ 1007140 h 1024781"/>
              <a:gd name="connsiteX0" fmla="*/ 41956 w 1051899"/>
              <a:gd name="connsiteY0" fmla="*/ 1007140 h 1030325"/>
              <a:gd name="connsiteX1" fmla="*/ 985105 w 1051899"/>
              <a:gd name="connsiteY1" fmla="*/ 708816 h 1030325"/>
              <a:gd name="connsiteX2" fmla="*/ 914153 w 1051899"/>
              <a:gd name="connsiteY2" fmla="*/ 43503 h 1030325"/>
              <a:gd name="connsiteX3" fmla="*/ 238748 w 1051899"/>
              <a:gd name="connsiteY3" fmla="*/ 119191 h 1030325"/>
              <a:gd name="connsiteX4" fmla="*/ 41956 w 1051899"/>
              <a:gd name="connsiteY4" fmla="*/ 1007140 h 103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899" h="1030325">
                <a:moveTo>
                  <a:pt x="41956" y="1007140"/>
                </a:moveTo>
                <a:cubicBezTo>
                  <a:pt x="166349" y="1105411"/>
                  <a:pt x="839739" y="869422"/>
                  <a:pt x="985105" y="708816"/>
                </a:cubicBezTo>
                <a:cubicBezTo>
                  <a:pt x="1130471" y="548210"/>
                  <a:pt x="1006765" y="97429"/>
                  <a:pt x="914153" y="43503"/>
                </a:cubicBezTo>
                <a:cubicBezTo>
                  <a:pt x="821541" y="-10423"/>
                  <a:pt x="381770" y="-41415"/>
                  <a:pt x="238748" y="119191"/>
                </a:cubicBezTo>
                <a:cubicBezTo>
                  <a:pt x="95727" y="279797"/>
                  <a:pt x="-82437" y="908869"/>
                  <a:pt x="41956" y="1007140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18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0717072">
            <a:off x="3178549" y="2148343"/>
            <a:ext cx="931576" cy="15515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189532" y="3190895"/>
            <a:ext cx="65804" cy="965032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252963" y="3190895"/>
            <a:ext cx="183763" cy="965032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 rot="863522">
            <a:off x="2214493" y="3112267"/>
            <a:ext cx="1545168" cy="1555249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18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0717072">
            <a:off x="3547304" y="2790336"/>
            <a:ext cx="567893" cy="9458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46" grpId="0" animBg="1"/>
      <p:bldP spid="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9" y="136592"/>
            <a:ext cx="1760732" cy="9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30467" y="1213680"/>
            <a:ext cx="142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j-lt"/>
              </a:rPr>
              <a:t>Reflection</a:t>
            </a:r>
            <a:endParaRPr lang="en-US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11760" y="123478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smtClean="0"/>
              <a:t>=</a:t>
            </a:r>
            <a:endParaRPr lang="en-US" sz="6600"/>
          </a:p>
        </p:txBody>
      </p:sp>
      <p:sp>
        <p:nvSpPr>
          <p:cNvPr id="45" name="TextBox 44"/>
          <p:cNvSpPr txBox="1"/>
          <p:nvPr/>
        </p:nvSpPr>
        <p:spPr>
          <a:xfrm>
            <a:off x="5364088" y="152623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+</a:t>
            </a:r>
            <a:endParaRPr lang="en-US" sz="6000"/>
          </a:p>
        </p:txBody>
      </p:sp>
      <p:sp>
        <p:nvSpPr>
          <p:cNvPr id="47" name="TextBox 46"/>
          <p:cNvSpPr txBox="1"/>
          <p:nvPr/>
        </p:nvSpPr>
        <p:spPr>
          <a:xfrm>
            <a:off x="3779912" y="1220481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Diffuse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660232" y="1203598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Specular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6455" y="148070"/>
            <a:ext cx="387433" cy="983337"/>
          </a:xfrm>
          <a:prstGeom prst="rect">
            <a:avLst/>
          </a:prstGeom>
          <a:solidFill>
            <a:srgbClr val="BA12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accent6">
                  <a:lumMod val="40000"/>
                  <a:lumOff val="60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92363" y="169374"/>
            <a:ext cx="387433" cy="973510"/>
          </a:xfrm>
          <a:prstGeom prst="rect">
            <a:avLst/>
          </a:prstGeom>
          <a:solidFill>
            <a:srgbClr val="C7DF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bg1">
                  <a:lumMod val="75000"/>
                  <a:lumOff val="2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6148" name="Picture 4" descr="C:\Users\maittala\Documents\siggraph13_pres\geom_sp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62" y="158661"/>
            <a:ext cx="1773354" cy="1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ittala\Documents\siggraph13_pres\geom_di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6" y="148070"/>
            <a:ext cx="1760732" cy="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" y="0"/>
            <a:ext cx="3059831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" y="1635646"/>
            <a:ext cx="9157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941305" y="-12788"/>
            <a:ext cx="2998848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86" y="4155926"/>
            <a:ext cx="2846854" cy="8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57453"/>
            <a:ext cx="2468825" cy="222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018720" y="2929996"/>
            <a:ext cx="1545168" cy="1555249"/>
          </a:xfrm>
          <a:custGeom>
            <a:avLst/>
            <a:gdLst>
              <a:gd name="connsiteX0" fmla="*/ 19132 w 981641"/>
              <a:gd name="connsiteY0" fmla="*/ 982655 h 988046"/>
              <a:gd name="connsiteX1" fmla="*/ 891329 w 981641"/>
              <a:gd name="connsiteY1" fmla="*/ 511387 h 988046"/>
              <a:gd name="connsiteX2" fmla="*/ 891329 w 981641"/>
              <a:gd name="connsiteY2" fmla="*/ 19018 h 988046"/>
              <a:gd name="connsiteX3" fmla="*/ 335655 w 981641"/>
              <a:gd name="connsiteY3" fmla="*/ 187830 h 988046"/>
              <a:gd name="connsiteX4" fmla="*/ 19132 w 981641"/>
              <a:gd name="connsiteY4" fmla="*/ 982655 h 98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41" h="988046">
                <a:moveTo>
                  <a:pt x="19132" y="982655"/>
                </a:moveTo>
                <a:cubicBezTo>
                  <a:pt x="111744" y="1036581"/>
                  <a:pt x="745963" y="671993"/>
                  <a:pt x="891329" y="511387"/>
                </a:cubicBezTo>
                <a:cubicBezTo>
                  <a:pt x="1036695" y="350781"/>
                  <a:pt x="983941" y="72944"/>
                  <a:pt x="891329" y="19018"/>
                </a:cubicBezTo>
                <a:cubicBezTo>
                  <a:pt x="798717" y="-34908"/>
                  <a:pt x="478677" y="27224"/>
                  <a:pt x="335655" y="187830"/>
                </a:cubicBezTo>
                <a:cubicBezTo>
                  <a:pt x="192634" y="348436"/>
                  <a:pt x="-73480" y="928729"/>
                  <a:pt x="19132" y="98265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alpha val="18000"/>
                </a:schemeClr>
              </a:gs>
              <a:gs pos="0">
                <a:schemeClr val="tx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54910"/>
            <a:ext cx="85837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1259632" y="3102982"/>
            <a:ext cx="1008112" cy="10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189532" y="4111094"/>
            <a:ext cx="131608" cy="1316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 rot="20717072">
            <a:off x="3293394" y="2378345"/>
            <a:ext cx="567893" cy="9458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436096" y="2027312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Careful Gaussian approximation of Blinn model</a:t>
            </a:r>
            <a:br>
              <a:rPr lang="fi-FI" smtClean="0"/>
            </a:br>
            <a:endParaRPr lang="fi-FI" smtClean="0"/>
          </a:p>
          <a:p>
            <a:pPr marL="285750" indent="-285750">
              <a:buFont typeface="Arial" pitchFamily="34" charset="0"/>
              <a:buChar char="•"/>
            </a:pPr>
            <a:r>
              <a:rPr lang="fi-FI" smtClean="0"/>
              <a:t>Accounts for translation, scaling </a:t>
            </a:r>
            <a:r>
              <a:rPr lang="fi-FI"/>
              <a:t>and </a:t>
            </a:r>
            <a:r>
              <a:rPr lang="fi-FI" smtClean="0"/>
              <a:t>stretching due to near field effects</a:t>
            </a:r>
          </a:p>
        </p:txBody>
      </p:sp>
      <p:sp>
        <p:nvSpPr>
          <p:cNvPr id="4" name="Oval 3"/>
          <p:cNvSpPr/>
          <p:nvPr/>
        </p:nvSpPr>
        <p:spPr>
          <a:xfrm rot="20756055">
            <a:off x="3457413" y="2600145"/>
            <a:ext cx="239853" cy="50226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rot="20756055">
            <a:off x="3500311" y="2689975"/>
            <a:ext cx="154057" cy="32260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20756055">
            <a:off x="3401232" y="2488795"/>
            <a:ext cx="346201" cy="72496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0756055">
            <a:off x="3534259" y="2761063"/>
            <a:ext cx="86161" cy="18042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0756055">
            <a:off x="3313035" y="2313714"/>
            <a:ext cx="513418" cy="107512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69388" y="3412306"/>
            <a:ext cx="116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Gaussian</a:t>
            </a:r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608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79704" y="4783092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smtClean="0"/>
              <a:t>Flickr user Serenae (CC)</a:t>
            </a:r>
            <a:endParaRPr lang="en-US" sz="1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9" y="136592"/>
            <a:ext cx="1760732" cy="9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30467" y="1213680"/>
            <a:ext cx="142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j-lt"/>
              </a:rPr>
              <a:t>Reflection</a:t>
            </a:r>
            <a:endParaRPr lang="en-US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11760" y="123478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smtClean="0"/>
              <a:t>=</a:t>
            </a:r>
            <a:endParaRPr lang="en-US" sz="6600"/>
          </a:p>
        </p:txBody>
      </p:sp>
      <p:sp>
        <p:nvSpPr>
          <p:cNvPr id="45" name="TextBox 44"/>
          <p:cNvSpPr txBox="1"/>
          <p:nvPr/>
        </p:nvSpPr>
        <p:spPr>
          <a:xfrm>
            <a:off x="5364088" y="152623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+</a:t>
            </a:r>
            <a:endParaRPr lang="en-US" sz="6000"/>
          </a:p>
        </p:txBody>
      </p:sp>
      <p:sp>
        <p:nvSpPr>
          <p:cNvPr id="47" name="TextBox 46"/>
          <p:cNvSpPr txBox="1"/>
          <p:nvPr/>
        </p:nvSpPr>
        <p:spPr>
          <a:xfrm>
            <a:off x="3779912" y="1220481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Diffuse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660232" y="1203598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Specular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6455" y="148070"/>
            <a:ext cx="387433" cy="983337"/>
          </a:xfrm>
          <a:prstGeom prst="rect">
            <a:avLst/>
          </a:prstGeom>
          <a:solidFill>
            <a:srgbClr val="BA12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accent6">
                  <a:lumMod val="40000"/>
                  <a:lumOff val="60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92363" y="169374"/>
            <a:ext cx="387433" cy="973510"/>
          </a:xfrm>
          <a:prstGeom prst="rect">
            <a:avLst/>
          </a:prstGeom>
          <a:solidFill>
            <a:srgbClr val="C7DF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bg1">
                  <a:lumMod val="75000"/>
                  <a:lumOff val="2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6148" name="Picture 4" descr="C:\Users\maittala\Documents\siggraph13_pres\geom_sp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62" y="158661"/>
            <a:ext cx="1773354" cy="1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ittala\Documents\siggraph13_pres\geom_di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6" y="148070"/>
            <a:ext cx="1760732" cy="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" y="0"/>
            <a:ext cx="3059831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" y="1635646"/>
            <a:ext cx="9157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436096" y="-12788"/>
            <a:ext cx="3721579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21113892">
            <a:off x="7272368" y="758996"/>
            <a:ext cx="93610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mtClean="0"/>
              <a:t>Done!</a:t>
            </a:r>
            <a:endParaRPr lang="en-US"/>
          </a:p>
        </p:txBody>
      </p:sp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86" y="4155926"/>
            <a:ext cx="2846854" cy="8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57453"/>
            <a:ext cx="2468825" cy="222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54910"/>
            <a:ext cx="85837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714" y="1837430"/>
            <a:ext cx="2491026" cy="22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5436096" y="185167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Product of geometric terms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267744" y="2567335"/>
            <a:ext cx="1292566" cy="16080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8" name="Arc 87"/>
          <p:cNvSpPr/>
          <p:nvPr/>
        </p:nvSpPr>
        <p:spPr>
          <a:xfrm rot="12347735">
            <a:off x="3146842" y="2564093"/>
            <a:ext cx="446657" cy="364446"/>
          </a:xfrm>
          <a:prstGeom prst="arc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259632" y="3102982"/>
            <a:ext cx="1008112" cy="107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hord 78"/>
          <p:cNvSpPr/>
          <p:nvPr/>
        </p:nvSpPr>
        <p:spPr>
          <a:xfrm rot="6766501">
            <a:off x="1650873" y="3343604"/>
            <a:ext cx="1265270" cy="1480627"/>
          </a:xfrm>
          <a:prstGeom prst="chord">
            <a:avLst/>
          </a:prstGeom>
          <a:gradFill flip="none" rotWithShape="1">
            <a:gsLst>
              <a:gs pos="0">
                <a:schemeClr val="accent2">
                  <a:alpha val="59000"/>
                  <a:lumMod val="86000"/>
                  <a:lumOff val="14000"/>
                </a:schemeClr>
              </a:gs>
              <a:gs pos="100000">
                <a:schemeClr val="accent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28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/>
          <p:cNvSpPr/>
          <p:nvPr/>
        </p:nvSpPr>
        <p:spPr>
          <a:xfrm>
            <a:off x="1924278" y="3579863"/>
            <a:ext cx="635076" cy="432048"/>
          </a:xfrm>
          <a:prstGeom prst="arc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2255336" y="3102982"/>
            <a:ext cx="28172" cy="1052946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2559354" y="2571703"/>
            <a:ext cx="1000957" cy="17898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52622">
            <a:off x="2029574" y="3436796"/>
            <a:ext cx="2206897" cy="36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Oval 93"/>
          <p:cNvSpPr/>
          <p:nvPr/>
        </p:nvSpPr>
        <p:spPr>
          <a:xfrm>
            <a:off x="3494506" y="2505899"/>
            <a:ext cx="131608" cy="13160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 descr="C:\Users\maittala\Documents\siggraph13_pres\geom_invsq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27" y="2617472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6885667" y="2616614"/>
            <a:ext cx="176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Inverse square distance</a:t>
            </a:r>
          </a:p>
        </p:txBody>
      </p:sp>
      <p:pic>
        <p:nvPicPr>
          <p:cNvPr id="7172" name="Picture 4" descr="C:\Users\maittala\Documents\siggraph13_pres\geom_cos_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46" y="3418388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6885667" y="3418388"/>
            <a:ext cx="176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Cosine of angle to screen</a:t>
            </a:r>
          </a:p>
        </p:txBody>
      </p:sp>
      <p:pic>
        <p:nvPicPr>
          <p:cNvPr id="7173" name="Picture 5" descr="C:\Users\maittala\Documents\siggraph13_pres\geom_cos_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27" y="4226193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6885667" y="4226193"/>
            <a:ext cx="176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Cosine of angle to surface</a:t>
            </a:r>
          </a:p>
        </p:txBody>
      </p:sp>
      <p:sp>
        <p:nvSpPr>
          <p:cNvPr id="101" name="Oval 100"/>
          <p:cNvSpPr/>
          <p:nvPr/>
        </p:nvSpPr>
        <p:spPr>
          <a:xfrm>
            <a:off x="5868144" y="2780789"/>
            <a:ext cx="131608" cy="13160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5868144" y="3584708"/>
            <a:ext cx="131608" cy="13160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5867799" y="4371950"/>
            <a:ext cx="131608" cy="13160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3906868" y="3609945"/>
            <a:ext cx="131608" cy="13160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990">
            <a:off x="2237774" y="4000146"/>
            <a:ext cx="2206897" cy="36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Oval 105"/>
          <p:cNvSpPr/>
          <p:nvPr/>
        </p:nvSpPr>
        <p:spPr>
          <a:xfrm>
            <a:off x="6188999" y="3159056"/>
            <a:ext cx="131608" cy="13160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188999" y="3962975"/>
            <a:ext cx="131608" cy="13160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188654" y="4750217"/>
            <a:ext cx="131608" cy="131608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2252963" y="3716316"/>
            <a:ext cx="1653905" cy="4802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189532" y="4111094"/>
            <a:ext cx="131608" cy="1316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c 110"/>
          <p:cNvSpPr/>
          <p:nvPr/>
        </p:nvSpPr>
        <p:spPr>
          <a:xfrm rot="284594">
            <a:off x="1860159" y="3750430"/>
            <a:ext cx="818527" cy="556851"/>
          </a:xfrm>
          <a:prstGeom prst="arc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c 111"/>
          <p:cNvSpPr/>
          <p:nvPr/>
        </p:nvSpPr>
        <p:spPr>
          <a:xfrm rot="12347735">
            <a:off x="3237369" y="3763609"/>
            <a:ext cx="225228" cy="186155"/>
          </a:xfrm>
          <a:prstGeom prst="arc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2869692" y="3696796"/>
            <a:ext cx="1000957" cy="17898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 animBg="1"/>
      <p:bldP spid="30" grpId="0" animBg="1"/>
      <p:bldP spid="80" grpId="0"/>
      <p:bldP spid="88" grpId="0" animBg="1"/>
      <p:bldP spid="88" grpId="1" animBg="1"/>
      <p:bldP spid="79" grpId="0" animBg="1"/>
      <p:bldP spid="81" grpId="0" animBg="1"/>
      <p:bldP spid="81" grpId="1" animBg="1"/>
      <p:bldP spid="94" grpId="0" animBg="1"/>
      <p:bldP spid="94" grpId="1" animBg="1"/>
      <p:bldP spid="96" grpId="0"/>
      <p:bldP spid="98" grpId="0"/>
      <p:bldP spid="100" grpId="0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6" grpId="0" animBg="1"/>
      <p:bldP spid="107" grpId="0" animBg="1"/>
      <p:bldP spid="108" grpId="0" animBg="1"/>
      <p:bldP spid="111" grpId="0" animBg="1"/>
      <p:bldP spid="1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maittala\Documents\siggraph13_pres\geom_c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9" y="136592"/>
            <a:ext cx="1760732" cy="9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30467" y="1213680"/>
            <a:ext cx="142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j-lt"/>
              </a:rPr>
              <a:t>Reflection</a:t>
            </a:r>
            <a:endParaRPr lang="en-US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11760" y="123478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smtClean="0"/>
              <a:t>=</a:t>
            </a:r>
            <a:endParaRPr lang="en-US" sz="6600"/>
          </a:p>
        </p:txBody>
      </p:sp>
      <p:sp>
        <p:nvSpPr>
          <p:cNvPr id="45" name="TextBox 44"/>
          <p:cNvSpPr txBox="1"/>
          <p:nvPr/>
        </p:nvSpPr>
        <p:spPr>
          <a:xfrm>
            <a:off x="5364088" y="152623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+</a:t>
            </a:r>
            <a:endParaRPr lang="en-US" sz="6000"/>
          </a:p>
        </p:txBody>
      </p:sp>
      <p:sp>
        <p:nvSpPr>
          <p:cNvPr id="47" name="TextBox 46"/>
          <p:cNvSpPr txBox="1"/>
          <p:nvPr/>
        </p:nvSpPr>
        <p:spPr>
          <a:xfrm>
            <a:off x="3779912" y="1220481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Diffuse</a:t>
            </a:r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660232" y="1203598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Specular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6455" y="148070"/>
            <a:ext cx="387433" cy="983337"/>
          </a:xfrm>
          <a:prstGeom prst="rect">
            <a:avLst/>
          </a:prstGeom>
          <a:solidFill>
            <a:srgbClr val="BA12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accent6">
                  <a:lumMod val="40000"/>
                  <a:lumOff val="60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92363" y="169374"/>
            <a:ext cx="387433" cy="973510"/>
          </a:xfrm>
          <a:prstGeom prst="rect">
            <a:avLst/>
          </a:prstGeom>
          <a:solidFill>
            <a:srgbClr val="C7DF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bg1">
                  <a:lumMod val="75000"/>
                  <a:lumOff val="2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6148" name="Picture 4" descr="C:\Users\maittala\Documents\siggraph13_pres\geom_spe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62" y="158661"/>
            <a:ext cx="1773354" cy="1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ittala\Documents\siggraph13_pres\geom_di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6" y="148070"/>
            <a:ext cx="1760732" cy="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" y="0"/>
            <a:ext cx="3059831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" y="1635646"/>
            <a:ext cx="915767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436096" y="-12788"/>
            <a:ext cx="3721579" cy="163564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 descr="C:\Users\maittala\Documents\siggraph13_pres\geom_invsq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23680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1061641" y="2678102"/>
            <a:ext cx="119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1/D</a:t>
            </a:r>
            <a:r>
              <a:rPr lang="fi-FI" baseline="30000" smtClean="0"/>
              <a:t>2</a:t>
            </a:r>
          </a:p>
        </p:txBody>
      </p:sp>
      <p:pic>
        <p:nvPicPr>
          <p:cNvPr id="7172" name="Picture 4" descr="C:\Users\maittala\Documents\siggraph13_pres\geom_cos_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29" y="1923679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2371128" y="2682750"/>
            <a:ext cx="140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c</a:t>
            </a:r>
            <a:r>
              <a:rPr lang="fi-FI" smtClean="0"/>
              <a:t>os(screen)</a:t>
            </a:r>
          </a:p>
        </p:txBody>
      </p:sp>
      <p:pic>
        <p:nvPicPr>
          <p:cNvPr id="7173" name="Picture 5" descr="C:\Users\maittala\Documents\siggraph13_pres\geom_cos_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40" y="1923678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3710540" y="2678102"/>
            <a:ext cx="142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c</a:t>
            </a:r>
            <a:r>
              <a:rPr lang="fi-FI" smtClean="0"/>
              <a:t>os(normal)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1635646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/>
              <a:t>=</a:t>
            </a:r>
            <a:endParaRPr lang="en-US" sz="8800"/>
          </a:p>
        </p:txBody>
      </p:sp>
      <p:pic>
        <p:nvPicPr>
          <p:cNvPr id="8194" name="Picture 2" descr="C:\Users\maittala\Documents\siggraph13_pres\geom_1d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43261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ittala\Documents\siggraph13_pres\geom_cos_n_af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18" y="1942305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076056" y="1635646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/>
              <a:t>=</a:t>
            </a:r>
            <a:endParaRPr lang="en-US" sz="8800"/>
          </a:p>
        </p:txBody>
      </p:sp>
      <p:sp>
        <p:nvSpPr>
          <p:cNvPr id="54" name="TextBox 53"/>
          <p:cNvSpPr txBox="1"/>
          <p:nvPr/>
        </p:nvSpPr>
        <p:spPr>
          <a:xfrm>
            <a:off x="5937446" y="2682750"/>
            <a:ext cx="132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Affine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307400" y="2678102"/>
            <a:ext cx="132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1/D</a:t>
            </a:r>
            <a:r>
              <a:rPr lang="fi-FI" baseline="30000" smtClean="0"/>
              <a:t>4</a:t>
            </a:r>
            <a:endParaRPr lang="fi-FI" baseline="30000"/>
          </a:p>
        </p:txBody>
      </p:sp>
      <p:pic>
        <p:nvPicPr>
          <p:cNvPr id="57" name="Picture 3" descr="C:\Users\maittala\Documents\siggraph13_pres\geom_cos_n_af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74" y="3500263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179512" y="3147814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/>
              <a:t>=</a:t>
            </a:r>
            <a:endParaRPr lang="en-US" sz="8800"/>
          </a:p>
        </p:txBody>
      </p:sp>
      <p:sp>
        <p:nvSpPr>
          <p:cNvPr id="59" name="TextBox 58"/>
          <p:cNvSpPr txBox="1"/>
          <p:nvPr/>
        </p:nvSpPr>
        <p:spPr>
          <a:xfrm>
            <a:off x="1040902" y="4290650"/>
            <a:ext cx="132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Affine</a:t>
            </a:r>
          </a:p>
        </p:txBody>
      </p:sp>
      <p:pic>
        <p:nvPicPr>
          <p:cNvPr id="8196" name="Picture 4" descr="C:\Users\maittala\Documents\siggraph13_pres\geom_g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81" y="3500262"/>
            <a:ext cx="1332148" cy="7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aittala\Documents\siggraph13_pres\geom_g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549" y="3500262"/>
            <a:ext cx="1332148" cy="7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maittala\Documents\siggraph13_pres\geom_g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85" y="3500262"/>
            <a:ext cx="1332148" cy="7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6271497" y="3507854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/>
              <a:t>+</a:t>
            </a:r>
            <a:endParaRPr lang="en-US" sz="4400"/>
          </a:p>
        </p:txBody>
      </p:sp>
      <p:sp>
        <p:nvSpPr>
          <p:cNvPr id="74" name="TextBox 73"/>
          <p:cNvSpPr txBox="1"/>
          <p:nvPr/>
        </p:nvSpPr>
        <p:spPr>
          <a:xfrm>
            <a:off x="4759329" y="3507854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/>
              <a:t>+</a:t>
            </a:r>
            <a:endParaRPr lang="en-US" sz="4400"/>
          </a:p>
        </p:txBody>
      </p:sp>
      <p:sp>
        <p:nvSpPr>
          <p:cNvPr id="75" name="TextBox 74"/>
          <p:cNvSpPr txBox="1"/>
          <p:nvPr/>
        </p:nvSpPr>
        <p:spPr>
          <a:xfrm>
            <a:off x="2365741" y="3507854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smtClean="0"/>
              <a:t>*</a:t>
            </a:r>
            <a:endParaRPr lang="en-US" sz="4400"/>
          </a:p>
        </p:txBody>
      </p:sp>
      <p:sp>
        <p:nvSpPr>
          <p:cNvPr id="76" name="TextBox 75"/>
          <p:cNvSpPr txBox="1"/>
          <p:nvPr/>
        </p:nvSpPr>
        <p:spPr>
          <a:xfrm>
            <a:off x="2828739" y="3082196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/>
              <a:t>(</a:t>
            </a:r>
            <a:endParaRPr lang="en-US" sz="8800"/>
          </a:p>
        </p:txBody>
      </p:sp>
      <p:sp>
        <p:nvSpPr>
          <p:cNvPr id="77" name="TextBox 76"/>
          <p:cNvSpPr txBox="1"/>
          <p:nvPr/>
        </p:nvSpPr>
        <p:spPr>
          <a:xfrm>
            <a:off x="8028384" y="3082196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/>
              <a:t>)</a:t>
            </a:r>
            <a:endParaRPr lang="en-US" sz="8800"/>
          </a:p>
        </p:txBody>
      </p:sp>
      <p:sp>
        <p:nvSpPr>
          <p:cNvPr id="78" name="TextBox 77"/>
          <p:cNvSpPr txBox="1"/>
          <p:nvPr/>
        </p:nvSpPr>
        <p:spPr>
          <a:xfrm>
            <a:off x="3319169" y="4286002"/>
            <a:ext cx="499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Mixture of Gaussians approximation to </a:t>
            </a:r>
            <a:r>
              <a:rPr lang="fi-FI"/>
              <a:t>1/D</a:t>
            </a:r>
            <a:r>
              <a:rPr lang="fi-FI" baseline="30000"/>
              <a:t>4</a:t>
            </a:r>
            <a:endParaRPr lang="fi-FI" smtClean="0"/>
          </a:p>
        </p:txBody>
      </p:sp>
      <p:sp>
        <p:nvSpPr>
          <p:cNvPr id="82" name="TextBox 81"/>
          <p:cNvSpPr txBox="1"/>
          <p:nvPr/>
        </p:nvSpPr>
        <p:spPr>
          <a:xfrm rot="21113892">
            <a:off x="4269921" y="633156"/>
            <a:ext cx="93610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mtClean="0"/>
              <a:t>Done!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8" grpId="0"/>
      <p:bldP spid="59" grpId="0"/>
      <p:bldP spid="73" grpId="0"/>
      <p:bldP spid="74" grpId="0"/>
      <p:bldP spid="75" grpId="0"/>
      <p:bldP spid="76" grpId="0"/>
      <p:bldP spid="77" grpId="0"/>
      <p:bldP spid="78" grpId="0"/>
      <p:bldP spid="8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2771800" y="843558"/>
            <a:ext cx="504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0" smtClean="0"/>
              <a:t>(</a:t>
            </a:r>
            <a:endParaRPr lang="en-US" sz="12000"/>
          </a:p>
        </p:txBody>
      </p:sp>
      <p:sp>
        <p:nvSpPr>
          <p:cNvPr id="52" name="TextBox 51"/>
          <p:cNvSpPr txBox="1"/>
          <p:nvPr/>
        </p:nvSpPr>
        <p:spPr>
          <a:xfrm>
            <a:off x="8316416" y="843558"/>
            <a:ext cx="504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0" smtClean="0"/>
              <a:t>)</a:t>
            </a:r>
            <a:endParaRPr lang="en-US" sz="12000"/>
          </a:p>
        </p:txBody>
      </p:sp>
      <p:pic>
        <p:nvPicPr>
          <p:cNvPr id="56" name="Picture 2" descr="C:\Users\maittala\Documents\siggraph13_pres\geom_w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65207"/>
            <a:ext cx="1760732" cy="9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maittala\Documents\siggraph13_pres\geom_m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52" y="3196044"/>
            <a:ext cx="1760732" cy="9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2987824" y="3175194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*</a:t>
            </a:r>
            <a:endParaRPr lang="en-US" sz="6000"/>
          </a:p>
        </p:txBody>
      </p:sp>
      <p:sp>
        <p:nvSpPr>
          <p:cNvPr id="67" name="TextBox 66"/>
          <p:cNvSpPr txBox="1"/>
          <p:nvPr/>
        </p:nvSpPr>
        <p:spPr>
          <a:xfrm>
            <a:off x="5580112" y="3172649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*</a:t>
            </a:r>
            <a:endParaRPr lang="en-US" sz="6000"/>
          </a:p>
        </p:txBody>
      </p:sp>
      <p:pic>
        <p:nvPicPr>
          <p:cNvPr id="69" name="Picture 6" descr="C:\Users\maittala\Documents\siggraph13_pres\geom_c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9858"/>
            <a:ext cx="1760732" cy="99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564654" y="2516946"/>
            <a:ext cx="142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+mj-lt"/>
              </a:rPr>
              <a:t>BRDF slice</a:t>
            </a:r>
            <a:endParaRPr lang="en-US"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45947" y="1426744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smtClean="0"/>
              <a:t>=</a:t>
            </a:r>
            <a:endParaRPr lang="en-US" sz="6600"/>
          </a:p>
        </p:txBody>
      </p:sp>
      <p:sp>
        <p:nvSpPr>
          <p:cNvPr id="72" name="TextBox 71"/>
          <p:cNvSpPr txBox="1"/>
          <p:nvPr/>
        </p:nvSpPr>
        <p:spPr>
          <a:xfrm>
            <a:off x="5494818" y="1455889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+</a:t>
            </a:r>
            <a:endParaRPr lang="en-US" sz="6000"/>
          </a:p>
        </p:txBody>
      </p:sp>
      <p:sp>
        <p:nvSpPr>
          <p:cNvPr id="79" name="TextBox 78"/>
          <p:cNvSpPr txBox="1"/>
          <p:nvPr/>
        </p:nvSpPr>
        <p:spPr>
          <a:xfrm>
            <a:off x="3910642" y="2523747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Diffuse</a:t>
            </a:r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6790962" y="2506864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Specular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307185" y="1451336"/>
            <a:ext cx="387433" cy="983337"/>
          </a:xfrm>
          <a:prstGeom prst="rect">
            <a:avLst/>
          </a:prstGeom>
          <a:solidFill>
            <a:srgbClr val="BA12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accent6">
                  <a:lumMod val="40000"/>
                  <a:lumOff val="60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223093" y="1472640"/>
            <a:ext cx="387433" cy="973510"/>
          </a:xfrm>
          <a:prstGeom prst="rect">
            <a:avLst/>
          </a:prstGeom>
          <a:solidFill>
            <a:srgbClr val="C7DF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bg1">
                  <a:lumMod val="75000"/>
                  <a:lumOff val="2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84" name="Picture 4" descr="C:\Users\maittala\Documents\siggraph13_pres\geom_sp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92" y="1461927"/>
            <a:ext cx="1773354" cy="10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" descr="C:\Users\maittala\Documents\siggraph13_pres\geom_dif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86" y="1451336"/>
            <a:ext cx="1760732" cy="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3978669" y="4218642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Window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123636" y="4218642"/>
            <a:ext cx="204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Monitor angular emission</a:t>
            </a:r>
          </a:p>
          <a:p>
            <a:pPr algn="ctr"/>
            <a:r>
              <a:rPr lang="fi-FI" smtClean="0"/>
              <a:t>distribution</a:t>
            </a:r>
          </a:p>
        </p:txBody>
      </p:sp>
      <p:pic>
        <p:nvPicPr>
          <p:cNvPr id="9218" name="Picture 2" descr="C:\Users\maittala\Documents\siggraph13_pres\geom_fu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0539"/>
            <a:ext cx="1828908" cy="10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>
                <a:solidFill>
                  <a:schemeClr val="accent6"/>
                </a:solidFill>
                <a:latin typeface="+mn-lt"/>
              </a:rPr>
              <a:t>Complete model</a:t>
            </a:r>
            <a:endParaRPr lang="en-US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66" grpId="0"/>
      <p:bldP spid="67" grpId="0"/>
      <p:bldP spid="90" grpId="0"/>
      <p:bldP spid="9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ittala\Documents\siggraph13_pres\geom_cos_n_a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87" y="1946295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4315" y="2736682"/>
            <a:ext cx="132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Affine</a:t>
            </a:r>
          </a:p>
        </p:txBody>
      </p:sp>
      <p:pic>
        <p:nvPicPr>
          <p:cNvPr id="6" name="Picture 4" descr="C:\Users\maittala\Documents\siggraph13_pres\geom_g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2" y="1946294"/>
            <a:ext cx="1332148" cy="7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aittala\Documents\siggraph13_pres\geom_g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70" y="1946294"/>
            <a:ext cx="1332148" cy="7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maittala\Documents\siggraph13_pres\geom_g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606" y="1946294"/>
            <a:ext cx="1332148" cy="7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92918" y="1953886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/>
              <a:t>+</a:t>
            </a:r>
            <a:endParaRPr lang="en-US" sz="4400"/>
          </a:p>
        </p:txBody>
      </p:sp>
      <p:sp>
        <p:nvSpPr>
          <p:cNvPr id="10" name="TextBox 9"/>
          <p:cNvSpPr txBox="1"/>
          <p:nvPr/>
        </p:nvSpPr>
        <p:spPr>
          <a:xfrm>
            <a:off x="4980750" y="1953886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/>
              <a:t>+</a:t>
            </a:r>
            <a:endParaRPr lang="en-US" sz="4400"/>
          </a:p>
        </p:txBody>
      </p:sp>
      <p:sp>
        <p:nvSpPr>
          <p:cNvPr id="11" name="TextBox 10"/>
          <p:cNvSpPr txBox="1"/>
          <p:nvPr/>
        </p:nvSpPr>
        <p:spPr>
          <a:xfrm>
            <a:off x="2748502" y="1970436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smtClean="0"/>
              <a:t>*</a:t>
            </a:r>
            <a:endParaRPr lang="en-US" sz="4400"/>
          </a:p>
        </p:txBody>
      </p:sp>
      <p:sp>
        <p:nvSpPr>
          <p:cNvPr id="12" name="TextBox 11"/>
          <p:cNvSpPr txBox="1"/>
          <p:nvPr/>
        </p:nvSpPr>
        <p:spPr>
          <a:xfrm>
            <a:off x="3139453" y="1549116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/>
              <a:t>(</a:t>
            </a:r>
            <a:endParaRPr lang="en-US" sz="8800"/>
          </a:p>
        </p:txBody>
      </p:sp>
      <p:sp>
        <p:nvSpPr>
          <p:cNvPr id="13" name="TextBox 12"/>
          <p:cNvSpPr txBox="1"/>
          <p:nvPr/>
        </p:nvSpPr>
        <p:spPr>
          <a:xfrm>
            <a:off x="8260389" y="1585075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800"/>
              <a:t>)</a:t>
            </a:r>
            <a:endParaRPr lang="en-US" sz="8800"/>
          </a:p>
        </p:txBody>
      </p:sp>
      <p:sp>
        <p:nvSpPr>
          <p:cNvPr id="14" name="TextBox 13"/>
          <p:cNvSpPr txBox="1"/>
          <p:nvPr/>
        </p:nvSpPr>
        <p:spPr>
          <a:xfrm>
            <a:off x="3540590" y="2732034"/>
            <a:ext cx="499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MoG approximation to </a:t>
            </a:r>
            <a:r>
              <a:rPr lang="fi-FI"/>
              <a:t>1/D</a:t>
            </a:r>
            <a:r>
              <a:rPr lang="fi-FI" baseline="30000"/>
              <a:t>4</a:t>
            </a:r>
            <a:endParaRPr lang="fi-FI" smtClean="0"/>
          </a:p>
        </p:txBody>
      </p:sp>
      <p:pic>
        <p:nvPicPr>
          <p:cNvPr id="21" name="Picture 2" descr="C:\Users\maittala\Documents\siggraph13_pres\geom_wi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91" y="3562826"/>
            <a:ext cx="1314374" cy="7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maittala\Documents\siggraph13_pres\geom_m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98" y="3549653"/>
            <a:ext cx="1314374" cy="7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35968" y="4381698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Window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585384" y="4373691"/>
            <a:ext cx="121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Monitor</a:t>
            </a:r>
          </a:p>
          <a:p>
            <a:pPr algn="ctr"/>
            <a:r>
              <a:rPr lang="fi-FI" smtClean="0"/>
              <a:t>emission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75557" y="3471841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*</a:t>
            </a:r>
            <a:endParaRPr lang="en-US" sz="6000"/>
          </a:p>
        </p:txBody>
      </p:sp>
      <p:sp>
        <p:nvSpPr>
          <p:cNvPr id="26" name="TextBox 25"/>
          <p:cNvSpPr txBox="1"/>
          <p:nvPr/>
        </p:nvSpPr>
        <p:spPr>
          <a:xfrm>
            <a:off x="5955169" y="3469296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smtClean="0"/>
              <a:t>*</a:t>
            </a:r>
            <a:endParaRPr lang="en-US" sz="6000"/>
          </a:p>
        </p:txBody>
      </p:sp>
      <p:sp>
        <p:nvSpPr>
          <p:cNvPr id="28" name="TextBox 27"/>
          <p:cNvSpPr txBox="1"/>
          <p:nvPr/>
        </p:nvSpPr>
        <p:spPr>
          <a:xfrm>
            <a:off x="925343" y="1931689"/>
            <a:ext cx="295658" cy="750403"/>
          </a:xfrm>
          <a:prstGeom prst="rect">
            <a:avLst/>
          </a:prstGeom>
          <a:solidFill>
            <a:srgbClr val="BA121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accent6">
                  <a:lumMod val="40000"/>
                  <a:lumOff val="60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81684" y="3637894"/>
            <a:ext cx="292829" cy="735797"/>
          </a:xfrm>
          <a:prstGeom prst="rect">
            <a:avLst/>
          </a:prstGeom>
          <a:solidFill>
            <a:srgbClr val="C7DF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en-US" sz="1400">
              <a:solidFill>
                <a:schemeClr val="bg1">
                  <a:lumMod val="75000"/>
                  <a:lumOff val="2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30" name="Picture 4" descr="C:\Users\maittala\Documents\siggraph13_pres\geom_spe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55" y="3637894"/>
            <a:ext cx="1302296" cy="7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maittala\Documents\siggraph13_pres\geom_fu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03" y="135902"/>
            <a:ext cx="1828908" cy="10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960646" y="146949"/>
            <a:ext cx="504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smtClean="0"/>
              <a:t>=</a:t>
            </a:r>
            <a:endParaRPr lang="en-US" sz="6600"/>
          </a:p>
        </p:txBody>
      </p:sp>
      <p:sp>
        <p:nvSpPr>
          <p:cNvPr id="33" name="TextBox 32"/>
          <p:cNvSpPr txBox="1"/>
          <p:nvPr/>
        </p:nvSpPr>
        <p:spPr>
          <a:xfrm>
            <a:off x="1732087" y="4423502"/>
            <a:ext cx="158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Specular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3453" y="3637894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/>
              <a:t>+</a:t>
            </a:r>
            <a:endParaRPr lang="en-US" sz="4400"/>
          </a:p>
        </p:txBody>
      </p:sp>
      <p:sp>
        <p:nvSpPr>
          <p:cNvPr id="37" name="TextBox 36"/>
          <p:cNvSpPr txBox="1"/>
          <p:nvPr/>
        </p:nvSpPr>
        <p:spPr>
          <a:xfrm>
            <a:off x="3560069" y="1099959"/>
            <a:ext cx="132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BRDF slice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9798" y="1279044"/>
            <a:ext cx="936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0" smtClean="0"/>
              <a:t>[</a:t>
            </a:r>
            <a:endParaRPr lang="en-US" sz="12000"/>
          </a:p>
        </p:txBody>
      </p:sp>
      <p:sp>
        <p:nvSpPr>
          <p:cNvPr id="39" name="TextBox 38"/>
          <p:cNvSpPr txBox="1"/>
          <p:nvPr/>
        </p:nvSpPr>
        <p:spPr>
          <a:xfrm>
            <a:off x="3354829" y="3081030"/>
            <a:ext cx="936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0"/>
              <a:t>]</a:t>
            </a:r>
            <a:endParaRPr lang="en-US" sz="12000"/>
          </a:p>
        </p:txBody>
      </p:sp>
      <p:sp>
        <p:nvSpPr>
          <p:cNvPr id="43" name="TextBox 42"/>
          <p:cNvSpPr txBox="1"/>
          <p:nvPr/>
        </p:nvSpPr>
        <p:spPr>
          <a:xfrm rot="20783481">
            <a:off x="3713501" y="2122225"/>
            <a:ext cx="124286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Gaussian</a:t>
            </a:r>
            <a:endParaRPr lang="en-US"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20783481">
            <a:off x="5372428" y="2122223"/>
            <a:ext cx="124286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Gaussian</a:t>
            </a:r>
            <a:endParaRPr lang="en-US"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0783481">
            <a:off x="7051981" y="2122222"/>
            <a:ext cx="124286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Gaussian</a:t>
            </a:r>
            <a:endParaRPr lang="en-US"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20783481">
            <a:off x="4737855" y="3736296"/>
            <a:ext cx="124286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Gaussian</a:t>
            </a:r>
            <a:endParaRPr lang="en-US"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20783481">
            <a:off x="6511736" y="3749470"/>
            <a:ext cx="124286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Gaussian</a:t>
            </a:r>
            <a:endParaRPr lang="en-US"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20783481">
            <a:off x="1746383" y="3942817"/>
            <a:ext cx="124286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Gaussian</a:t>
            </a:r>
            <a:endParaRPr lang="en-US"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20783481">
            <a:off x="1348905" y="2063874"/>
            <a:ext cx="1242865" cy="369332"/>
          </a:xfrm>
          <a:prstGeom prst="rect">
            <a:avLst/>
          </a:prstGeom>
          <a:solidFill>
            <a:srgbClr val="CC33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mtClean="0"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Affine</a:t>
            </a:r>
            <a:endParaRPr lang="en-US"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5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Optimization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mtClean="0"/>
              <a:t>Levenberg-Marquardt, finite differences</a:t>
            </a:r>
          </a:p>
          <a:p>
            <a:r>
              <a:rPr lang="fi-FI" smtClean="0"/>
              <a:t>Objective = data fit error + priors</a:t>
            </a:r>
          </a:p>
          <a:p>
            <a:r>
              <a:rPr lang="fi-FI" smtClean="0"/>
              <a:t>Multiresolution scheme</a:t>
            </a:r>
          </a:p>
          <a:p>
            <a:pPr lvl="1"/>
            <a:r>
              <a:rPr lang="fi-FI" smtClean="0"/>
              <a:t>32 x 32 =&gt; 64 x 64 =&gt; … =&gt; 1024 x 1024</a:t>
            </a:r>
          </a:p>
          <a:p>
            <a:pPr lvl="1"/>
            <a:r>
              <a:rPr lang="fi-FI" smtClean="0"/>
              <a:t>Data-dependent upsampling scheme</a:t>
            </a:r>
          </a:p>
          <a:p>
            <a:pPr lvl="1"/>
            <a:r>
              <a:rPr lang="fi-FI" smtClean="0"/>
              <a:t>Data-dependent priors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Results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0193" y="1772238"/>
            <a:ext cx="80787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smtClean="0"/>
              <a:t>(video)</a:t>
            </a:r>
          </a:p>
          <a:p>
            <a:pPr algn="ctr"/>
            <a:endParaRPr lang="fi-FI"/>
          </a:p>
          <a:p>
            <a:pPr algn="ctr"/>
            <a:r>
              <a:rPr lang="fi-FI" smtClean="0"/>
              <a:t>see project webpage at</a:t>
            </a:r>
          </a:p>
          <a:p>
            <a:pPr algn="ctr"/>
            <a:r>
              <a:rPr lang="fi-FI"/>
              <a:t>https://</a:t>
            </a:r>
            <a:r>
              <a:rPr lang="fi-FI"/>
              <a:t>mediatech.aalto.fi/publications/graphics/FourierSVBRDF</a:t>
            </a:r>
            <a:r>
              <a:rPr lang="fi-FI" smtClean="0"/>
              <a:t>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123" y="274066"/>
            <a:ext cx="6948741" cy="495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2" descr="C:\cygwin\home\maittala\svn\fourier\doc\paper\figures\results_mix\alb_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46321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cygwin\home\maittala\svn\fourier\doc\paper\figures\results_mix\alb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1065373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ygwin\home\maittala\svn\fourier\doc\paper\figures\results_mix\glossines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2098280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cygwin\home\maittala\svn\fourier\doc\paper\figures\results_mix\kurtosi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3118192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cygwin\home\maittala\svn\fourier\doc\paper\figures\results_mix\norm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4137245"/>
            <a:ext cx="926412" cy="9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686" y="186361"/>
            <a:ext cx="123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Diffuse albedo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63685" y="1205413"/>
            <a:ext cx="123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Specular albedo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63686" y="2376820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Glossiness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63686" y="3396732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Kurtosis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9783" y="4415785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Normals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cygwin\home\maittala\svn\fourier\doc\paper\figures\results_mix\alb_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2" descr="C:\cygwin\home\maittala\svn\fourier\doc\paper\figures\results_mix\alb_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46321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cygwin\home\maittala\svn\fourier\doc\paper\figures\results_mix\alb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1065373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ygwin\home\maittala\svn\fourier\doc\paper\figures\results_mix\glossines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2098280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cygwin\home\maittala\svn\fourier\doc\paper\figures\results_mix\kurtosi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3118192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cygwin\home\maittala\svn\fourier\doc\paper\figures\results_mix\norm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4137245"/>
            <a:ext cx="926412" cy="9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686" y="186361"/>
            <a:ext cx="123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Diffuse albedo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3685" y="1205413"/>
            <a:ext cx="123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Specular albedo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63686" y="2376820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Glossiness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63686" y="3396732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Kurtosis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9783" y="4415785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Normals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2" descr="C:\cygwin\home\maittala\svn\fourier\doc\paper\figures\results_mix\alb_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46321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cygwin\home\maittala\svn\fourier\doc\paper\figures\results_mix\alb_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1065373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ygwin\home\maittala\svn\fourier\doc\paper\figures\results_mix\glossine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2098280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cygwin\home\maittala\svn\fourier\doc\paper\figures\results_mix\kurtos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3118192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cygwin\home\maittala\svn\fourier\doc\paper\figures\results_mix\norm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4137245"/>
            <a:ext cx="926412" cy="9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686" y="186361"/>
            <a:ext cx="123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Diffuse albedo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63685" y="1205413"/>
            <a:ext cx="123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Specular albedo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3686" y="2376820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Glossiness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63686" y="3396732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Kurtosis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9783" y="4415785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Normals</a:t>
            </a:r>
            <a:endParaRPr lang="en-US"/>
          </a:p>
        </p:txBody>
      </p:sp>
      <p:pic>
        <p:nvPicPr>
          <p:cNvPr id="15" name="Picture 3" descr="C:\cygwin\home\maittala\svn\fourier\doc\paper\figures\results_mix\alb_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4659982"/>
            <a:ext cx="1827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smtClean="0"/>
              <a:t>Flickr user </a:t>
            </a:r>
            <a:r>
              <a:rPr lang="en-US" sz="1000"/>
              <a:t>this is markb </a:t>
            </a:r>
            <a:r>
              <a:rPr lang="fi-FI" sz="1000" smtClean="0"/>
              <a:t>(CC)</a:t>
            </a:r>
            <a:endParaRPr lang="en-US" sz="1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2" descr="C:\cygwin\home\maittala\svn\fourier\doc\paper\figures\results_mix\alb_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46321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cygwin\home\maittala\svn\fourier\doc\paper\figures\results_mix\alb_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1065373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ygwin\home\maittala\svn\fourier\doc\paper\figures\results_mix\glossine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2098280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cygwin\home\maittala\svn\fourier\doc\paper\figures\results_mix\kurtos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3118192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cygwin\home\maittala\svn\fourier\doc\paper\figures\results_mix\norm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4137245"/>
            <a:ext cx="926412" cy="9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686" y="186361"/>
            <a:ext cx="123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Diffuse albedo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63685" y="1205413"/>
            <a:ext cx="123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Specular albedo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63686" y="2376820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Glossiness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3686" y="3396732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Kurtosis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9783" y="4415785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Normals</a:t>
            </a:r>
            <a:endParaRPr lang="en-US"/>
          </a:p>
        </p:txBody>
      </p:sp>
      <p:pic>
        <p:nvPicPr>
          <p:cNvPr id="15" name="Picture 4" descr="C:\cygwin\home\maittala\svn\fourier\doc\paper\figures\results_mix\glossines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2" descr="C:\cygwin\home\maittala\svn\fourier\doc\paper\figures\results_mix\alb_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46321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cygwin\home\maittala\svn\fourier\doc\paper\figures\results_mix\alb_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1065373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ygwin\home\maittala\svn\fourier\doc\paper\figures\results_mix\glossine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2098280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cygwin\home\maittala\svn\fourier\doc\paper\figures\results_mix\kurtos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3118192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cygwin\home\maittala\svn\fourier\doc\paper\figures\results_mix\norm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4137245"/>
            <a:ext cx="926412" cy="9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686" y="186361"/>
            <a:ext cx="123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Diffuse albedo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63685" y="1205413"/>
            <a:ext cx="123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Specular albedo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63686" y="2376820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Glossiness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63686" y="3396732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Kurtosis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83" y="4415785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Normals</a:t>
            </a:r>
            <a:endParaRPr lang="en-US"/>
          </a:p>
        </p:txBody>
      </p:sp>
      <p:pic>
        <p:nvPicPr>
          <p:cNvPr id="15" name="Picture 2" descr="C:\cygwin\home\maittala\svn\fourier\doc\paper\figures\results_mix\kurtosi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2" descr="C:\cygwin\home\maittala\svn\fourier\doc\paper\figures\results_mix\alb_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46321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cygwin\home\maittala\svn\fourier\doc\paper\figures\results_mix\alb_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1065373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ygwin\home\maittala\svn\fourier\doc\paper\figures\results_mix\glossine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2098280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cygwin\home\maittala\svn\fourier\doc\paper\figures\results_mix\kurtosi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" y="3118192"/>
            <a:ext cx="926413" cy="92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cygwin\home\maittala\svn\fourier\doc\paper\figures\results_mix\norm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1" y="4137245"/>
            <a:ext cx="926412" cy="9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686" y="186361"/>
            <a:ext cx="1230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Diffuse albedo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63685" y="1205413"/>
            <a:ext cx="123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Specular albedo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63686" y="2376820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Glossiness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63686" y="3396732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/>
              <a:t>Kurtosis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9783" y="4415785"/>
            <a:ext cx="135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Normals</a:t>
            </a:r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15" name="Picture 5" descr="C:\cygwin\home\maittala\svn\fourier\doc\paper\figures\results_mix\norm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Discussion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Limitations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200151"/>
            <a:ext cx="3783205" cy="3394472"/>
          </a:xfrm>
        </p:spPr>
        <p:txBody>
          <a:bodyPr>
            <a:normAutofit/>
          </a:bodyPr>
          <a:lstStyle/>
          <a:p>
            <a:r>
              <a:rPr lang="fi-FI" sz="2000" smtClean="0"/>
              <a:t>Near-planar geometry</a:t>
            </a:r>
          </a:p>
          <a:p>
            <a:r>
              <a:rPr lang="fi-FI" sz="2000" smtClean="0"/>
              <a:t>Diffuse + specular model</a:t>
            </a:r>
          </a:p>
          <a:p>
            <a:r>
              <a:rPr lang="fi-FI" sz="2000" smtClean="0"/>
              <a:t>Simple heuristic for index </a:t>
            </a:r>
            <a:br>
              <a:rPr lang="fi-FI" sz="2000" smtClean="0"/>
            </a:br>
            <a:r>
              <a:rPr lang="fi-FI" sz="2000" smtClean="0"/>
              <a:t>of refraction, but some polarization effects baked in</a:t>
            </a:r>
            <a:endParaRPr lang="en-US" sz="2000"/>
          </a:p>
        </p:txBody>
      </p:sp>
      <p:pic>
        <p:nvPicPr>
          <p:cNvPr id="9218" name="Picture 2" descr="C:\cygwin\home\maittala\svn\fourier\doc\paper\figures\failure_brushed_g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72664"/>
            <a:ext cx="3166046" cy="18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cygwin\home\maittala\svn\fourier\doc\paper\figures\failure_brushed_ou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22" y="2850490"/>
            <a:ext cx="3166046" cy="18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32" y="2481158"/>
            <a:ext cx="301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Ground truth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60032" y="4650690"/>
            <a:ext cx="301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mtClean="0"/>
              <a:t>Our result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88024" y="18619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mtClean="0">
                <a:solidFill>
                  <a:schemeClr val="accent6"/>
                </a:solidFill>
              </a:rPr>
              <a:t>Failure case: Brushed metal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Conclusion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mtClean="0"/>
              <a:t>Practical physical setup for capturing rich spatially varying surface appearance</a:t>
            </a:r>
          </a:p>
          <a:p>
            <a:r>
              <a:rPr lang="fi-FI" smtClean="0"/>
              <a:t>Enabled by joint use of Fourier measurements and Gaussian approximations</a:t>
            </a:r>
          </a:p>
          <a:p>
            <a:r>
              <a:rPr lang="fi-FI" smtClean="0"/>
              <a:t>Will release code and 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ygwin\home\maittala\svn\fourier\doc\paper\figures\laptop-set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37" y="-1191104"/>
            <a:ext cx="11239489" cy="84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895398"/>
            <a:ext cx="5153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smtClean="0"/>
              <a:t>Thank you.</a:t>
            </a:r>
            <a:endParaRPr lang="en-US" sz="6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99"/>
            <a:ext cx="9159577" cy="515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1993" y="4659982"/>
            <a:ext cx="18275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smtClean="0"/>
              <a:t>Flickr user </a:t>
            </a:r>
            <a:r>
              <a:rPr lang="en-US" sz="1000" smtClean="0"/>
              <a:t>hungryblank </a:t>
            </a:r>
            <a:r>
              <a:rPr lang="fi-FI" sz="1000" smtClean="0"/>
              <a:t>(CC)</a:t>
            </a:r>
            <a:endParaRPr lang="en-US" sz="1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79704" y="4659982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smtClean="0"/>
              <a:t>Flickr user agatauw (CC)</a:t>
            </a:r>
            <a:endParaRPr lang="en-US" sz="1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79704" y="465998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smtClean="0"/>
              <a:t>Flickr user </a:t>
            </a:r>
            <a:r>
              <a:rPr lang="en-US" sz="1000"/>
              <a:t>Mykl Roventine </a:t>
            </a:r>
            <a:r>
              <a:rPr lang="fi-FI" sz="1000" smtClean="0"/>
              <a:t>(CC)</a:t>
            </a:r>
            <a:endParaRPr lang="en-US" sz="1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Goals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mtClean="0"/>
              <a:t>Capture rich spatial reflectance variation</a:t>
            </a:r>
          </a:p>
          <a:p>
            <a:r>
              <a:rPr lang="fi-FI" smtClean="0"/>
              <a:t>Using standard office hardware only</a:t>
            </a:r>
          </a:p>
          <a:p>
            <a:r>
              <a:rPr lang="fi-FI"/>
              <a:t>O</a:t>
            </a:r>
            <a:r>
              <a:rPr lang="fi-FI" smtClean="0"/>
              <a:t>utput directly usable by modern renderers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7A8C-F3F3-405D-B212-55AF14B067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69486</TotalTime>
  <Words>1752</Words>
  <Application>Microsoft Office PowerPoint</Application>
  <PresentationFormat>On-screen Show (16:9)</PresentationFormat>
  <Paragraphs>491</Paragraphs>
  <Slides>56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Open Sans Light</vt:lpstr>
      <vt:lpstr>Calibri</vt:lpstr>
      <vt:lpstr>Open Sans</vt:lpstr>
      <vt:lpstr>Open Sans Semibold</vt:lpstr>
      <vt:lpstr>Office Theme</vt:lpstr>
      <vt:lpstr>Practical SVBRDF Capture in the Frequency Domain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</vt:lpstr>
      <vt:lpstr>Related work</vt:lpstr>
      <vt:lpstr>Custom equipment</vt:lpstr>
      <vt:lpstr>Strong priors and heuristics</vt:lpstr>
      <vt:lpstr>Basis illumination</vt:lpstr>
      <vt:lpstr>Our approach</vt:lpstr>
      <vt:lpstr>Design goals</vt:lpstr>
      <vt:lpstr>PowerPoint Presentation</vt:lpstr>
      <vt:lpstr>Near field illumination, fixed camera</vt:lpstr>
      <vt:lpstr>Image formation</vt:lpstr>
      <vt:lpstr>Reflection and measurement</vt:lpstr>
      <vt:lpstr>High-level plan</vt:lpstr>
      <vt:lpstr>Generic approach</vt:lpstr>
      <vt:lpstr>Our approach</vt:lpstr>
      <vt:lpstr>Alternatives</vt:lpstr>
      <vt:lpstr>Our choice: windowed Fourier 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</vt:lpstr>
      <vt:lpstr>Measurements are point samples of BRDF spectrum</vt:lpstr>
      <vt:lpstr>PowerPoint Presentation</vt:lpstr>
      <vt:lpstr>Data fitting</vt:lpstr>
      <vt:lpstr>Efficient Fourier transform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model</vt:lpstr>
      <vt:lpstr>PowerPoint Presentation</vt:lpstr>
      <vt:lpstr>Optimization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Limitations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maittala</dc:creator>
  <cp:lastModifiedBy>maittala</cp:lastModifiedBy>
  <cp:revision>415</cp:revision>
  <dcterms:created xsi:type="dcterms:W3CDTF">2013-06-05T12:48:39Z</dcterms:created>
  <dcterms:modified xsi:type="dcterms:W3CDTF">2013-07-30T13:20:38Z</dcterms:modified>
</cp:coreProperties>
</file>