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tags/tag21.xml" ContentType="application/vnd.openxmlformats-officedocument.presentationml.tags+xml"/>
  <Override PartName="/ppt/notesSlides/notesSlide23.xml" ContentType="application/vnd.openxmlformats-officedocument.presentationml.notesSlide+xml"/>
  <Override PartName="/ppt/tags/tag22.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3.xml" ContentType="application/vnd.openxmlformats-officedocument.presentationml.tags+xml"/>
  <Override PartName="/ppt/notesSlides/notesSlide34.xml" ContentType="application/vnd.openxmlformats-officedocument.presentationml.notesSlide+xml"/>
  <Override PartName="/ppt/tags/tag24.xml" ContentType="application/vnd.openxmlformats-officedocument.presentationml.tags+xml"/>
  <Override PartName="/ppt/notesSlides/notesSlide35.xml" ContentType="application/vnd.openxmlformats-officedocument.presentationml.notesSlide+xml"/>
  <Override PartName="/ppt/tags/tag25.xml" ContentType="application/vnd.openxmlformats-officedocument.presentationml.tags+xml"/>
  <Override PartName="/ppt/notesSlides/notesSlide36.xml" ContentType="application/vnd.openxmlformats-officedocument.presentationml.notesSlide+xml"/>
  <Override PartName="/ppt/tags/tag26.xml" ContentType="application/vnd.openxmlformats-officedocument.presentationml.tags+xml"/>
  <Override PartName="/ppt/notesSlides/notesSlide37.xml" ContentType="application/vnd.openxmlformats-officedocument.presentationml.notesSlide+xml"/>
  <Override PartName="/ppt/tags/tag27.xml" ContentType="application/vnd.openxmlformats-officedocument.presentationml.tags+xml"/>
  <Override PartName="/ppt/notesSlides/notesSlide38.xml" ContentType="application/vnd.openxmlformats-officedocument.presentationml.notesSlide+xml"/>
  <Override PartName="/ppt/tags/tag28.xml" ContentType="application/vnd.openxmlformats-officedocument.presentationml.tags+xml"/>
  <Override PartName="/ppt/notesSlides/notesSlide39.xml" ContentType="application/vnd.openxmlformats-officedocument.presentationml.notesSlide+xml"/>
  <Override PartName="/ppt/tags/tag29.xml" ContentType="application/vnd.openxmlformats-officedocument.presentationml.tags+xml"/>
  <Override PartName="/ppt/notesSlides/notesSlide40.xml" ContentType="application/vnd.openxmlformats-officedocument.presentationml.notesSlide+xml"/>
  <Override PartName="/ppt/tags/tag30.xml" ContentType="application/vnd.openxmlformats-officedocument.presentationml.tags+xml"/>
  <Override PartName="/ppt/notesSlides/notesSlide41.xml" ContentType="application/vnd.openxmlformats-officedocument.presentationml.notesSlide+xml"/>
  <Override PartName="/ppt/tags/tag31.xml" ContentType="application/vnd.openxmlformats-officedocument.presentationml.tags+xml"/>
  <Override PartName="/ppt/notesSlides/notesSlide42.xml" ContentType="application/vnd.openxmlformats-officedocument.presentationml.notesSlide+xml"/>
  <Override PartName="/ppt/tags/tag32.xml" ContentType="application/vnd.openxmlformats-officedocument.presentationml.tags+xml"/>
  <Override PartName="/ppt/notesSlides/notesSlide43.xml" ContentType="application/vnd.openxmlformats-officedocument.presentationml.notesSlide+xml"/>
  <Override PartName="/ppt/tags/tag33.xml" ContentType="application/vnd.openxmlformats-officedocument.presentationml.tags+xml"/>
  <Override PartName="/ppt/notesSlides/notesSlide44.xml" ContentType="application/vnd.openxmlformats-officedocument.presentationml.notesSlide+xml"/>
  <Override PartName="/ppt/tags/tag34.xml" ContentType="application/vnd.openxmlformats-officedocument.presentationml.tags+xml"/>
  <Override PartName="/ppt/notesSlides/notesSlide45.xml" ContentType="application/vnd.openxmlformats-officedocument.presentationml.notesSlide+xml"/>
  <Override PartName="/ppt/tags/tag35.xml" ContentType="application/vnd.openxmlformats-officedocument.presentationml.tags+xml"/>
  <Override PartName="/ppt/notesSlides/notesSlide46.xml" ContentType="application/vnd.openxmlformats-officedocument.presentationml.notesSlide+xml"/>
  <Override PartName="/ppt/tags/tag36.xml" ContentType="application/vnd.openxmlformats-officedocument.presentationml.tags+xml"/>
  <Override PartName="/ppt/notesSlides/notesSlide47.xml" ContentType="application/vnd.openxmlformats-officedocument.presentationml.notesSlide+xml"/>
  <Override PartName="/ppt/tags/tag37.xml" ContentType="application/vnd.openxmlformats-officedocument.presentationml.tags+xml"/>
  <Override PartName="/ppt/notesSlides/notesSlide48.xml" ContentType="application/vnd.openxmlformats-officedocument.presentationml.notesSlide+xml"/>
  <Override PartName="/ppt/tags/tag38.xml" ContentType="application/vnd.openxmlformats-officedocument.presentationml.tags+xml"/>
  <Override PartName="/ppt/notesSlides/notesSlide49.xml" ContentType="application/vnd.openxmlformats-officedocument.presentationml.notesSlide+xml"/>
  <Override PartName="/ppt/tags/tag39.xml" ContentType="application/vnd.openxmlformats-officedocument.presentationml.tags+xml"/>
  <Override PartName="/ppt/notesSlides/notesSlide50.xml" ContentType="application/vnd.openxmlformats-officedocument.presentationml.notesSlide+xml"/>
  <Override PartName="/ppt/tags/tag40.xml" ContentType="application/vnd.openxmlformats-officedocument.presentationml.tags+xml"/>
  <Override PartName="/ppt/notesSlides/notesSlide51.xml" ContentType="application/vnd.openxmlformats-officedocument.presentationml.notesSlide+xml"/>
  <Override PartName="/ppt/tags/tag41.xml" ContentType="application/vnd.openxmlformats-officedocument.presentationml.tags+xml"/>
  <Override PartName="/ppt/notesSlides/notesSlide52.xml" ContentType="application/vnd.openxmlformats-officedocument.presentationml.notesSlide+xml"/>
  <Override PartName="/ppt/tags/tag42.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43.xml" ContentType="application/vnd.openxmlformats-officedocument.presentationml.tags+xml"/>
  <Override PartName="/ppt/notesSlides/notesSlide55.xml" ContentType="application/vnd.openxmlformats-officedocument.presentationml.notesSlide+xml"/>
  <Override PartName="/ppt/tags/tag44.xml" ContentType="application/vnd.openxmlformats-officedocument.presentationml.tags+xml"/>
  <Override PartName="/ppt/notesSlides/notesSlide56.xml" ContentType="application/vnd.openxmlformats-officedocument.presentationml.notesSlide+xml"/>
  <Override PartName="/ppt/tags/tag45.xml" ContentType="application/vnd.openxmlformats-officedocument.presentationml.tags+xml"/>
  <Override PartName="/ppt/notesSlides/notesSlide57.xml" ContentType="application/vnd.openxmlformats-officedocument.presentationml.notesSlide+xml"/>
  <Override PartName="/ppt/tags/tag46.xml" ContentType="application/vnd.openxmlformats-officedocument.presentationml.tags+xml"/>
  <Override PartName="/ppt/notesSlides/notesSlide58.xml" ContentType="application/vnd.openxmlformats-officedocument.presentationml.notesSlide+xml"/>
  <Override PartName="/ppt/tags/tag47.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ags/tag48.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ags/tag49.xml" ContentType="application/vnd.openxmlformats-officedocument.presentationml.tags+xml"/>
  <Override PartName="/ppt/notesSlides/notesSlide78.xml" ContentType="application/vnd.openxmlformats-officedocument.presentationml.notesSlide+xml"/>
  <Override PartName="/ppt/tags/tag50.xml" ContentType="application/vnd.openxmlformats-officedocument.presentationml.tags+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81"/>
  </p:notesMasterIdLst>
  <p:handoutMasterIdLst>
    <p:handoutMasterId r:id="rId82"/>
  </p:handoutMasterIdLst>
  <p:sldIdLst>
    <p:sldId id="257" r:id="rId2"/>
    <p:sldId id="256" r:id="rId3"/>
    <p:sldId id="817" r:id="rId4"/>
    <p:sldId id="816" r:id="rId5"/>
    <p:sldId id="641" r:id="rId6"/>
    <p:sldId id="851" r:id="rId7"/>
    <p:sldId id="852" r:id="rId8"/>
    <p:sldId id="640" r:id="rId9"/>
    <p:sldId id="647" r:id="rId10"/>
    <p:sldId id="648" r:id="rId11"/>
    <p:sldId id="650" r:id="rId12"/>
    <p:sldId id="646" r:id="rId13"/>
    <p:sldId id="652" r:id="rId14"/>
    <p:sldId id="689" r:id="rId15"/>
    <p:sldId id="653" r:id="rId16"/>
    <p:sldId id="839" r:id="rId17"/>
    <p:sldId id="840" r:id="rId18"/>
    <p:sldId id="841" r:id="rId19"/>
    <p:sldId id="842" r:id="rId20"/>
    <p:sldId id="843" r:id="rId21"/>
    <p:sldId id="853" r:id="rId22"/>
    <p:sldId id="844" r:id="rId23"/>
    <p:sldId id="845" r:id="rId24"/>
    <p:sldId id="846" r:id="rId25"/>
    <p:sldId id="855" r:id="rId26"/>
    <p:sldId id="584" r:id="rId27"/>
    <p:sldId id="563" r:id="rId28"/>
    <p:sldId id="861" r:id="rId29"/>
    <p:sldId id="567" r:id="rId30"/>
    <p:sldId id="568" r:id="rId31"/>
    <p:sldId id="574" r:id="rId32"/>
    <p:sldId id="576" r:id="rId33"/>
    <p:sldId id="691" r:id="rId34"/>
    <p:sldId id="752" r:id="rId35"/>
    <p:sldId id="799" r:id="rId36"/>
    <p:sldId id="779" r:id="rId37"/>
    <p:sldId id="800" r:id="rId38"/>
    <p:sldId id="859" r:id="rId39"/>
    <p:sldId id="777" r:id="rId40"/>
    <p:sldId id="755" r:id="rId41"/>
    <p:sldId id="781" r:id="rId42"/>
    <p:sldId id="803" r:id="rId43"/>
    <p:sldId id="757" r:id="rId44"/>
    <p:sldId id="831" r:id="rId45"/>
    <p:sldId id="832" r:id="rId46"/>
    <p:sldId id="758" r:id="rId47"/>
    <p:sldId id="692" r:id="rId48"/>
    <p:sldId id="630" r:id="rId49"/>
    <p:sldId id="805" r:id="rId50"/>
    <p:sldId id="791" r:id="rId51"/>
    <p:sldId id="794" r:id="rId52"/>
    <p:sldId id="836" r:id="rId53"/>
    <p:sldId id="693" r:id="rId54"/>
    <p:sldId id="862" r:id="rId55"/>
    <p:sldId id="634" r:id="rId56"/>
    <p:sldId id="807" r:id="rId57"/>
    <p:sldId id="636" r:id="rId58"/>
    <p:sldId id="697" r:id="rId59"/>
    <p:sldId id="819" r:id="rId60"/>
    <p:sldId id="849" r:id="rId61"/>
    <p:sldId id="732" r:id="rId62"/>
    <p:sldId id="858" r:id="rId63"/>
    <p:sldId id="585" r:id="rId64"/>
    <p:sldId id="578" r:id="rId65"/>
    <p:sldId id="579" r:id="rId66"/>
    <p:sldId id="580" r:id="rId67"/>
    <p:sldId id="586" r:id="rId68"/>
    <p:sldId id="582" r:id="rId69"/>
    <p:sldId id="596" r:id="rId70"/>
    <p:sldId id="600" r:id="rId71"/>
    <p:sldId id="603" r:id="rId72"/>
    <p:sldId id="622" r:id="rId73"/>
    <p:sldId id="702" r:id="rId74"/>
    <p:sldId id="847" r:id="rId75"/>
    <p:sldId id="626" r:id="rId76"/>
    <p:sldId id="740" r:id="rId77"/>
    <p:sldId id="623" r:id="rId78"/>
    <p:sldId id="714" r:id="rId79"/>
    <p:sldId id="715" r:id="rId80"/>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8"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8"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8"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8"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8" charset="-128"/>
        <a:cs typeface="+mn-cs"/>
      </a:defRPr>
    </a:lvl5pPr>
    <a:lvl6pPr marL="2286000" algn="l" defTabSz="914400" rtl="0" eaLnBrk="1" latinLnBrk="0" hangingPunct="1">
      <a:defRPr kern="1200">
        <a:solidFill>
          <a:schemeClr val="tx1"/>
        </a:solidFill>
        <a:latin typeface="Arial" charset="0"/>
        <a:ea typeface="ＭＳ Ｐゴシック" pitchFamily="8" charset="-128"/>
        <a:cs typeface="+mn-cs"/>
      </a:defRPr>
    </a:lvl6pPr>
    <a:lvl7pPr marL="2743200" algn="l" defTabSz="914400" rtl="0" eaLnBrk="1" latinLnBrk="0" hangingPunct="1">
      <a:defRPr kern="1200">
        <a:solidFill>
          <a:schemeClr val="tx1"/>
        </a:solidFill>
        <a:latin typeface="Arial" charset="0"/>
        <a:ea typeface="ＭＳ Ｐゴシック" pitchFamily="8" charset="-128"/>
        <a:cs typeface="+mn-cs"/>
      </a:defRPr>
    </a:lvl7pPr>
    <a:lvl8pPr marL="3200400" algn="l" defTabSz="914400" rtl="0" eaLnBrk="1" latinLnBrk="0" hangingPunct="1">
      <a:defRPr kern="1200">
        <a:solidFill>
          <a:schemeClr val="tx1"/>
        </a:solidFill>
        <a:latin typeface="Arial" charset="0"/>
        <a:ea typeface="ＭＳ Ｐゴシック" pitchFamily="8" charset="-128"/>
        <a:cs typeface="+mn-cs"/>
      </a:defRPr>
    </a:lvl8pPr>
    <a:lvl9pPr marL="3657600" algn="l" defTabSz="914400" rtl="0" eaLnBrk="1" latinLnBrk="0" hangingPunct="1">
      <a:defRPr kern="1200">
        <a:solidFill>
          <a:schemeClr val="tx1"/>
        </a:solidFill>
        <a:latin typeface="Arial" charset="0"/>
        <a:ea typeface="ＭＳ Ｐゴシック" pitchFamily="8"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1515"/>
    <a:srgbClr val="3D65B5"/>
    <a:srgbClr val="0000FF"/>
    <a:srgbClr val="4C75A5"/>
    <a:srgbClr val="EEB500"/>
    <a:srgbClr val="DA0000"/>
    <a:srgbClr val="B32727"/>
    <a:srgbClr val="D23232"/>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064" autoAdjust="0"/>
    <p:restoredTop sz="61220" autoAdjust="0"/>
  </p:normalViewPr>
  <p:slideViewPr>
    <p:cSldViewPr snapToObjects="1">
      <p:cViewPr varScale="1">
        <p:scale>
          <a:sx n="94" d="100"/>
          <a:sy n="94" d="100"/>
        </p:scale>
        <p:origin x="1716" y="78"/>
      </p:cViewPr>
      <p:guideLst>
        <p:guide orient="horz" pos="1620"/>
        <p:guide pos="2880"/>
      </p:guideLst>
    </p:cSldViewPr>
  </p:slideViewPr>
  <p:outlineViewPr>
    <p:cViewPr>
      <p:scale>
        <a:sx n="33" d="100"/>
        <a:sy n="33" d="100"/>
      </p:scale>
      <p:origin x="0" y="-1344"/>
    </p:cViewPr>
  </p:outlineViewPr>
  <p:notesTextViewPr>
    <p:cViewPr>
      <p:scale>
        <a:sx n="150" d="100"/>
        <a:sy n="150" d="100"/>
      </p:scale>
      <p:origin x="0" y="0"/>
    </p:cViewPr>
  </p:notesTextViewPr>
  <p:sorterViewPr>
    <p:cViewPr>
      <p:scale>
        <a:sx n="100" d="100"/>
        <a:sy n="100" d="100"/>
      </p:scale>
      <p:origin x="0" y="-10704"/>
    </p:cViewPr>
  </p:sorterViewPr>
  <p:notesViewPr>
    <p:cSldViewPr snapToObjects="1">
      <p:cViewPr varScale="1">
        <p:scale>
          <a:sx n="126" d="100"/>
          <a:sy n="126" d="100"/>
        </p:scale>
        <p:origin x="-4110" y="-90"/>
      </p:cViewPr>
      <p:guideLst>
        <p:guide orient="horz" pos="2880"/>
        <p:guide pos="2160"/>
      </p:guideLst>
    </p:cSldViewPr>
  </p:notesViewPr>
  <p:gridSpacing cx="45005" cy="4500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46DFE30-D34B-4E0E-BDA1-9DF8D0BF0BE8}" type="datetimeFigureOut">
              <a:rPr lang="fi-FI" smtClean="0"/>
              <a:t>15.8.2015</a:t>
            </a:fld>
            <a:endParaRPr lang="fi-FI"/>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64CB5B5-357A-4069-A604-330A316E14F5}" type="slidenum">
              <a:rPr lang="fi-FI" smtClean="0"/>
              <a:t>‹#›</a:t>
            </a:fld>
            <a:endParaRPr lang="fi-FI"/>
          </a:p>
        </p:txBody>
      </p:sp>
    </p:spTree>
    <p:extLst>
      <p:ext uri="{BB962C8B-B14F-4D97-AF65-F5344CB8AC3E}">
        <p14:creationId xmlns:p14="http://schemas.microsoft.com/office/powerpoint/2010/main" val="18806538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8" charset="0"/>
              </a:defRPr>
            </a:lvl1pPr>
          </a:lstStyle>
          <a:p>
            <a:fld id="{317F4C48-58D8-4EA9-A25E-F39EC71B2A8B}" type="datetime1">
              <a:rPr lang="en-US" altLang="fi-FI"/>
              <a:pPr/>
              <a:t>8/15/2015</a:t>
            </a:fld>
            <a:endParaRPr lang="en-US" altLang="fi-FI"/>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8" charset="0"/>
              </a:defRPr>
            </a:lvl1pPr>
          </a:lstStyle>
          <a:p>
            <a:fld id="{BE0569FA-9953-424E-8C3F-62A6A832403E}" type="slidenum">
              <a:rPr lang="en-US" altLang="fi-FI"/>
              <a:pPr/>
              <a:t>‹#›</a:t>
            </a:fld>
            <a:endParaRPr lang="en-US" altLang="fi-FI"/>
          </a:p>
        </p:txBody>
      </p:sp>
    </p:spTree>
    <p:extLst>
      <p:ext uri="{BB962C8B-B14F-4D97-AF65-F5344CB8AC3E}">
        <p14:creationId xmlns:p14="http://schemas.microsoft.com/office/powerpoint/2010/main" val="288983160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ＭＳ Ｐゴシック" pitchFamily="-108"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1</a:t>
            </a:fld>
            <a:endParaRPr lang="en-US" altLang="fi-FI"/>
          </a:p>
        </p:txBody>
      </p:sp>
    </p:spTree>
    <p:extLst>
      <p:ext uri="{BB962C8B-B14F-4D97-AF65-F5344CB8AC3E}">
        <p14:creationId xmlns:p14="http://schemas.microsoft.com/office/powerpoint/2010/main" val="120051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aseline="0" dirty="0" smtClean="0"/>
              <a:t>In contrast, &lt;c&gt;Metropolis Light Transport runs a Markov Chain in path space, [</a:t>
            </a:r>
            <a:r>
              <a:rPr lang="fi-FI" baseline="0" dirty="0" smtClean="0">
                <a:sym typeface="Wingdings" panose="05000000000000000000" pitchFamily="2" charset="2"/>
              </a:rPr>
              <a:t>] jumping from one path to the next</a:t>
            </a:r>
          </a:p>
          <a:p>
            <a:endParaRPr lang="fi-FI" baseline="0"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10</a:t>
            </a:fld>
            <a:endParaRPr lang="en-US" altLang="fi-FI"/>
          </a:p>
        </p:txBody>
      </p:sp>
    </p:spTree>
    <p:extLst>
      <p:ext uri="{BB962C8B-B14F-4D97-AF65-F5344CB8AC3E}">
        <p14:creationId xmlns:p14="http://schemas.microsoft.com/office/powerpoint/2010/main" val="3561392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aseline="0" dirty="0" smtClean="0"/>
              <a:t>... jumping from one path to the next. The process is designed so that bright paths are sampled more often and effort is thus concentrated in areas where contributions to the image are biggest.&lt;c&gt;</a:t>
            </a:r>
          </a:p>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[wait]</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11</a:t>
            </a:fld>
            <a:endParaRPr lang="en-US" altLang="fi-FI"/>
          </a:p>
        </p:txBody>
      </p:sp>
    </p:spTree>
    <p:extLst>
      <p:ext uri="{BB962C8B-B14F-4D97-AF65-F5344CB8AC3E}">
        <p14:creationId xmlns:p14="http://schemas.microsoft.com/office/powerpoint/2010/main" val="3561392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Recently, Lehtinen an colleagues developed a variation of Metropolis light transport&lt;c&gt; where they sample *image *gradients in addition to *pixel *values.</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12</a:t>
            </a:fld>
            <a:endParaRPr lang="en-US" altLang="fi-FI"/>
          </a:p>
        </p:txBody>
      </p:sp>
    </p:spTree>
    <p:extLst>
      <p:ext uri="{BB962C8B-B14F-4D97-AF65-F5344CB8AC3E}">
        <p14:creationId xmlns:p14="http://schemas.microsoft.com/office/powerpoint/2010/main" val="3561392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aseline="0" dirty="0" smtClean="0"/>
              <a:t>Like Metropolis Light Transport, Gradient-domain MLT runs a Markov Chain and computes the *finite difference* of path throughput between neighboring pixels using pairs of paths.</a:t>
            </a:r>
          </a:p>
          <a:p>
            <a:endParaRPr lang="fi-FI" baseline="0" dirty="0" smtClean="0"/>
          </a:p>
          <a:p>
            <a:r>
              <a:rPr lang="fi-FI" baseline="0" dirty="0" smtClean="0"/>
              <a:t>&lt;c&gt;The pairs are constructed by shifting so-called base paths, in red&lt;c&gt;, into offset paths, in green, using a deterministic mapping, and then computing the difference in throughputs. ...&lt;c&gt;</a:t>
            </a:r>
          </a:p>
          <a:p>
            <a:endParaRPr lang="fi-FI" baseline="0" dirty="0" smtClean="0"/>
          </a:p>
          <a:p>
            <a:r>
              <a:rPr lang="fi-FI" baseline="0" dirty="0" smtClean="0"/>
              <a:t>The Markov Chain is modified to gravitate more towards regions where path throughput changes fast, as I’m showing here.&lt;c&gt; This makes intuitive sense, as simple, smooth areas in path space receive fewer samples than areas of fast change.</a:t>
            </a:r>
          </a:p>
          <a:p>
            <a:endParaRPr lang="fi-FI" baseline="0" dirty="0" smtClean="0"/>
          </a:p>
          <a:p>
            <a:r>
              <a:rPr lang="fi-FI" baseline="0" dirty="0" smtClean="0"/>
              <a:t>***** 2:51 / 15:09 *****</a:t>
            </a:r>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13</a:t>
            </a:fld>
            <a:endParaRPr lang="en-US" altLang="fi-FI"/>
          </a:p>
        </p:txBody>
      </p:sp>
    </p:spTree>
    <p:extLst>
      <p:ext uri="{BB962C8B-B14F-4D97-AF65-F5344CB8AC3E}">
        <p14:creationId xmlns:p14="http://schemas.microsoft.com/office/powerpoint/2010/main" val="3561392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The outputs of this sampling process are two difference images, horizontal differences labeled dx on this slide, and vertical differences dy, &lt;c&gt;along with a noisy throughput image.</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&lt;c&gt;They then solve a Screened Poisson problem &lt;c&gt;to find the image that best matches the sampled data.</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This often provides a significant improvement over the standard approach, </a:t>
            </a:r>
            <a:r>
              <a:rPr lang="fi-FI" b="1" baseline="0" dirty="0" smtClean="0"/>
              <a:t>and we build on this same concept.</a:t>
            </a:r>
            <a:endParaRPr lang="fi-FI"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fi-FI"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14</a:t>
            </a:fld>
            <a:endParaRPr lang="en-US" altLang="fi-FI"/>
          </a:p>
        </p:txBody>
      </p:sp>
    </p:spTree>
    <p:extLst>
      <p:ext uri="{BB962C8B-B14F-4D97-AF65-F5344CB8AC3E}">
        <p14:creationId xmlns:p14="http://schemas.microsoft.com/office/powerpoint/2010/main" val="1288292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Even though Metropolis methods are efficient for complex illumination, they suffer from unpredictable convergence. Path tracing, on the other hand, converges predictably and is easy to implement.</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 The success of Gradient-Domain Metropolis &lt;c&gt;inspired us to investigate gradient sampling for regular path tracing. </a:t>
            </a:r>
            <a:r>
              <a:rPr lang="fi-FI" b="1" baseline="0" dirty="0" smtClean="0"/>
              <a:t>W</a:t>
            </a:r>
            <a:r>
              <a:rPr lang="en-US" b="1" dirty="0" smtClean="0"/>
              <a:t>e show, that, maybe surprisingly, we can benefit from gradient sampling also in standard path tracing, even without changing sample distributions.</a:t>
            </a:r>
            <a:r>
              <a:rPr lang="en-US" dirty="0" smtClean="0"/>
              <a:t>&lt;c&gt;</a:t>
            </a:r>
            <a:endParaRPr lang="fi-FI"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 ... ...</a:t>
            </a:r>
          </a:p>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A gradient domain path tracer is actually rather easy to implement, and I will next describe the main components of the algorithm.</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 3:44 / -14:16 *****</a:t>
            </a:r>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15</a:t>
            </a:fld>
            <a:endParaRPr lang="en-US" altLang="fi-FI"/>
          </a:p>
        </p:txBody>
      </p:sp>
    </p:spTree>
    <p:extLst>
      <p:ext uri="{BB962C8B-B14F-4D97-AF65-F5344CB8AC3E}">
        <p14:creationId xmlns:p14="http://schemas.microsoft.com/office/powerpoint/2010/main" val="3561392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aseline="0" dirty="0" smtClean="0"/>
              <a:t>We drive gradient domain path tracing by a standard path tracer &lt;c&gt;that shoots a number of paths through each pixel.</a:t>
            </a:r>
          </a:p>
          <a:p>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16</a:t>
            </a:fld>
            <a:endParaRPr lang="en-US" altLang="fi-FI"/>
          </a:p>
        </p:txBody>
      </p:sp>
    </p:spTree>
    <p:extLst>
      <p:ext uri="{BB962C8B-B14F-4D97-AF65-F5344CB8AC3E}">
        <p14:creationId xmlns:p14="http://schemas.microsoft.com/office/powerpoint/2010/main" val="3025532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We call these paths *base paths*. [wait]</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17</a:t>
            </a:fld>
            <a:endParaRPr lang="en-US" altLang="fi-FI"/>
          </a:p>
        </p:txBody>
      </p:sp>
    </p:spTree>
    <p:extLst>
      <p:ext uri="{BB962C8B-B14F-4D97-AF65-F5344CB8AC3E}">
        <p14:creationId xmlns:p14="http://schemas.microsoft.com/office/powerpoint/2010/main" val="3206715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aseline="0" dirty="0" smtClean="0"/>
              <a:t>To obtain the finite difference gradients, &lt;c&gt;we *shift each *base path to all four neighboring pixels.&lt;c&gt; We call these paths &lt;c&gt;*offset paths*.</a:t>
            </a:r>
          </a:p>
          <a:p>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18</a:t>
            </a:fld>
            <a:endParaRPr lang="en-US" altLang="fi-FI"/>
          </a:p>
        </p:txBody>
      </p:sp>
    </p:spTree>
    <p:extLst>
      <p:ext uri="{BB962C8B-B14F-4D97-AF65-F5344CB8AC3E}">
        <p14:creationId xmlns:p14="http://schemas.microsoft.com/office/powerpoint/2010/main" val="1056750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aseline="0" dirty="0" smtClean="0"/>
              <a:t>Sampling a base path and shifting it to the four neighbors gives us a &lt;c&gt;throughput estimate&lt;c&gt; and four gradient estimates: &lt;c&gt;left, &lt;c&gt;top, &lt;c&gt;right and &lt;c&gt;bottom. These are accumulated into their respective buffers.</a:t>
            </a:r>
          </a:p>
          <a:p>
            <a:endParaRPr lang="fi-FI" baseline="0" dirty="0" smtClean="0"/>
          </a:p>
          <a:p>
            <a:r>
              <a:rPr lang="fi-FI" baseline="0" dirty="0" smtClean="0"/>
              <a:t>... Let’s now have a look at how to actually construct the offset paths.</a:t>
            </a:r>
          </a:p>
          <a:p>
            <a:endParaRPr lang="fi-FI" baseline="0" dirty="0" smtClean="0"/>
          </a:p>
          <a:p>
            <a:r>
              <a:rPr lang="fi-FI" baseline="0" dirty="0" smtClean="0"/>
              <a:t>***** 4:22 </a:t>
            </a:r>
            <a:r>
              <a:rPr lang="fi-FI" baseline="0" dirty="0" smtClean="0"/>
              <a:t>/ </a:t>
            </a:r>
            <a:r>
              <a:rPr lang="fi-FI" baseline="0" dirty="0" smtClean="0"/>
              <a:t>-13:38 *****</a:t>
            </a:r>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19</a:t>
            </a:fld>
            <a:endParaRPr lang="en-US" altLang="fi-FI"/>
          </a:p>
        </p:txBody>
      </p:sp>
    </p:spTree>
    <p:extLst>
      <p:ext uri="{BB962C8B-B14F-4D97-AF65-F5344CB8AC3E}">
        <p14:creationId xmlns:p14="http://schemas.microsoft.com/office/powerpoint/2010/main" val="1377411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i-FI" altLang="fi-FI" dirty="0" smtClean="0">
                <a:ea typeface="ＭＳ Ｐゴシック" pitchFamily="8" charset="-128"/>
              </a:rPr>
              <a:t>Thanks for the introduction.</a:t>
            </a:r>
          </a:p>
          <a:p>
            <a:pPr eaLnBrk="1" hangingPunct="1">
              <a:spcBef>
                <a:spcPct val="0"/>
              </a:spcBef>
            </a:pPr>
            <a:endParaRPr lang="fi-FI" altLang="fi-FI" dirty="0" smtClean="0">
              <a:ea typeface="ＭＳ Ｐゴシック" pitchFamily="8" charset="-128"/>
            </a:endParaRPr>
          </a:p>
          <a:p>
            <a:pPr marL="0" marR="0" indent="0" algn="l" defTabSz="457200" rtl="0" eaLnBrk="1" fontAlgn="base" latinLnBrk="0" hangingPunct="1">
              <a:lnSpc>
                <a:spcPct val="100000"/>
              </a:lnSpc>
              <a:spcBef>
                <a:spcPct val="0"/>
              </a:spcBef>
              <a:spcAft>
                <a:spcPct val="0"/>
              </a:spcAft>
              <a:buClrTx/>
              <a:buSzTx/>
              <a:buFontTx/>
              <a:buNone/>
              <a:tabLst/>
              <a:defRPr/>
            </a:pPr>
            <a:r>
              <a:rPr lang="fi-FI" dirty="0" smtClean="0"/>
              <a:t>This talk deals with physically based rendering, which means figuring out all the ways light can reach the camera after leaving the source</a:t>
            </a:r>
            <a:r>
              <a:rPr lang="fi-FI" dirty="0" smtClean="0"/>
              <a:t>.</a:t>
            </a:r>
            <a:endParaRPr lang="fi-FI" dirty="0" smtClean="0"/>
          </a:p>
        </p:txBody>
      </p:sp>
      <p:sp>
        <p:nvSpPr>
          <p:cNvPr id="16388"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pitchFamily="8" charset="-128"/>
              </a:defRPr>
            </a:lvl1pPr>
            <a:lvl2pPr marL="37931725" indent="-37474525" eaLnBrk="0" hangingPunct="0">
              <a:defRPr sz="2400">
                <a:solidFill>
                  <a:schemeClr val="tx1"/>
                </a:solidFill>
                <a:latin typeface="Arial" charset="0"/>
                <a:ea typeface="ＭＳ Ｐゴシック" pitchFamily="8" charset="-128"/>
              </a:defRPr>
            </a:lvl2pPr>
            <a:lvl3pPr eaLnBrk="0" hangingPunct="0">
              <a:defRPr sz="2400">
                <a:solidFill>
                  <a:schemeClr val="tx1"/>
                </a:solidFill>
                <a:latin typeface="Arial" charset="0"/>
                <a:ea typeface="ＭＳ Ｐゴシック" pitchFamily="8" charset="-128"/>
              </a:defRPr>
            </a:lvl3pPr>
            <a:lvl4pPr eaLnBrk="0" hangingPunct="0">
              <a:defRPr sz="2400">
                <a:solidFill>
                  <a:schemeClr val="tx1"/>
                </a:solidFill>
                <a:latin typeface="Arial" charset="0"/>
                <a:ea typeface="ＭＳ Ｐゴシック" pitchFamily="8" charset="-128"/>
              </a:defRPr>
            </a:lvl4pPr>
            <a:lvl5pPr eaLnBrk="0" hangingPunct="0">
              <a:defRPr sz="2400">
                <a:solidFill>
                  <a:schemeClr val="tx1"/>
                </a:solidFill>
                <a:latin typeface="Arial" charset="0"/>
                <a:ea typeface="ＭＳ Ｐゴシック" pitchFamily="8" charset="-128"/>
              </a:defRPr>
            </a:lvl5pPr>
            <a:lvl6pPr marL="457200" eaLnBrk="0" fontAlgn="base" hangingPunct="0">
              <a:spcBef>
                <a:spcPct val="0"/>
              </a:spcBef>
              <a:spcAft>
                <a:spcPct val="0"/>
              </a:spcAft>
              <a:defRPr sz="2400">
                <a:solidFill>
                  <a:schemeClr val="tx1"/>
                </a:solidFill>
                <a:latin typeface="Arial" charset="0"/>
                <a:ea typeface="ＭＳ Ｐゴシック" pitchFamily="8" charset="-128"/>
              </a:defRPr>
            </a:lvl6pPr>
            <a:lvl7pPr marL="914400" eaLnBrk="0" fontAlgn="base" hangingPunct="0">
              <a:spcBef>
                <a:spcPct val="0"/>
              </a:spcBef>
              <a:spcAft>
                <a:spcPct val="0"/>
              </a:spcAft>
              <a:defRPr sz="2400">
                <a:solidFill>
                  <a:schemeClr val="tx1"/>
                </a:solidFill>
                <a:latin typeface="Arial" charset="0"/>
                <a:ea typeface="ＭＳ Ｐゴシック" pitchFamily="8" charset="-128"/>
              </a:defRPr>
            </a:lvl7pPr>
            <a:lvl8pPr marL="1371600" eaLnBrk="0" fontAlgn="base" hangingPunct="0">
              <a:spcBef>
                <a:spcPct val="0"/>
              </a:spcBef>
              <a:spcAft>
                <a:spcPct val="0"/>
              </a:spcAft>
              <a:defRPr sz="2400">
                <a:solidFill>
                  <a:schemeClr val="tx1"/>
                </a:solidFill>
                <a:latin typeface="Arial" charset="0"/>
                <a:ea typeface="ＭＳ Ｐゴシック" pitchFamily="8" charset="-128"/>
              </a:defRPr>
            </a:lvl8pPr>
            <a:lvl9pPr marL="1828800" eaLnBrk="0" fontAlgn="base" hangingPunct="0">
              <a:spcBef>
                <a:spcPct val="0"/>
              </a:spcBef>
              <a:spcAft>
                <a:spcPct val="0"/>
              </a:spcAft>
              <a:defRPr sz="2400">
                <a:solidFill>
                  <a:schemeClr val="tx1"/>
                </a:solidFill>
                <a:latin typeface="Arial" charset="0"/>
                <a:ea typeface="ＭＳ Ｐゴシック" pitchFamily="8" charset="-128"/>
              </a:defRPr>
            </a:lvl9pPr>
          </a:lstStyle>
          <a:p>
            <a:pPr eaLnBrk="1" hangingPunct="1"/>
            <a:fld id="{11FE1154-9B55-4C60-BD09-1720DDFA2089}" type="slidenum">
              <a:rPr lang="en-US" altLang="fi-FI" sz="1200">
                <a:latin typeface="Calibri" pitchFamily="8" charset="0"/>
              </a:rPr>
              <a:pPr eaLnBrk="1" hangingPunct="1"/>
              <a:t>2</a:t>
            </a:fld>
            <a:endParaRPr lang="en-US" altLang="fi-FI" sz="1200">
              <a:latin typeface="Calibri" pitchFamily="8" charset="0"/>
            </a:endParaRPr>
          </a:p>
        </p:txBody>
      </p:sp>
    </p:spTree>
    <p:extLst>
      <p:ext uri="{BB962C8B-B14F-4D97-AF65-F5344CB8AC3E}">
        <p14:creationId xmlns:p14="http://schemas.microsoft.com/office/powerpoint/2010/main" val="3457690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baseline="0" dirty="0" smtClean="0"/>
              <a:t>Let’s look at a simple scene where we have shot &lt;c&gt;this base path using a standard path tracer.</a:t>
            </a:r>
          </a:p>
          <a:p>
            <a:endParaRPr lang="fi-FI" baseline="0" dirty="0" smtClean="0"/>
          </a:p>
          <a:p>
            <a:r>
              <a:rPr lang="fi-FI" baseline="0" dirty="0" smtClean="0"/>
              <a:t>We then generate an offset path, &lt;c&gt;shown in green. It needs to go exactly one pixel apart, &lt;c&gt;and this determines the first leg of the offset path.</a:t>
            </a:r>
          </a:p>
          <a:p>
            <a:endParaRPr lang="fi-FI" baseline="0" dirty="0" smtClean="0"/>
          </a:p>
          <a:p>
            <a:r>
              <a:rPr lang="fi-FI" baseline="0" dirty="0" smtClean="0"/>
              <a:t>... As we discuss in the paper, the shift is mathematically a change of integration variables, so we have a *lot of possibilities on how to continue. ... Intuitively, we want to construct offset paths that are as similar as possible to their base paths. This leads to small throughput differences which reduces noise significantly. I will give a more detailed theoretical argument later in the talk.</a:t>
            </a:r>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20</a:t>
            </a:fld>
            <a:endParaRPr lang="en-US" altLang="fi-FI"/>
          </a:p>
        </p:txBody>
      </p:sp>
    </p:spTree>
    <p:extLst>
      <p:ext uri="{BB962C8B-B14F-4D97-AF65-F5344CB8AC3E}">
        <p14:creationId xmlns:p14="http://schemas.microsoft.com/office/powerpoint/2010/main" val="16475498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Before we go on, we classify all path vertices as either &lt;c&gt;specular, or &lt;c&gt;non-specular, based on a threshold on the roughness of the BRDF. </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21</a:t>
            </a:fld>
            <a:endParaRPr lang="en-US" altLang="fi-FI"/>
          </a:p>
        </p:txBody>
      </p:sp>
    </p:spTree>
    <p:extLst>
      <p:ext uri="{BB962C8B-B14F-4D97-AF65-F5344CB8AC3E}">
        <p14:creationId xmlns:p14="http://schemas.microsoft.com/office/powerpoint/2010/main" val="25364134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We distinguish between two cases: &lt;c&gt;If both the current base and offset vertices, shown in blue here, are non-specular&lt;c&gt;, and the &lt;c&gt;next vertex of the base path, shown in yellow, &lt;c&gt;is also non-specular, then we reconnect the offset path to the base path&lt;c&gt;. After this, we let the offset path follow the base path until we reach the light.&lt;c&gt;</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...This leads to paths that are as similar as possible. As a result, the throughput difference will be small, because the vertices where the paths differ are non-specular.</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 </a:t>
            </a:r>
            <a:r>
              <a:rPr lang="fi-FI" b="1" baseline="0" dirty="0" smtClean="0"/>
              <a:t>However,</a:t>
            </a:r>
            <a:r>
              <a:rPr lang="fi-FI" baseline="0" dirty="0" smtClean="0"/>
              <a:t> for highly glossy materials, which we classify as specular, this strategy may not work well because the incoming and outgoing directions change when we reconnect.</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22</a:t>
            </a:fld>
            <a:endParaRPr lang="en-US" altLang="fi-FI"/>
          </a:p>
        </p:txBody>
      </p:sp>
    </p:spTree>
    <p:extLst>
      <p:ext uri="{BB962C8B-B14F-4D97-AF65-F5344CB8AC3E}">
        <p14:creationId xmlns:p14="http://schemas.microsoft.com/office/powerpoint/2010/main" val="9484965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baseline="0" dirty="0" smtClean="0"/>
              <a:t>We address this issue by continuing to trace the offset path if we hit a vertex classified as specular.</a:t>
            </a:r>
          </a:p>
          <a:p>
            <a:endParaRPr lang="fi-FI" baseline="0" dirty="0" smtClean="0"/>
          </a:p>
          <a:p>
            <a:r>
              <a:rPr lang="fi-FI" baseline="0" dirty="0" smtClean="0"/>
              <a:t>... Assume that we have shot &lt;c&gt;this base path whose first vertex is at a specular surface. &lt;c&gt;In this case, the offset path should have a similar BRDF value at the corresponding vertex. </a:t>
            </a:r>
          </a:p>
          <a:p>
            <a:endParaRPr lang="fi-FI" baseline="0" dirty="0" smtClean="0"/>
          </a:p>
          <a:p>
            <a:r>
              <a:rPr lang="fi-FI" baseline="0" dirty="0" smtClean="0"/>
              <a:t>We achieve this by &lt;c&gt;copying the half-vector in&lt;c&gt;local tangent coordinates, &lt;c&gt;and this determines the direction of the next path segment.</a:t>
            </a:r>
          </a:p>
          <a:p>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23</a:t>
            </a:fld>
            <a:endParaRPr lang="en-US" altLang="fi-FI"/>
          </a:p>
        </p:txBody>
      </p:sp>
    </p:spTree>
    <p:extLst>
      <p:ext uri="{BB962C8B-B14F-4D97-AF65-F5344CB8AC3E}">
        <p14:creationId xmlns:p14="http://schemas.microsoft.com/office/powerpoint/2010/main" val="3186168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baseline="0" dirty="0" smtClean="0"/>
              <a:t>We continue by duplicating local half-vectors until we encounter &lt;c&gt;two &lt;c&gt;consecutive non-specular vertices in the base path, *and the &lt;c&gt;offset path is also sitting at a non-specular vertex. ... In this configuration we can &lt;c&gt;safely reconnect to the base path, as mentioned before.&lt;c&gt;</a:t>
            </a:r>
          </a:p>
          <a:p>
            <a:endParaRPr lang="fi-FI" baseline="0" dirty="0" smtClean="0"/>
          </a:p>
          <a:p>
            <a:r>
              <a:rPr lang="fi-FI" baseline="0" dirty="0" smtClean="0"/>
              <a:t>***** 6:48 / -11:12 *****</a:t>
            </a:r>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24</a:t>
            </a:fld>
            <a:endParaRPr lang="en-US" altLang="fi-FI"/>
          </a:p>
        </p:txBody>
      </p:sp>
    </p:spTree>
    <p:extLst>
      <p:ext uri="{BB962C8B-B14F-4D97-AF65-F5344CB8AC3E}">
        <p14:creationId xmlns:p14="http://schemas.microsoft.com/office/powerpoint/2010/main" val="24496988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aseline="0" dirty="0" smtClean="0"/>
              <a:t>***(Make it clear that this is a transition)***</a:t>
            </a:r>
          </a:p>
          <a:p>
            <a:endParaRPr lang="fi-FI" baseline="0" dirty="0" smtClean="0"/>
          </a:p>
          <a:p>
            <a:r>
              <a:rPr lang="fi-FI" baseline="0" dirty="0" smtClean="0"/>
              <a:t>Now, this is almost all you need to know to implement your own gradient-domain path tracer. Also, </a:t>
            </a:r>
            <a:r>
              <a:rPr lang="fi-FI" baseline="0" dirty="0" err="1" smtClean="0"/>
              <a:t>we</a:t>
            </a:r>
            <a:r>
              <a:rPr lang="fi-FI" baseline="0" dirty="0" smtClean="0"/>
              <a:t> </a:t>
            </a:r>
            <a:r>
              <a:rPr lang="fi-FI" baseline="0" dirty="0" err="1" smtClean="0"/>
              <a:t>are</a:t>
            </a:r>
            <a:r>
              <a:rPr lang="fi-FI" baseline="0" dirty="0" smtClean="0"/>
              <a:t> </a:t>
            </a:r>
            <a:r>
              <a:rPr lang="fi-FI" baseline="0" dirty="0" err="1" smtClean="0"/>
              <a:t>aware</a:t>
            </a:r>
            <a:r>
              <a:rPr lang="fi-FI" baseline="0" dirty="0" smtClean="0"/>
              <a:t> of </a:t>
            </a:r>
            <a:r>
              <a:rPr lang="fi-FI" baseline="0" dirty="0" err="1" smtClean="0"/>
              <a:t>several</a:t>
            </a:r>
            <a:r>
              <a:rPr lang="fi-FI" baseline="0" dirty="0" smtClean="0"/>
              <a:t> </a:t>
            </a:r>
            <a:r>
              <a:rPr lang="fi-FI" baseline="0" dirty="0" err="1" smtClean="0"/>
              <a:t>external</a:t>
            </a:r>
            <a:r>
              <a:rPr lang="fi-FI" baseline="0" dirty="0" smtClean="0"/>
              <a:t> </a:t>
            </a:r>
            <a:r>
              <a:rPr lang="fi-FI" baseline="0" dirty="0" err="1" smtClean="0"/>
              <a:t>researchers</a:t>
            </a:r>
            <a:r>
              <a:rPr lang="fi-FI" baseline="0" dirty="0" smtClean="0"/>
              <a:t> </a:t>
            </a:r>
            <a:r>
              <a:rPr lang="fi-FI" baseline="0" dirty="0" err="1" smtClean="0"/>
              <a:t>who</a:t>
            </a:r>
            <a:r>
              <a:rPr lang="fi-FI" baseline="0" dirty="0" smtClean="0"/>
              <a:t> </a:t>
            </a:r>
            <a:r>
              <a:rPr lang="fi-FI" baseline="0" dirty="0" err="1" smtClean="0"/>
              <a:t>have</a:t>
            </a:r>
            <a:r>
              <a:rPr lang="fi-FI" baseline="0" dirty="0" smtClean="0"/>
              <a:t> already reproduced the algorithm. </a:t>
            </a:r>
          </a:p>
          <a:p>
            <a:endParaRPr lang="fi-FI" baseline="0" dirty="0" smtClean="0"/>
          </a:p>
          <a:p>
            <a:r>
              <a:rPr lang="fi-FI" baseline="0" dirty="0" smtClean="0"/>
              <a:t>In particular, our </a:t>
            </a:r>
            <a:r>
              <a:rPr lang="fi-FI" baseline="0" dirty="0" err="1" smtClean="0"/>
              <a:t>shifting</a:t>
            </a:r>
            <a:r>
              <a:rPr lang="fi-FI" baseline="0" dirty="0" smtClean="0"/>
              <a:t> </a:t>
            </a:r>
            <a:r>
              <a:rPr lang="fi-FI" baseline="0" dirty="0" err="1" smtClean="0"/>
              <a:t>strategy</a:t>
            </a:r>
            <a:r>
              <a:rPr lang="fi-FI" baseline="0" dirty="0" smtClean="0"/>
              <a:t> is </a:t>
            </a:r>
            <a:r>
              <a:rPr lang="fi-FI" baseline="0" dirty="0" err="1" smtClean="0"/>
              <a:t>local</a:t>
            </a:r>
            <a:r>
              <a:rPr lang="fi-FI" baseline="0" dirty="0" smtClean="0"/>
              <a:t> and </a:t>
            </a:r>
            <a:r>
              <a:rPr lang="fi-FI" baseline="0" dirty="0" err="1" smtClean="0"/>
              <a:t>does</a:t>
            </a:r>
            <a:r>
              <a:rPr lang="fi-FI" baseline="0" dirty="0" smtClean="0"/>
              <a:t> </a:t>
            </a:r>
            <a:r>
              <a:rPr lang="fi-FI" baseline="0" dirty="0" err="1" smtClean="0"/>
              <a:t>not</a:t>
            </a:r>
            <a:r>
              <a:rPr lang="fi-FI" baseline="0" dirty="0" smtClean="0"/>
              <a:t> </a:t>
            </a:r>
            <a:r>
              <a:rPr lang="fi-FI" baseline="0" dirty="0" err="1" smtClean="0"/>
              <a:t>require</a:t>
            </a:r>
            <a:r>
              <a:rPr lang="fi-FI" baseline="0" dirty="0" smtClean="0"/>
              <a:t> sophisticated machinery such as manifold perturbation, which was needed as a core component in gradient domain Metropolis.</a:t>
            </a:r>
          </a:p>
          <a:p>
            <a:endParaRPr lang="fi-FI" baseline="0" dirty="0" smtClean="0"/>
          </a:p>
          <a:p>
            <a:r>
              <a:rPr lang="fi-FI" baseline="0" dirty="0" smtClean="0"/>
              <a:t>Let’s see the first example of how this works.</a:t>
            </a:r>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25</a:t>
            </a:fld>
            <a:endParaRPr lang="en-US" altLang="fi-FI"/>
          </a:p>
        </p:txBody>
      </p:sp>
    </p:spTree>
    <p:extLst>
      <p:ext uri="{BB962C8B-B14F-4D97-AF65-F5344CB8AC3E}">
        <p14:creationId xmlns:p14="http://schemas.microsoft.com/office/powerpoint/2010/main" val="25683678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Sponza</a:t>
            </a:r>
            <a:r>
              <a:rPr lang="fi-FI" baseline="0" dirty="0" smtClean="0"/>
              <a:t> is a simple diffuse scene, lit from above by a large area light.</a:t>
            </a:r>
          </a:p>
          <a:p>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26</a:t>
            </a:fld>
            <a:endParaRPr lang="en-US" altLang="fi-FI"/>
          </a:p>
        </p:txBody>
      </p:sp>
    </p:spTree>
    <p:extLst>
      <p:ext uri="{BB962C8B-B14F-4D97-AF65-F5344CB8AC3E}">
        <p14:creationId xmlns:p14="http://schemas.microsoft.com/office/powerpoint/2010/main" val="37936699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Rendering </a:t>
            </a:r>
            <a:r>
              <a:rPr lang="fi-FI" baseline="0" dirty="0" smtClean="0"/>
              <a:t>with the path tracer in Mitsuba, with 8 samples per pixel, we get heavy noise.</a:t>
            </a:r>
          </a:p>
          <a:p>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27</a:t>
            </a:fld>
            <a:endParaRPr lang="en-US" altLang="fi-FI"/>
          </a:p>
        </p:txBody>
      </p:sp>
    </p:spTree>
    <p:extLst>
      <p:ext uri="{BB962C8B-B14F-4D97-AF65-F5344CB8AC3E}">
        <p14:creationId xmlns:p14="http://schemas.microsoft.com/office/powerpoint/2010/main" val="18604612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In equal-time, the</a:t>
            </a:r>
            <a:r>
              <a:rPr lang="fi-FI" baseline="0" dirty="0" smtClean="0"/>
              <a:t> gradient-domain sampler outputs the &lt;c&gt;horizontal differences, the &lt;c&gt;vertical differences, &lt;c&gt;and the throughput image, and reconstructs </a:t>
            </a:r>
            <a:r>
              <a:rPr lang="fi-FI" baseline="0" dirty="0" smtClean="0">
                <a:sym typeface="Wingdings" panose="05000000000000000000" pitchFamily="2" charset="2"/>
              </a:rPr>
              <a:t> this result.</a:t>
            </a:r>
          </a:p>
          <a:p>
            <a:endParaRPr lang="fi-FI" baseline="0"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28</a:t>
            </a:fld>
            <a:endParaRPr lang="en-US" altLang="fi-FI"/>
          </a:p>
        </p:txBody>
      </p:sp>
    </p:spTree>
    <p:extLst>
      <p:ext uri="{BB962C8B-B14F-4D97-AF65-F5344CB8AC3E}">
        <p14:creationId xmlns:p14="http://schemas.microsoft.com/office/powerpoint/2010/main" val="35448327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a:t>
            </a:r>
            <a:r>
              <a:rPr lang="fi-FI" baseline="0" dirty="0" smtClean="0"/>
              <a:t> this result.</a:t>
            </a:r>
          </a:p>
          <a:p>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29</a:t>
            </a:fld>
            <a:endParaRPr lang="en-US" altLang="fi-FI"/>
          </a:p>
        </p:txBody>
      </p:sp>
    </p:spTree>
    <p:extLst>
      <p:ext uri="{BB962C8B-B14F-4D97-AF65-F5344CB8AC3E}">
        <p14:creationId xmlns:p14="http://schemas.microsoft.com/office/powerpoint/2010/main" val="1860461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aseline="0" dirty="0" smtClean="0"/>
              <a:t>Let me illustrate this using a simple 2D example where we compute soft shadows on a plane from an area light source.</a:t>
            </a:r>
          </a:p>
          <a:p>
            <a:endParaRPr lang="fi-FI" baseline="0" dirty="0" smtClean="0"/>
          </a:p>
          <a:p>
            <a:r>
              <a:rPr lang="fi-FI" baseline="0" dirty="0" smtClean="0"/>
              <a:t>&lt;c&gt;Here I’m illustrating one potential path that reaches the camera, &lt;c&gt; but some of them don’t as they are occluded.</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++ 0:23 / -17:37 ++</a:t>
            </a:r>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3</a:t>
            </a:fld>
            <a:endParaRPr lang="en-US" altLang="fi-FI"/>
          </a:p>
        </p:txBody>
      </p:sp>
    </p:spTree>
    <p:extLst>
      <p:ext uri="{BB962C8B-B14F-4D97-AF65-F5344CB8AC3E}">
        <p14:creationId xmlns:p14="http://schemas.microsoft.com/office/powerpoint/2010/main" val="18339371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Our result lacks most of the high frequency noise, and is much cleaner overall.</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30</a:t>
            </a:fld>
            <a:endParaRPr lang="en-US" altLang="fi-FI"/>
          </a:p>
        </p:txBody>
      </p:sp>
    </p:spTree>
    <p:extLst>
      <p:ext uri="{BB962C8B-B14F-4D97-AF65-F5344CB8AC3E}">
        <p14:creationId xmlns:p14="http://schemas.microsoft.com/office/powerpoint/2010/main" val="18604612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aseline="0" dirty="0" smtClean="0"/>
              <a:t>With sixteen times more samples, the path traced image is still very noisy, but *our result is essentially ready.</a:t>
            </a:r>
          </a:p>
          <a:p>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31</a:t>
            </a:fld>
            <a:endParaRPr lang="en-US" altLang="fi-FI"/>
          </a:p>
        </p:txBody>
      </p:sp>
    </p:spTree>
    <p:extLst>
      <p:ext uri="{BB962C8B-B14F-4D97-AF65-F5344CB8AC3E}">
        <p14:creationId xmlns:p14="http://schemas.microsoft.com/office/powerpoint/2010/main" val="18604612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Plotting relative mean square error against time, w</a:t>
            </a:r>
            <a:r>
              <a:rPr lang="fi-FI" baseline="0" dirty="0" smtClean="0"/>
              <a:t>e’re almost twelve times faster.</a:t>
            </a:r>
          </a:p>
          <a:p>
            <a:endParaRPr lang="fi-FI" baseline="0" dirty="0" smtClean="0"/>
          </a:p>
          <a:p>
            <a:r>
              <a:rPr lang="fi-FI" baseline="0" dirty="0" smtClean="0"/>
              <a:t>&lt;</a:t>
            </a:r>
            <a:r>
              <a:rPr lang="fi-FI" baseline="0" dirty="0" err="1" smtClean="0"/>
              <a:t>pause</a:t>
            </a:r>
            <a:r>
              <a:rPr lang="fi-FI" baseline="0" dirty="0" smtClean="0"/>
              <a:t>&gt;</a:t>
            </a:r>
          </a:p>
          <a:p>
            <a:endParaRPr lang="fi-FI" baseline="0" dirty="0" smtClean="0"/>
          </a:p>
          <a:p>
            <a:r>
              <a:rPr lang="fi-FI" baseline="0" dirty="0" smtClean="0"/>
              <a:t>... When we saw how well this works, we were really quite surprised.</a:t>
            </a:r>
          </a:p>
          <a:p>
            <a:endParaRPr lang="fi-FI" baseline="0" dirty="0" smtClean="0"/>
          </a:p>
          <a:p>
            <a:r>
              <a:rPr lang="fi-FI" baseline="0" dirty="0" smtClean="0"/>
              <a:t>***** 8:14 / 9:46 *****</a:t>
            </a:r>
            <a:endParaRPr lang="fi-FI" dirty="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32</a:t>
            </a:fld>
            <a:endParaRPr lang="en-US" altLang="fi-FI"/>
          </a:p>
        </p:txBody>
      </p:sp>
    </p:spTree>
    <p:extLst>
      <p:ext uri="{BB962C8B-B14F-4D97-AF65-F5344CB8AC3E}">
        <p14:creationId xmlns:p14="http://schemas.microsoft.com/office/powerpoint/2010/main" val="18604612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baseline="0" dirty="0" smtClean="0"/>
              <a:t>(Make </a:t>
            </a:r>
            <a:r>
              <a:rPr lang="fi-FI" b="1" baseline="0" dirty="0" smtClean="0"/>
              <a:t>it rhethorically clear that you are </a:t>
            </a:r>
            <a:r>
              <a:rPr lang="fi-FI" b="1" baseline="0" dirty="0" smtClean="0"/>
              <a:t>transitioning)</a:t>
            </a:r>
            <a:endParaRPr lang="fi-FI" b="1" baseline="0" dirty="0" smtClean="0"/>
          </a:p>
          <a:p>
            <a:endParaRPr lang="fi-FI" b="1" baseline="0" dirty="0" smtClean="0"/>
          </a:p>
          <a:p>
            <a:r>
              <a:rPr lang="fi-FI" b="0" baseline="0" dirty="0" smtClean="0"/>
              <a:t>...and for that reason, we’ll now shed some light on why this actually works by looking at the entire sampling and reconstruction process in the frequency domain. ... </a:t>
            </a:r>
            <a:r>
              <a:rPr lang="fi-FI" b="0" dirty="0" smtClean="0"/>
              <a:t>Let’s begin by reminding</a:t>
            </a:r>
            <a:r>
              <a:rPr lang="fi-FI" b="0" baseline="0" dirty="0" smtClean="0"/>
              <a:t> ourselves </a:t>
            </a:r>
            <a:r>
              <a:rPr lang="fi-FI" b="0" dirty="0" smtClean="0"/>
              <a:t>of what happens in standard Monte Carlo random sampling.</a:t>
            </a:r>
          </a:p>
          <a:p>
            <a:endParaRPr lang="fi-FI" b="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33</a:t>
            </a:fld>
            <a:endParaRPr lang="en-US" altLang="fi-FI"/>
          </a:p>
        </p:txBody>
      </p:sp>
    </p:spTree>
    <p:extLst>
      <p:ext uri="{BB962C8B-B14F-4D97-AF65-F5344CB8AC3E}">
        <p14:creationId xmlns:p14="http://schemas.microsoft.com/office/powerpoint/2010/main" val="23238636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i-FI" dirty="0" smtClean="0"/>
              <a:t>For this, I will go back to </a:t>
            </a:r>
            <a:r>
              <a:rPr lang="fi-FI" b="0" dirty="0" smtClean="0"/>
              <a:t>a</a:t>
            </a:r>
            <a:r>
              <a:rPr lang="fi-FI" b="0" baseline="0" dirty="0" smtClean="0"/>
              <a:t> </a:t>
            </a:r>
            <a:r>
              <a:rPr lang="fi-FI" dirty="0" smtClean="0"/>
              <a:t>2D</a:t>
            </a:r>
            <a:r>
              <a:rPr lang="fi-FI" baseline="0" dirty="0" smtClean="0"/>
              <a:t> setup </a:t>
            </a:r>
            <a:r>
              <a:rPr lang="fi-FI" b="0" baseline="0" dirty="0" smtClean="0"/>
              <a:t>like in the beginning, </a:t>
            </a:r>
            <a:r>
              <a:rPr lang="fi-FI" baseline="0" dirty="0" smtClean="0"/>
              <a:t>with the image along the x-axis, and a path dimension along the p-axis. F is the path throughput function. We will obtain the final image by integrating over p.</a:t>
            </a:r>
          </a:p>
          <a:p>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34</a:t>
            </a:fld>
            <a:endParaRPr lang="en-US" altLang="fi-FI"/>
          </a:p>
        </p:txBody>
      </p:sp>
    </p:spTree>
    <p:extLst>
      <p:ext uri="{BB962C8B-B14F-4D97-AF65-F5344CB8AC3E}">
        <p14:creationId xmlns:p14="http://schemas.microsoft.com/office/powerpoint/2010/main" val="26345852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baseline="0" dirty="0" smtClean="0"/>
              <a:t>On the right, I show </a:t>
            </a:r>
            <a:r>
              <a:rPr lang="fi-FI" dirty="0" smtClean="0"/>
              <a:t>&lt;c&gt;the power spectrum of </a:t>
            </a:r>
            <a:r>
              <a:rPr lang="fi-FI" baseline="0" dirty="0" smtClean="0"/>
              <a:t>the throughput function.</a:t>
            </a:r>
          </a:p>
          <a:p>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35</a:t>
            </a:fld>
            <a:endParaRPr lang="en-US" altLang="fi-FI"/>
          </a:p>
        </p:txBody>
      </p:sp>
    </p:spTree>
    <p:extLst>
      <p:ext uri="{BB962C8B-B14F-4D97-AF65-F5344CB8AC3E}">
        <p14:creationId xmlns:p14="http://schemas.microsoft.com/office/powerpoint/2010/main" val="26345852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baseline="0" dirty="0" smtClean="0"/>
              <a:t>To get a better view, let’s &lt;c&gt;concentrate on this horizontal slice:&lt;c&gt;</a:t>
            </a:r>
          </a:p>
          <a:p>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36</a:t>
            </a:fld>
            <a:endParaRPr lang="en-US" altLang="fi-FI"/>
          </a:p>
        </p:txBody>
      </p:sp>
    </p:spTree>
    <p:extLst>
      <p:ext uri="{BB962C8B-B14F-4D97-AF65-F5344CB8AC3E}">
        <p14:creationId xmlns:p14="http://schemas.microsoft.com/office/powerpoint/2010/main" val="26345852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We see that &lt;c&gt;the shape resembles one over frequency squared. This is because the final image, just as the throughput function overall, has discontinuities and resembles a natural image.</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 The fact that the energy is heavily concentrated near the low frequencies is going to be crucial for us later on.</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37</a:t>
            </a:fld>
            <a:endParaRPr lang="en-US" altLang="fi-FI"/>
          </a:p>
        </p:txBody>
      </p:sp>
    </p:spTree>
    <p:extLst>
      <p:ext uri="{BB962C8B-B14F-4D97-AF65-F5344CB8AC3E}">
        <p14:creationId xmlns:p14="http://schemas.microsoft.com/office/powerpoint/2010/main" val="26345852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Let us now analyze Monte Carlo sampling.</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In the primal domain, random sampling multiplies the signal by a forest of random Dirac impulses.</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38</a:t>
            </a:fld>
            <a:endParaRPr lang="en-US" altLang="fi-FI"/>
          </a:p>
        </p:txBody>
      </p:sp>
    </p:spTree>
    <p:extLst>
      <p:ext uri="{BB962C8B-B14F-4D97-AF65-F5344CB8AC3E}">
        <p14:creationId xmlns:p14="http://schemas.microsoft.com/office/powerpoint/2010/main" val="16743800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baseline="0" dirty="0" smtClean="0"/>
              <a:t>Each impulse corresponds to the location of one sample.</a:t>
            </a:r>
          </a:p>
          <a:p>
            <a:endParaRPr lang="fi-FI" baseline="0" dirty="0" smtClean="0"/>
          </a:p>
          <a:p>
            <a:r>
              <a:rPr lang="fi-FI" baseline="0" dirty="0" smtClean="0"/>
              <a:t>... So what does this look like in the frequency domain? </a:t>
            </a:r>
          </a:p>
          <a:p>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39</a:t>
            </a:fld>
            <a:endParaRPr lang="en-US" altLang="fi-FI"/>
          </a:p>
        </p:txBody>
      </p:sp>
    </p:spTree>
    <p:extLst>
      <p:ext uri="{BB962C8B-B14F-4D97-AF65-F5344CB8AC3E}">
        <p14:creationId xmlns:p14="http://schemas.microsoft.com/office/powerpoint/2010/main" val="2634585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aseline="0" dirty="0" smtClean="0"/>
              <a:t>We call the amount of light carried by a path *its throughput*</a:t>
            </a:r>
          </a:p>
          <a:p>
            <a:endParaRPr lang="fi-FI" baseline="0" dirty="0" smtClean="0"/>
          </a:p>
          <a:p>
            <a:r>
              <a:rPr lang="fi-FI" baseline="0" dirty="0" smtClean="0"/>
              <a:t>&lt;break</a:t>
            </a:r>
            <a:r>
              <a:rPr lang="fi-FI" baseline="0" dirty="0" smtClean="0"/>
              <a:t>&gt;</a:t>
            </a:r>
          </a:p>
          <a:p>
            <a:endParaRPr lang="fi-FI" baseline="0" dirty="0" smtClean="0"/>
          </a:p>
          <a:p>
            <a:r>
              <a:rPr lang="fi-FI" baseline="0" dirty="0" smtClean="0"/>
              <a:t>++ 0:29 / -17:31 ++</a:t>
            </a:r>
          </a:p>
          <a:p>
            <a:endParaRPr lang="fi-FI" baseline="0" dirty="0" smtClean="0"/>
          </a:p>
          <a:p>
            <a:endParaRPr lang="fi-FI" dirty="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4</a:t>
            </a:fld>
            <a:endParaRPr lang="en-US" altLang="fi-FI"/>
          </a:p>
        </p:txBody>
      </p:sp>
    </p:spTree>
    <p:extLst>
      <p:ext uri="{BB962C8B-B14F-4D97-AF65-F5344CB8AC3E}">
        <p14:creationId xmlns:p14="http://schemas.microsoft.com/office/powerpoint/2010/main" val="18339371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baseline="0" dirty="0" smtClean="0"/>
              <a:t>&lt;c&gt;This  is the Fourier transform of the random samples. </a:t>
            </a:r>
            <a:r>
              <a:rPr lang="fi-FI" baseline="0" dirty="0" err="1" smtClean="0"/>
              <a:t>It</a:t>
            </a:r>
            <a:r>
              <a:rPr lang="fi-FI" baseline="0" dirty="0" smtClean="0"/>
              <a:t> </a:t>
            </a:r>
            <a:r>
              <a:rPr lang="fi-FI" baseline="0" dirty="0" err="1" smtClean="0"/>
              <a:t>has</a:t>
            </a:r>
            <a:r>
              <a:rPr lang="fi-FI" baseline="0" dirty="0" smtClean="0"/>
              <a:t> a strong peak at the DC, and uniform random noise everywhere else. The </a:t>
            </a:r>
            <a:r>
              <a:rPr lang="fi-FI" baseline="0" dirty="0" err="1" smtClean="0"/>
              <a:t>slice</a:t>
            </a:r>
            <a:r>
              <a:rPr lang="fi-FI" baseline="0" dirty="0" smtClean="0"/>
              <a:t> on the </a:t>
            </a:r>
            <a:r>
              <a:rPr lang="fi-FI" baseline="0" dirty="0" err="1" smtClean="0"/>
              <a:t>right</a:t>
            </a:r>
            <a:r>
              <a:rPr lang="fi-FI" baseline="0" dirty="0" smtClean="0"/>
              <a:t> </a:t>
            </a:r>
            <a:r>
              <a:rPr lang="fi-FI" baseline="0" dirty="0" err="1" smtClean="0"/>
              <a:t>shows</a:t>
            </a:r>
            <a:r>
              <a:rPr lang="fi-FI" baseline="0" dirty="0" smtClean="0"/>
              <a:t> </a:t>
            </a:r>
            <a:r>
              <a:rPr lang="fi-FI" baseline="0" dirty="0" err="1" smtClean="0"/>
              <a:t>this</a:t>
            </a:r>
            <a:r>
              <a:rPr lang="fi-FI" baseline="0" dirty="0" smtClean="0"/>
              <a:t> more clearly.</a:t>
            </a:r>
          </a:p>
          <a:p>
            <a:endParaRPr lang="fi-FI" baseline="0" dirty="0" smtClean="0"/>
          </a:p>
          <a:p>
            <a:r>
              <a:rPr lang="fi-FI" baseline="0" dirty="0" smtClean="0"/>
              <a:t>&lt;c&gt;...As we know, multiplication in the primal corresponds to a convolution in the frequency domain.</a:t>
            </a:r>
          </a:p>
          <a:p>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40</a:t>
            </a:fld>
            <a:endParaRPr lang="en-US" altLang="fi-FI"/>
          </a:p>
        </p:txBody>
      </p:sp>
    </p:spTree>
    <p:extLst>
      <p:ext uri="{BB962C8B-B14F-4D97-AF65-F5344CB8AC3E}">
        <p14:creationId xmlns:p14="http://schemas.microsoft.com/office/powerpoint/2010/main" val="26345852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When we do this, we see that this spreads the energy uniformly over the path space as white noise. </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 Because we are dealing with random sampling, however, we are interested in the expected error, </a:t>
            </a:r>
            <a:r>
              <a:rPr lang="fi-FI" baseline="0" dirty="0" smtClean="0">
                <a:sym typeface="Wingdings" panose="05000000000000000000" pitchFamily="2" charset="2"/>
              </a:rPr>
              <a:t> a</a:t>
            </a:r>
            <a:r>
              <a:rPr lang="fi-FI" baseline="0" dirty="0" smtClean="0"/>
              <a:t>nd it is well known that</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41</a:t>
            </a:fld>
            <a:endParaRPr lang="en-US" altLang="fi-FI"/>
          </a:p>
        </p:txBody>
      </p:sp>
    </p:spTree>
    <p:extLst>
      <p:ext uri="{BB962C8B-B14F-4D97-AF65-F5344CB8AC3E}">
        <p14:creationId xmlns:p14="http://schemas.microsoft.com/office/powerpoint/2010/main" val="26345852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 and it is well known that the magnitude of the noise is proportional to the total energy of the signal. This shows up as the gray background in the right.</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42</a:t>
            </a:fld>
            <a:endParaRPr lang="en-US" altLang="fi-FI"/>
          </a:p>
        </p:txBody>
      </p:sp>
    </p:spTree>
    <p:extLst>
      <p:ext uri="{BB962C8B-B14F-4D97-AF65-F5344CB8AC3E}">
        <p14:creationId xmlns:p14="http://schemas.microsoft.com/office/powerpoint/2010/main" val="26345852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To get the final image, we accumulate the random samples in each pixel.</a:t>
            </a:r>
            <a:r>
              <a:rPr lang="fi-FI" baseline="0" dirty="0" smtClean="0"/>
              <a:t> We end up with an estimate of the image with some amount of sampling noise.&lt;c&gt;</a:t>
            </a:r>
          </a:p>
          <a:p>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43</a:t>
            </a:fld>
            <a:endParaRPr lang="en-US" altLang="fi-FI"/>
          </a:p>
        </p:txBody>
      </p:sp>
    </p:spTree>
    <p:extLst>
      <p:ext uri="{BB962C8B-B14F-4D97-AF65-F5344CB8AC3E}">
        <p14:creationId xmlns:p14="http://schemas.microsoft.com/office/powerpoint/2010/main" val="26345852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This is just white noise with ... </a:t>
            </a:r>
            <a:r>
              <a:rPr lang="fi-FI" baseline="0" dirty="0" smtClean="0">
                <a:sym typeface="Wingdings" panose="05000000000000000000" pitchFamily="2" charset="2"/>
              </a:rPr>
              <a:t> </a:t>
            </a:r>
            <a:r>
              <a:rPr lang="fi-FI" baseline="0" dirty="0" smtClean="0"/>
              <a:t>standard deviation proportional to the energy of the signal.</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a:p>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44</a:t>
            </a:fld>
            <a:endParaRPr lang="en-US" altLang="fi-FI"/>
          </a:p>
        </p:txBody>
      </p:sp>
    </p:spTree>
    <p:extLst>
      <p:ext uri="{BB962C8B-B14F-4D97-AF65-F5344CB8AC3E}">
        <p14:creationId xmlns:p14="http://schemas.microsoft.com/office/powerpoint/2010/main" val="26345852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baseline="0" dirty="0" smtClean="0"/>
              <a:t>standard deviation proportional to the energy of the signal.</a:t>
            </a:r>
          </a:p>
          <a:p>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45</a:t>
            </a:fld>
            <a:endParaRPr lang="en-US" altLang="fi-FI"/>
          </a:p>
        </p:txBody>
      </p:sp>
    </p:spTree>
    <p:extLst>
      <p:ext uri="{BB962C8B-B14F-4D97-AF65-F5344CB8AC3E}">
        <p14:creationId xmlns:p14="http://schemas.microsoft.com/office/powerpoint/2010/main" val="26345852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The noise shows up in the frequency domain as the red box on the right, which is a slice through the gray background from before.</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 Here, we have derived the well known result that sampling noise is white and its magnitude is proportional to the signal’s energy.</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 11:02 / -6:58 *****</a:t>
            </a:r>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46</a:t>
            </a:fld>
            <a:endParaRPr lang="en-US" altLang="fi-FI"/>
          </a:p>
        </p:txBody>
      </p:sp>
    </p:spTree>
    <p:extLst>
      <p:ext uri="{BB962C8B-B14F-4D97-AF65-F5344CB8AC3E}">
        <p14:creationId xmlns:p14="http://schemas.microsoft.com/office/powerpoint/2010/main" val="26345852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aseline="0" dirty="0" smtClean="0"/>
              <a:t>With that in the bag, </a:t>
            </a:r>
          </a:p>
          <a:p>
            <a:r>
              <a:rPr lang="fi-FI" baseline="0" dirty="0" smtClean="0"/>
              <a:t>&lt;c&gt;let’s see what happens when we sample </a:t>
            </a:r>
            <a:r>
              <a:rPr lang="fi-FI" b="1" baseline="0" dirty="0" smtClean="0"/>
              <a:t>gradients instead</a:t>
            </a:r>
            <a:r>
              <a:rPr lang="fi-FI" baseline="0" dirty="0" smtClean="0"/>
              <a:t>.</a:t>
            </a:r>
          </a:p>
          <a:p>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47</a:t>
            </a:fld>
            <a:endParaRPr lang="en-US" altLang="fi-FI"/>
          </a:p>
        </p:txBody>
      </p:sp>
    </p:spTree>
    <p:extLst>
      <p:ext uri="{BB962C8B-B14F-4D97-AF65-F5344CB8AC3E}">
        <p14:creationId xmlns:p14="http://schemas.microsoft.com/office/powerpoint/2010/main" val="23238636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i-FI" dirty="0" smtClean="0"/>
              <a:t>Taking</a:t>
            </a:r>
            <a:r>
              <a:rPr lang="fi-FI" baseline="0" dirty="0" smtClean="0"/>
              <a:t> finite differences &lt;c&gt; corresponds to a convolution&lt;c&gt; with a kernel with a positive and a negative Dirac.</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fi-FI" b="0" dirty="0" smtClean="0"/>
              <a:t>... As we know, </a:t>
            </a:r>
            <a:r>
              <a:rPr lang="fi-FI" dirty="0" smtClean="0"/>
              <a:t>convolution</a:t>
            </a:r>
            <a:r>
              <a:rPr lang="fi-FI" baseline="0" dirty="0" smtClean="0"/>
              <a:t> corresponds to multiplying the spectra.</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48</a:t>
            </a:fld>
            <a:endParaRPr lang="en-US" altLang="fi-FI"/>
          </a:p>
        </p:txBody>
      </p:sp>
    </p:spTree>
    <p:extLst>
      <p:ext uri="{BB962C8B-B14F-4D97-AF65-F5344CB8AC3E}">
        <p14:creationId xmlns:p14="http://schemas.microsoft.com/office/powerpoint/2010/main" val="26345852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...The power spectrum of the finite difference kernel is a squared sine, </a:t>
            </a:r>
            <a:r>
              <a:rPr lang="fi-FI" b="0" baseline="0" dirty="0" smtClean="0"/>
              <a:t>with the period of the pixel pitch...&lt;c&gt;</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fi-FI" b="0" baseline="0" dirty="0" smtClean="0"/>
              <a:t>This </a:t>
            </a:r>
            <a:r>
              <a:rPr lang="fi-FI" baseline="0" dirty="0" smtClean="0"/>
              <a:t>then multiplies the power spectrum of the signal: &lt;c&gt;</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fi-FI" dirty="0" smtClean="0"/>
              <a:t>To</a:t>
            </a:r>
            <a:r>
              <a:rPr lang="fi-FI" baseline="0" dirty="0" smtClean="0"/>
              <a:t> see clearly what this does, ... </a:t>
            </a:r>
            <a:r>
              <a:rPr lang="fi-FI" baseline="0" dirty="0" smtClean="0">
                <a:sym typeface="Wingdings" panose="05000000000000000000" pitchFamily="2" charset="2"/>
              </a:rPr>
              <a:t> </a:t>
            </a:r>
            <a:r>
              <a:rPr lang="fi-FI" baseline="0" dirty="0" smtClean="0"/>
              <a:t>let us again concentrate on this slice</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49</a:t>
            </a:fld>
            <a:endParaRPr lang="en-US" altLang="fi-FI"/>
          </a:p>
        </p:txBody>
      </p:sp>
    </p:spTree>
    <p:extLst>
      <p:ext uri="{BB962C8B-B14F-4D97-AF65-F5344CB8AC3E}">
        <p14:creationId xmlns:p14="http://schemas.microsoft.com/office/powerpoint/2010/main" val="2634585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So to get the color for a single pixel, we need to numerically integrate over all the paths that lead to the pixel and sum their throughputs.</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++ 0:36 / -17:24 ++</a:t>
            </a:r>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5</a:t>
            </a:fld>
            <a:endParaRPr lang="en-US" altLang="fi-FI"/>
          </a:p>
        </p:txBody>
      </p:sp>
    </p:spTree>
    <p:extLst>
      <p:ext uri="{BB962C8B-B14F-4D97-AF65-F5344CB8AC3E}">
        <p14:creationId xmlns:p14="http://schemas.microsoft.com/office/powerpoint/2010/main" val="40249941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let us again concentrate on this slice&lt;c&gt;.</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 *This* is where things get interesting.</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50</a:t>
            </a:fld>
            <a:endParaRPr lang="en-US" altLang="fi-FI"/>
          </a:p>
        </p:txBody>
      </p:sp>
    </p:spTree>
    <p:extLst>
      <p:ext uri="{BB962C8B-B14F-4D97-AF65-F5344CB8AC3E}">
        <p14:creationId xmlns:p14="http://schemas.microsoft.com/office/powerpoint/2010/main" val="26345852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The squared sine, </a:t>
            </a:r>
            <a:r>
              <a:rPr lang="fi-FI" b="1" baseline="0" dirty="0" smtClean="0"/>
              <a:t>in red, has low values </a:t>
            </a:r>
            <a:r>
              <a:rPr lang="fi-FI" baseline="0" dirty="0" smtClean="0"/>
              <a:t>near the origin where </a:t>
            </a:r>
            <a:r>
              <a:rPr lang="fi-FI" b="0" i="1" baseline="0" dirty="0" smtClean="0"/>
              <a:t>most of the energy of the throughput signal is</a:t>
            </a:r>
            <a:r>
              <a:rPr lang="fi-FI" baseline="0" dirty="0" smtClean="0"/>
              <a:t>. .. Now, clearly, when we multiply these, most of that energy will go away!</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51</a:t>
            </a:fld>
            <a:endParaRPr lang="en-US" altLang="fi-FI"/>
          </a:p>
        </p:txBody>
      </p:sp>
    </p:spTree>
    <p:extLst>
      <p:ext uri="{BB962C8B-B14F-4D97-AF65-F5344CB8AC3E}">
        <p14:creationId xmlns:p14="http://schemas.microsoft.com/office/powerpoint/2010/main" val="26345852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We’re left with the gradient signal whose magnitude is much lower than the original signal.</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Crucially, as the sampling noise is proportional to the energy, this means sampled gradients will have much less noise than the sampled signal itself.</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 12:12 / -5:48 *****</a:t>
            </a:r>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52</a:t>
            </a:fld>
            <a:endParaRPr lang="en-US" altLang="fi-FI"/>
          </a:p>
        </p:txBody>
      </p:sp>
    </p:spTree>
    <p:extLst>
      <p:ext uri="{BB962C8B-B14F-4D97-AF65-F5344CB8AC3E}">
        <p14:creationId xmlns:p14="http://schemas.microsoft.com/office/powerpoint/2010/main" val="26345852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However, we’re not really interested in the gradients, but the image we reconstruct using them. &lt;c&gt;So let’s go on and see what happens when we do Poisson reconstruction.</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53</a:t>
            </a:fld>
            <a:endParaRPr lang="en-US" altLang="fi-FI"/>
          </a:p>
        </p:txBody>
      </p:sp>
    </p:spTree>
    <p:extLst>
      <p:ext uri="{BB962C8B-B14F-4D97-AF65-F5344CB8AC3E}">
        <p14:creationId xmlns:p14="http://schemas.microsoft.com/office/powerpoint/2010/main" val="23238636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[break]</a:t>
            </a:r>
          </a:p>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Here is the spectrum of the sampled gradients again. Let’s zoom in so that we see something.</a:t>
            </a:r>
            <a:endParaRPr lang="en-US" dirty="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54</a:t>
            </a:fld>
            <a:endParaRPr lang="en-US" altLang="fi-FI"/>
          </a:p>
        </p:txBody>
      </p:sp>
    </p:spTree>
    <p:extLst>
      <p:ext uri="{BB962C8B-B14F-4D97-AF65-F5344CB8AC3E}">
        <p14:creationId xmlns:p14="http://schemas.microsoft.com/office/powerpoint/2010/main" val="17940924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&lt;c&gt; To reconstruct the final image, we invert the gradient operator, by dividing by its power spectrum, the squared sine. ...&lt;c&gt;</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&lt;c&gt;When we do this &lt;c&gt;, the noise in the low frequencies blows up completely, which makes intuitive sense, as the gradients do not contain information about the DC.</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However, the &lt;c&gt;high frequencies are excellent, with much lower error than before. [wait]&lt;c&gt;</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 Compare this to standard sampling ... </a:t>
            </a:r>
            <a:r>
              <a:rPr lang="fi-FI" baseline="0" dirty="0" smtClean="0">
                <a:sym typeface="Wingdings" panose="05000000000000000000" pitchFamily="2" charset="2"/>
              </a:rPr>
              <a:t></a:t>
            </a:r>
            <a:r>
              <a:rPr lang="fi-FI" baseline="0" dirty="0" smtClean="0"/>
              <a:t> on the right</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55</a:t>
            </a:fld>
            <a:endParaRPr lang="en-US" altLang="fi-FI"/>
          </a:p>
        </p:txBody>
      </p:sp>
    </p:spTree>
    <p:extLst>
      <p:ext uri="{BB962C8B-B14F-4D97-AF65-F5344CB8AC3E}">
        <p14:creationId xmlns:p14="http://schemas.microsoft.com/office/powerpoint/2010/main" val="26345852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 on the right. &lt;c&gt; Its level of noise is much worse in the high frequencies, whereas the low frequencies are represented better.</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 Given this, it’s not a stretch to figure out that we should take the high frequencies from the integrated gradients, and the low frequencies from standard sampling.</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56</a:t>
            </a:fld>
            <a:endParaRPr lang="en-US" altLang="fi-FI"/>
          </a:p>
        </p:txBody>
      </p:sp>
    </p:spTree>
    <p:extLst>
      <p:ext uri="{BB962C8B-B14F-4D97-AF65-F5344CB8AC3E}">
        <p14:creationId xmlns:p14="http://schemas.microsoft.com/office/powerpoint/2010/main" val="26345852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This simply means applying a high pass filter to the gradient reconstruction, &lt;c&gt; and a low pass filter to the regular sampling.&lt;c&gt;</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&lt;c&gt;Summing these &lt;c&gt;gives the final reconstruction, which has the best of both worlds, and has a much lower level of overall noise than either of the inputs alone.</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57</a:t>
            </a:fld>
            <a:endParaRPr lang="en-US" altLang="fi-FI"/>
          </a:p>
        </p:txBody>
      </p:sp>
    </p:spTree>
    <p:extLst>
      <p:ext uri="{BB962C8B-B14F-4D97-AF65-F5344CB8AC3E}">
        <p14:creationId xmlns:p14="http://schemas.microsoft.com/office/powerpoint/2010/main" val="26345852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Concretely</a:t>
            </a:r>
            <a:r>
              <a:rPr lang="fi-FI" baseline="0" dirty="0" smtClean="0"/>
              <a:t>, it looks like this.</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The </a:t>
            </a:r>
            <a:r>
              <a:rPr lang="fi-FI" baseline="0" dirty="0" err="1" smtClean="0"/>
              <a:t>standard</a:t>
            </a:r>
            <a:r>
              <a:rPr lang="fi-FI" baseline="0" dirty="0" smtClean="0"/>
              <a:t> </a:t>
            </a:r>
            <a:r>
              <a:rPr lang="fi-FI" baseline="0" dirty="0" err="1" smtClean="0"/>
              <a:t>sampling</a:t>
            </a:r>
            <a:r>
              <a:rPr lang="fi-FI" baseline="0" dirty="0" smtClean="0"/>
              <a:t> </a:t>
            </a:r>
            <a:r>
              <a:rPr lang="fi-FI" baseline="0" dirty="0" err="1" smtClean="0"/>
              <a:t>has</a:t>
            </a:r>
            <a:r>
              <a:rPr lang="fi-FI" baseline="0" dirty="0" smtClean="0"/>
              <a:t> </a:t>
            </a:r>
            <a:r>
              <a:rPr lang="fi-FI" baseline="0" dirty="0" err="1" smtClean="0"/>
              <a:t>lots</a:t>
            </a:r>
            <a:r>
              <a:rPr lang="fi-FI" baseline="0" dirty="0" smtClean="0"/>
              <a:t> of </a:t>
            </a:r>
            <a:r>
              <a:rPr lang="fi-FI" baseline="0" dirty="0" err="1" smtClean="0"/>
              <a:t>noise</a:t>
            </a:r>
            <a:r>
              <a:rPr lang="fi-FI" baseline="0" dirty="0" smtClean="0"/>
              <a:t>, &lt;c&gt;</a:t>
            </a:r>
            <a:r>
              <a:rPr lang="fi-FI" baseline="0" dirty="0" err="1" smtClean="0"/>
              <a:t>whereas</a:t>
            </a:r>
            <a:r>
              <a:rPr lang="fi-FI" baseline="0" dirty="0" smtClean="0"/>
              <a:t> the </a:t>
            </a:r>
            <a:r>
              <a:rPr lang="fi-FI" baseline="0" dirty="0" err="1" smtClean="0"/>
              <a:t>gradient</a:t>
            </a:r>
            <a:r>
              <a:rPr lang="fi-FI" baseline="0" dirty="0" smtClean="0"/>
              <a:t> </a:t>
            </a:r>
            <a:r>
              <a:rPr lang="fi-FI" baseline="0" dirty="0" err="1" smtClean="0"/>
              <a:t>reconstruction</a:t>
            </a:r>
            <a:r>
              <a:rPr lang="fi-FI" baseline="0" dirty="0" smtClean="0"/>
              <a:t> </a:t>
            </a:r>
            <a:r>
              <a:rPr lang="fi-FI" baseline="0" dirty="0" err="1" smtClean="0"/>
              <a:t>has</a:t>
            </a:r>
            <a:r>
              <a:rPr lang="fi-FI" baseline="0" dirty="0" smtClean="0"/>
              <a:t> </a:t>
            </a:r>
            <a:r>
              <a:rPr lang="fi-FI" baseline="0" dirty="0" err="1" smtClean="0"/>
              <a:t>good</a:t>
            </a:r>
            <a:r>
              <a:rPr lang="fi-FI" baseline="0" dirty="0" smtClean="0"/>
              <a:t> </a:t>
            </a:r>
            <a:r>
              <a:rPr lang="fi-FI" baseline="0" dirty="0" err="1" smtClean="0"/>
              <a:t>detail</a:t>
            </a:r>
            <a:r>
              <a:rPr lang="fi-FI" baseline="0" dirty="0" smtClean="0"/>
              <a:t> </a:t>
            </a:r>
            <a:r>
              <a:rPr lang="fi-FI" baseline="0" dirty="0" err="1" smtClean="0"/>
              <a:t>but</a:t>
            </a:r>
            <a:r>
              <a:rPr lang="fi-FI" baseline="0" dirty="0" smtClean="0"/>
              <a:t> the </a:t>
            </a:r>
            <a:r>
              <a:rPr lang="fi-FI" baseline="0" dirty="0" err="1" smtClean="0"/>
              <a:t>low</a:t>
            </a:r>
            <a:r>
              <a:rPr lang="fi-FI" baseline="0" dirty="0" smtClean="0"/>
              <a:t> </a:t>
            </a:r>
            <a:r>
              <a:rPr lang="fi-FI" baseline="0" dirty="0" err="1" smtClean="0"/>
              <a:t>frequencies</a:t>
            </a:r>
            <a:r>
              <a:rPr lang="fi-FI" baseline="0" dirty="0" smtClean="0"/>
              <a:t> </a:t>
            </a:r>
            <a:r>
              <a:rPr lang="fi-FI" baseline="0" dirty="0" err="1" smtClean="0"/>
              <a:t>are</a:t>
            </a:r>
            <a:r>
              <a:rPr lang="fi-FI" baseline="0" dirty="0" smtClean="0"/>
              <a:t> </a:t>
            </a:r>
            <a:r>
              <a:rPr lang="fi-FI" baseline="0" dirty="0" err="1" smtClean="0"/>
              <a:t>badly</a:t>
            </a:r>
            <a:r>
              <a:rPr lang="fi-FI" baseline="0" dirty="0" smtClean="0"/>
              <a:t> </a:t>
            </a:r>
            <a:r>
              <a:rPr lang="fi-FI" baseline="0" dirty="0" err="1" smtClean="0"/>
              <a:t>wrong</a:t>
            </a:r>
            <a:r>
              <a:rPr lang="fi-FI" baseline="0" dirty="0" smtClean="0"/>
              <a:t>.</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&lt;c&gt;</a:t>
            </a:r>
            <a:r>
              <a:rPr lang="fi-FI" baseline="0" dirty="0" err="1" smtClean="0"/>
              <a:t>High-passing</a:t>
            </a:r>
            <a:r>
              <a:rPr lang="fi-FI" baseline="0" dirty="0" smtClean="0"/>
              <a:t> </a:t>
            </a:r>
            <a:r>
              <a:rPr lang="fi-FI" baseline="0" dirty="0" err="1" smtClean="0"/>
              <a:t>gets</a:t>
            </a:r>
            <a:r>
              <a:rPr lang="fi-FI" baseline="0" dirty="0" smtClean="0"/>
              <a:t> </a:t>
            </a:r>
            <a:r>
              <a:rPr lang="fi-FI" baseline="0" dirty="0" err="1" smtClean="0"/>
              <a:t>rid</a:t>
            </a:r>
            <a:r>
              <a:rPr lang="fi-FI" baseline="0" dirty="0" smtClean="0"/>
              <a:t> of the </a:t>
            </a:r>
            <a:r>
              <a:rPr lang="fi-FI" baseline="0" dirty="0" err="1" smtClean="0"/>
              <a:t>offending</a:t>
            </a:r>
            <a:r>
              <a:rPr lang="fi-FI" baseline="0" dirty="0" smtClean="0"/>
              <a:t> </a:t>
            </a:r>
            <a:r>
              <a:rPr lang="fi-FI" baseline="0" dirty="0" err="1" smtClean="0"/>
              <a:t>low</a:t>
            </a:r>
            <a:r>
              <a:rPr lang="fi-FI" baseline="0" dirty="0" smtClean="0"/>
              <a:t> </a:t>
            </a:r>
            <a:r>
              <a:rPr lang="fi-FI" baseline="0" dirty="0" err="1" smtClean="0"/>
              <a:t>frequencies</a:t>
            </a:r>
            <a:r>
              <a:rPr lang="fi-FI" baseline="0" dirty="0" smtClean="0"/>
              <a:t> </a:t>
            </a:r>
            <a:r>
              <a:rPr lang="fi-FI" baseline="0" dirty="0" err="1" smtClean="0"/>
              <a:t>above</a:t>
            </a:r>
            <a:r>
              <a:rPr lang="fi-FI" baseline="0" dirty="0" smtClean="0"/>
              <a:t>, &lt;c&gt; and </a:t>
            </a:r>
            <a:r>
              <a:rPr lang="fi-FI" baseline="0" dirty="0" err="1" smtClean="0"/>
              <a:t>low-passing</a:t>
            </a:r>
            <a:r>
              <a:rPr lang="fi-FI" baseline="0" dirty="0" smtClean="0"/>
              <a:t> </a:t>
            </a:r>
            <a:r>
              <a:rPr lang="fi-FI" baseline="0" dirty="0" err="1" smtClean="0"/>
              <a:t>gets</a:t>
            </a:r>
            <a:r>
              <a:rPr lang="fi-FI" baseline="0" dirty="0" smtClean="0"/>
              <a:t> </a:t>
            </a:r>
            <a:r>
              <a:rPr lang="fi-FI" baseline="0" dirty="0" err="1" smtClean="0"/>
              <a:t>rid</a:t>
            </a:r>
            <a:r>
              <a:rPr lang="fi-FI" baseline="0" dirty="0" smtClean="0"/>
              <a:t> of the </a:t>
            </a:r>
            <a:r>
              <a:rPr lang="fi-FI" baseline="0" dirty="0" err="1" smtClean="0"/>
              <a:t>noise</a:t>
            </a:r>
            <a:r>
              <a:rPr lang="fi-FI" baseline="0" dirty="0" smtClean="0"/>
              <a:t> </a:t>
            </a:r>
            <a:r>
              <a:rPr lang="fi-FI" baseline="0" dirty="0" err="1" smtClean="0"/>
              <a:t>below</a:t>
            </a:r>
            <a:r>
              <a:rPr lang="fi-FI" baseline="0" dirty="0" smtClean="0"/>
              <a:t>.</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&lt;c&gt;Their sum is much nicer than either alone.&lt;c&gt;</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[wait]</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58</a:t>
            </a:fld>
            <a:endParaRPr lang="en-US" altLang="fi-FI"/>
          </a:p>
        </p:txBody>
      </p:sp>
    </p:spTree>
    <p:extLst>
      <p:ext uri="{BB962C8B-B14F-4D97-AF65-F5344CB8AC3E}">
        <p14:creationId xmlns:p14="http://schemas.microsoft.com/office/powerpoint/2010/main" val="26345852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As an aside, it turns out solving the Screened Poisson problem in the primal domain does exactly what I just described.</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59</a:t>
            </a:fld>
            <a:endParaRPr lang="en-US" altLang="fi-FI"/>
          </a:p>
        </p:txBody>
      </p:sp>
    </p:spTree>
    <p:extLst>
      <p:ext uri="{BB962C8B-B14F-4D97-AF65-F5344CB8AC3E}">
        <p14:creationId xmlns:p14="http://schemas.microsoft.com/office/powerpoint/2010/main" val="2674029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0" strike="noStrike" baseline="0" dirty="0" smtClean="0"/>
              <a:t>W</a:t>
            </a:r>
            <a:r>
              <a:rPr lang="fi-FI" baseline="0" dirty="0" smtClean="0"/>
              <a:t>e represent each path as a point in a so-called *path space*. ... In this example, the path space only has two dimensions. &lt;c&gt;The first dimension x measures position on the receiving plane, and the other dimension p &lt;c&gt; is the origin on the light source.</a:t>
            </a:r>
          </a:p>
          <a:p>
            <a:endParaRPr lang="fi-FI" baseline="0" dirty="0" smtClean="0"/>
          </a:p>
          <a:p>
            <a:r>
              <a:rPr lang="fi-FI" baseline="0" dirty="0" smtClean="0"/>
              <a:t>&lt;c&gt;We now interpret x and p as &lt;c&gt;coordinates in a 2D plane, &lt;c&gt;and plot path throughput as a 2D function. As this path is occluded, its throughput is zero.</a:t>
            </a:r>
          </a:p>
          <a:p>
            <a:endParaRPr lang="fi-FI" baseline="0" dirty="0" smtClean="0"/>
          </a:p>
          <a:p>
            <a:r>
              <a:rPr lang="fi-FI" baseline="0" dirty="0" smtClean="0"/>
              <a:t>++ 1:03 / -16:57 ++</a:t>
            </a:r>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6</a:t>
            </a:fld>
            <a:endParaRPr lang="en-US" altLang="fi-FI"/>
          </a:p>
        </p:txBody>
      </p:sp>
    </p:spTree>
    <p:extLst>
      <p:ext uri="{BB962C8B-B14F-4D97-AF65-F5344CB8AC3E}">
        <p14:creationId xmlns:p14="http://schemas.microsoft.com/office/powerpoint/2010/main" val="41305710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So what does this analysis tell us?</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To </a:t>
            </a:r>
            <a:r>
              <a:rPr lang="fi-FI" baseline="0" dirty="0" err="1" smtClean="0"/>
              <a:t>get</a:t>
            </a:r>
            <a:r>
              <a:rPr lang="fi-FI" baseline="0" dirty="0" smtClean="0"/>
              <a:t> a </a:t>
            </a:r>
            <a:r>
              <a:rPr lang="fi-FI" baseline="0" dirty="0" err="1" smtClean="0"/>
              <a:t>benefit</a:t>
            </a:r>
            <a:r>
              <a:rPr lang="fi-FI" baseline="0" dirty="0" smtClean="0"/>
              <a:t> out of </a:t>
            </a:r>
            <a:r>
              <a:rPr lang="fi-FI" baseline="0" dirty="0" err="1" smtClean="0"/>
              <a:t>gradient</a:t>
            </a:r>
            <a:r>
              <a:rPr lang="fi-FI" baseline="0" dirty="0" smtClean="0"/>
              <a:t> </a:t>
            </a:r>
            <a:r>
              <a:rPr lang="fi-FI" baseline="0" dirty="0" err="1" smtClean="0"/>
              <a:t>sampling</a:t>
            </a:r>
            <a:r>
              <a:rPr lang="fi-FI" baseline="0" dirty="0" smtClean="0"/>
              <a:t>, the </a:t>
            </a:r>
            <a:r>
              <a:rPr lang="fi-FI" baseline="0" dirty="0" err="1" smtClean="0"/>
              <a:t>throughput</a:t>
            </a:r>
            <a:r>
              <a:rPr lang="fi-FI" baseline="0" dirty="0" smtClean="0"/>
              <a:t> </a:t>
            </a:r>
            <a:r>
              <a:rPr lang="fi-FI" baseline="0" dirty="0" err="1" smtClean="0"/>
              <a:t>function</a:t>
            </a:r>
            <a:r>
              <a:rPr lang="fi-FI" baseline="0" dirty="0" smtClean="0"/>
              <a:t> </a:t>
            </a:r>
            <a:r>
              <a:rPr lang="fi-FI" baseline="0" dirty="0" err="1" smtClean="0"/>
              <a:t>needs</a:t>
            </a:r>
            <a:r>
              <a:rPr lang="fi-FI" baseline="0" dirty="0" smtClean="0"/>
              <a:t> to </a:t>
            </a:r>
            <a:r>
              <a:rPr lang="fi-FI" baseline="0" dirty="0" err="1" smtClean="0"/>
              <a:t>have</a:t>
            </a:r>
            <a:r>
              <a:rPr lang="fi-FI" baseline="0" dirty="0" smtClean="0"/>
              <a:t> </a:t>
            </a:r>
            <a:r>
              <a:rPr lang="fi-FI" baseline="0" dirty="0" err="1" smtClean="0"/>
              <a:t>most</a:t>
            </a:r>
            <a:r>
              <a:rPr lang="fi-FI" baseline="0" dirty="0" smtClean="0"/>
              <a:t> of </a:t>
            </a:r>
            <a:r>
              <a:rPr lang="fi-FI" baseline="0" dirty="0" err="1" smtClean="0"/>
              <a:t>its</a:t>
            </a:r>
            <a:r>
              <a:rPr lang="fi-FI" baseline="0" dirty="0" smtClean="0"/>
              <a:t> </a:t>
            </a:r>
            <a:r>
              <a:rPr lang="fi-FI" baseline="0" dirty="0" err="1" smtClean="0"/>
              <a:t>energy</a:t>
            </a:r>
            <a:r>
              <a:rPr lang="fi-FI" baseline="0" dirty="0" smtClean="0"/>
              <a:t> at the </a:t>
            </a:r>
            <a:r>
              <a:rPr lang="fi-FI" baseline="0" dirty="0" err="1" smtClean="0"/>
              <a:t>low</a:t>
            </a:r>
            <a:r>
              <a:rPr lang="fi-FI" baseline="0" dirty="0" smtClean="0"/>
              <a:t> </a:t>
            </a:r>
            <a:r>
              <a:rPr lang="fi-FI" baseline="0" dirty="0" err="1" smtClean="0"/>
              <a:t>frequencies</a:t>
            </a:r>
            <a:r>
              <a:rPr lang="fi-FI" baseline="0" dirty="0" smtClean="0"/>
              <a:t>. In the </a:t>
            </a:r>
            <a:r>
              <a:rPr lang="fi-FI" baseline="0" dirty="0" err="1" smtClean="0"/>
              <a:t>paper</a:t>
            </a:r>
            <a:r>
              <a:rPr lang="fi-FI" baseline="0" dirty="0" smtClean="0"/>
              <a:t> </a:t>
            </a:r>
            <a:r>
              <a:rPr lang="fi-FI" baseline="0" dirty="0" err="1" smtClean="0"/>
              <a:t>we</a:t>
            </a:r>
            <a:r>
              <a:rPr lang="fi-FI" baseline="0" dirty="0" smtClean="0"/>
              <a:t> show </a:t>
            </a:r>
            <a:r>
              <a:rPr lang="fi-FI" baseline="0" dirty="0" err="1" smtClean="0"/>
              <a:t>that</a:t>
            </a:r>
            <a:r>
              <a:rPr lang="fi-FI" baseline="0" dirty="0" smtClean="0"/>
              <a:t> </a:t>
            </a:r>
            <a:r>
              <a:rPr lang="fi-FI" baseline="0" dirty="0" err="1" smtClean="0"/>
              <a:t>it’s</a:t>
            </a:r>
            <a:r>
              <a:rPr lang="fi-FI" baseline="0" dirty="0" smtClean="0"/>
              <a:t> </a:t>
            </a:r>
            <a:r>
              <a:rPr lang="fi-FI" baseline="0" dirty="0" err="1" smtClean="0"/>
              <a:t>precisely</a:t>
            </a:r>
            <a:r>
              <a:rPr lang="fi-FI" baseline="0" dirty="0" smtClean="0"/>
              <a:t> the </a:t>
            </a:r>
            <a:r>
              <a:rPr lang="fi-FI" baseline="0" dirty="0" err="1" smtClean="0"/>
              <a:t>ratio</a:t>
            </a:r>
            <a:r>
              <a:rPr lang="fi-FI" baseline="0" dirty="0" smtClean="0"/>
              <a:t> of the </a:t>
            </a:r>
            <a:r>
              <a:rPr lang="fi-FI" baseline="0" dirty="0" err="1" smtClean="0"/>
              <a:t>energies</a:t>
            </a:r>
            <a:r>
              <a:rPr lang="fi-FI" baseline="0" dirty="0" smtClean="0"/>
              <a:t> of the </a:t>
            </a:r>
            <a:r>
              <a:rPr lang="fi-FI" baseline="0" dirty="0" err="1" smtClean="0"/>
              <a:t>signal</a:t>
            </a:r>
            <a:r>
              <a:rPr lang="fi-FI" baseline="0" dirty="0" smtClean="0"/>
              <a:t> and </a:t>
            </a:r>
            <a:r>
              <a:rPr lang="fi-FI" baseline="0" dirty="0" err="1" smtClean="0"/>
              <a:t>its</a:t>
            </a:r>
            <a:r>
              <a:rPr lang="fi-FI" baseline="0" dirty="0" smtClean="0"/>
              <a:t> </a:t>
            </a:r>
            <a:r>
              <a:rPr lang="fi-FI" baseline="0" dirty="0" err="1" smtClean="0"/>
              <a:t>gradient</a:t>
            </a:r>
            <a:r>
              <a:rPr lang="fi-FI" baseline="0" dirty="0" smtClean="0"/>
              <a:t> </a:t>
            </a:r>
            <a:r>
              <a:rPr lang="fi-FI" baseline="0" dirty="0" err="1" smtClean="0"/>
              <a:t>that</a:t>
            </a:r>
            <a:r>
              <a:rPr lang="fi-FI" baseline="0" dirty="0" smtClean="0"/>
              <a:t> </a:t>
            </a:r>
            <a:r>
              <a:rPr lang="fi-FI" baseline="0" dirty="0" err="1" smtClean="0"/>
              <a:t>determines</a:t>
            </a:r>
            <a:r>
              <a:rPr lang="fi-FI" baseline="0" dirty="0" smtClean="0"/>
              <a:t> </a:t>
            </a:r>
            <a:r>
              <a:rPr lang="fi-FI" baseline="0" dirty="0" err="1" smtClean="0"/>
              <a:t>efficiency</a:t>
            </a:r>
            <a:r>
              <a:rPr lang="fi-FI" baseline="0" dirty="0" smtClean="0"/>
              <a:t>. The </a:t>
            </a:r>
            <a:r>
              <a:rPr lang="fi-FI" baseline="0" dirty="0" err="1" smtClean="0"/>
              <a:t>less</a:t>
            </a:r>
            <a:r>
              <a:rPr lang="fi-FI" baseline="0" dirty="0" smtClean="0"/>
              <a:t> </a:t>
            </a:r>
            <a:r>
              <a:rPr lang="fi-FI" baseline="0" dirty="0" err="1" smtClean="0"/>
              <a:t>energy</a:t>
            </a:r>
            <a:r>
              <a:rPr lang="fi-FI" baseline="0" dirty="0" smtClean="0"/>
              <a:t> in the </a:t>
            </a:r>
            <a:r>
              <a:rPr lang="fi-FI" baseline="0" dirty="0" err="1" smtClean="0"/>
              <a:t>gradients</a:t>
            </a:r>
            <a:r>
              <a:rPr lang="fi-FI" baseline="0" dirty="0" smtClean="0"/>
              <a:t>, the </a:t>
            </a:r>
            <a:r>
              <a:rPr lang="fi-FI" baseline="0" dirty="0" err="1" smtClean="0"/>
              <a:t>better</a:t>
            </a:r>
            <a:r>
              <a:rPr lang="fi-FI" baseline="0" dirty="0" smtClean="0"/>
              <a:t>.</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err="1" smtClean="0"/>
              <a:t>This</a:t>
            </a:r>
            <a:r>
              <a:rPr lang="fi-FI" baseline="0" dirty="0" smtClean="0"/>
              <a:t> </a:t>
            </a:r>
            <a:r>
              <a:rPr lang="fi-FI" baseline="0" dirty="0" err="1" smtClean="0"/>
              <a:t>tells</a:t>
            </a:r>
            <a:r>
              <a:rPr lang="fi-FI" baseline="0" dirty="0" smtClean="0"/>
              <a:t> us </a:t>
            </a:r>
            <a:r>
              <a:rPr lang="fi-FI" baseline="0" dirty="0" err="1" smtClean="0"/>
              <a:t>that</a:t>
            </a:r>
            <a:r>
              <a:rPr lang="fi-FI" baseline="0" dirty="0" smtClean="0"/>
              <a:t>  </a:t>
            </a:r>
            <a:r>
              <a:rPr lang="fi-FI" baseline="0" dirty="0" err="1" smtClean="0"/>
              <a:t>conversely</a:t>
            </a:r>
            <a:r>
              <a:rPr lang="fi-FI" baseline="0" dirty="0" smtClean="0"/>
              <a:t> </a:t>
            </a:r>
            <a:r>
              <a:rPr lang="fi-FI" baseline="0" dirty="0" err="1" smtClean="0"/>
              <a:t>high-energy</a:t>
            </a:r>
            <a:r>
              <a:rPr lang="fi-FI" baseline="0" dirty="0" smtClean="0"/>
              <a:t> </a:t>
            </a:r>
            <a:r>
              <a:rPr lang="fi-FI" baseline="0" dirty="0" err="1" smtClean="0"/>
              <a:t>gradients</a:t>
            </a:r>
            <a:r>
              <a:rPr lang="fi-FI" baseline="0" dirty="0" smtClean="0"/>
              <a:t> </a:t>
            </a:r>
            <a:r>
              <a:rPr lang="fi-FI" baseline="0" dirty="0" err="1" smtClean="0"/>
              <a:t>will</a:t>
            </a:r>
            <a:r>
              <a:rPr lang="fi-FI" baseline="0" dirty="0" smtClean="0"/>
              <a:t> </a:t>
            </a:r>
            <a:r>
              <a:rPr lang="fi-FI" baseline="0" dirty="0" err="1" smtClean="0"/>
              <a:t>perform</a:t>
            </a:r>
            <a:r>
              <a:rPr lang="fi-FI" baseline="0" dirty="0" smtClean="0"/>
              <a:t> </a:t>
            </a:r>
            <a:r>
              <a:rPr lang="fi-FI" baseline="0" dirty="0" err="1" smtClean="0"/>
              <a:t>worse</a:t>
            </a:r>
            <a:r>
              <a:rPr lang="fi-FI" baseline="0" dirty="0" smtClean="0"/>
              <a:t>. This happens, for instance, if  the image contains really complex geometry like grass or something like that </a:t>
            </a:r>
            <a:r>
              <a:rPr lang="fi-FI" b="1" baseline="0" dirty="0" smtClean="0"/>
              <a:t>at the subpixel level</a:t>
            </a:r>
            <a:r>
              <a:rPr lang="fi-FI" baseline="0" dirty="0" smtClean="0"/>
              <a:t>. But a lot of the time, when your scene is modeled in reasonable detail, gradients do provide a benefit.</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 15:28 </a:t>
            </a:r>
            <a:r>
              <a:rPr lang="fi-FI" baseline="0" dirty="0" smtClean="0"/>
              <a:t>/ </a:t>
            </a:r>
            <a:r>
              <a:rPr lang="fi-FI" baseline="0" dirty="0" smtClean="0"/>
              <a:t>-2:32 *****</a:t>
            </a:r>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60</a:t>
            </a:fld>
            <a:endParaRPr lang="en-US" altLang="fi-FI"/>
          </a:p>
        </p:txBody>
      </p:sp>
    </p:spTree>
    <p:extLst>
      <p:ext uri="{BB962C8B-B14F-4D97-AF65-F5344CB8AC3E}">
        <p14:creationId xmlns:p14="http://schemas.microsoft.com/office/powerpoint/2010/main" val="40672263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[pause]</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 …, So, let’s look at results.</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61</a:t>
            </a:fld>
            <a:endParaRPr lang="en-US" altLang="fi-FI"/>
          </a:p>
        </p:txBody>
      </p:sp>
    </p:spTree>
    <p:extLst>
      <p:ext uri="{BB962C8B-B14F-4D97-AF65-F5344CB8AC3E}">
        <p14:creationId xmlns:p14="http://schemas.microsoft.com/office/powerpoint/2010/main" val="24794686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Sponza you already saw; in this easy scene the method really shines.</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fi-FI"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62</a:t>
            </a:fld>
            <a:endParaRPr lang="en-US" altLang="fi-FI"/>
          </a:p>
        </p:txBody>
      </p:sp>
    </p:spTree>
    <p:extLst>
      <p:ext uri="{BB962C8B-B14F-4D97-AF65-F5344CB8AC3E}">
        <p14:creationId xmlns:p14="http://schemas.microsoft.com/office/powerpoint/2010/main" val="18604612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The bathroom</a:t>
            </a:r>
            <a:r>
              <a:rPr lang="fi-FI" baseline="0" dirty="0" smtClean="0"/>
              <a:t> scene </a:t>
            </a:r>
            <a:r>
              <a:rPr lang="fi-FI" dirty="0" smtClean="0"/>
              <a:t>is</a:t>
            </a:r>
            <a:r>
              <a:rPr lang="fi-FI" baseline="0" dirty="0" smtClean="0"/>
              <a:t> hard for path tracing, as it’s illuminated from behind a window, and this makes shadow rays useless. It also has lots of glossy materials and a mirror.</a:t>
            </a:r>
          </a:p>
          <a:p>
            <a:endParaRPr lang="fi-FI" baseline="0" dirty="0" smtClean="0"/>
          </a:p>
          <a:p>
            <a:endParaRPr lang="en-US" dirty="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63</a:t>
            </a:fld>
            <a:endParaRPr lang="en-US" altLang="fi-FI"/>
          </a:p>
        </p:txBody>
      </p:sp>
    </p:spTree>
    <p:extLst>
      <p:ext uri="{BB962C8B-B14F-4D97-AF65-F5344CB8AC3E}">
        <p14:creationId xmlns:p14="http://schemas.microsoft.com/office/powerpoint/2010/main" val="24637097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Five hundred samples per pixel are not enough to</a:t>
            </a:r>
            <a:r>
              <a:rPr lang="fi-FI" baseline="0" dirty="0" smtClean="0"/>
              <a:t> get a converged image with standard path tracing.</a:t>
            </a:r>
          </a:p>
          <a:p>
            <a:endParaRPr lang="fi-FI" baseline="0" dirty="0" smtClean="0"/>
          </a:p>
          <a:p>
            <a:endParaRPr lang="fi-FI" dirty="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64</a:t>
            </a:fld>
            <a:endParaRPr lang="en-US" altLang="fi-FI"/>
          </a:p>
        </p:txBody>
      </p:sp>
    </p:spTree>
    <p:extLst>
      <p:ext uri="{BB962C8B-B14F-4D97-AF65-F5344CB8AC3E}">
        <p14:creationId xmlns:p14="http://schemas.microsoft.com/office/powerpoint/2010/main" val="18604612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aseline="0" dirty="0" smtClean="0"/>
              <a:t>Despite the somewhat complicated light transport, we manage to kill most of the high frequency noise.</a:t>
            </a:r>
          </a:p>
          <a:p>
            <a:endParaRPr lang="fi-FI" baseline="0" dirty="0" smtClean="0"/>
          </a:p>
          <a:p>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65</a:t>
            </a:fld>
            <a:endParaRPr lang="en-US" altLang="fi-FI"/>
          </a:p>
        </p:txBody>
      </p:sp>
    </p:spTree>
    <p:extLst>
      <p:ext uri="{BB962C8B-B14F-4D97-AF65-F5344CB8AC3E}">
        <p14:creationId xmlns:p14="http://schemas.microsoft.com/office/powerpoint/2010/main" val="18604612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Zooming in, we see that we’re doing much</a:t>
            </a:r>
            <a:r>
              <a:rPr lang="fi-FI" baseline="0" dirty="0" smtClean="0"/>
              <a:t> better than </a:t>
            </a:r>
            <a:r>
              <a:rPr lang="fi-FI" baseline="0" dirty="0" err="1" smtClean="0"/>
              <a:t>path</a:t>
            </a:r>
            <a:r>
              <a:rPr lang="fi-FI" baseline="0" dirty="0" smtClean="0"/>
              <a:t> </a:t>
            </a:r>
            <a:r>
              <a:rPr lang="fi-FI" baseline="0" dirty="0" err="1" smtClean="0"/>
              <a:t>tracing</a:t>
            </a:r>
            <a:r>
              <a:rPr lang="fi-FI" baseline="0" dirty="0" smtClean="0"/>
              <a:t>, &lt;c&gt;</a:t>
            </a:r>
            <a:r>
              <a:rPr lang="fi-FI" baseline="0" dirty="0" err="1" smtClean="0"/>
              <a:t>although</a:t>
            </a:r>
            <a:r>
              <a:rPr lang="fi-FI" baseline="0" dirty="0" smtClean="0"/>
              <a:t> the </a:t>
            </a:r>
            <a:r>
              <a:rPr lang="fi-FI" baseline="0" dirty="0" err="1" smtClean="0"/>
              <a:t>level</a:t>
            </a:r>
            <a:r>
              <a:rPr lang="fi-FI" baseline="0" dirty="0" smtClean="0"/>
              <a:t> of </a:t>
            </a:r>
            <a:r>
              <a:rPr lang="fi-FI" baseline="0" dirty="0" err="1" smtClean="0"/>
              <a:t>noise</a:t>
            </a:r>
            <a:r>
              <a:rPr lang="fi-FI" baseline="0" dirty="0" smtClean="0"/>
              <a:t> is </a:t>
            </a:r>
            <a:r>
              <a:rPr lang="fi-FI" baseline="0" dirty="0" err="1" smtClean="0"/>
              <a:t>non-uniform</a:t>
            </a:r>
            <a:r>
              <a:rPr lang="fi-FI" baseline="0" dirty="0" smtClean="0"/>
              <a:t> as </a:t>
            </a:r>
            <a:r>
              <a:rPr lang="fi-FI" baseline="0" dirty="0" err="1" smtClean="0"/>
              <a:t>we</a:t>
            </a:r>
            <a:r>
              <a:rPr lang="fi-FI" baseline="0" dirty="0" smtClean="0"/>
              <a:t> </a:t>
            </a:r>
            <a:r>
              <a:rPr lang="fi-FI" baseline="0" dirty="0" err="1" smtClean="0"/>
              <a:t>can</a:t>
            </a:r>
            <a:r>
              <a:rPr lang="fi-FI" baseline="0" dirty="0" smtClean="0"/>
              <a:t> </a:t>
            </a:r>
            <a:r>
              <a:rPr lang="fi-FI" baseline="0" dirty="0" err="1" smtClean="0"/>
              <a:t>see</a:t>
            </a:r>
            <a:r>
              <a:rPr lang="fi-FI" baseline="0" dirty="0" smtClean="0"/>
              <a:t> in </a:t>
            </a:r>
            <a:r>
              <a:rPr lang="fi-FI" baseline="0" dirty="0" err="1" smtClean="0"/>
              <a:t>this</a:t>
            </a:r>
            <a:r>
              <a:rPr lang="fi-FI" baseline="0" dirty="0" smtClean="0"/>
              <a:t> </a:t>
            </a:r>
            <a:r>
              <a:rPr lang="fi-FI" baseline="0" dirty="0" err="1" smtClean="0"/>
              <a:t>highly</a:t>
            </a:r>
            <a:r>
              <a:rPr lang="fi-FI" baseline="0" dirty="0" smtClean="0"/>
              <a:t> </a:t>
            </a:r>
            <a:r>
              <a:rPr lang="fi-FI" baseline="0" dirty="0" err="1" smtClean="0"/>
              <a:t>curved</a:t>
            </a:r>
            <a:r>
              <a:rPr lang="fi-FI" baseline="0" dirty="0" smtClean="0"/>
              <a:t> </a:t>
            </a:r>
            <a:r>
              <a:rPr lang="fi-FI" baseline="0" dirty="0" err="1" smtClean="0"/>
              <a:t>glossy</a:t>
            </a:r>
            <a:r>
              <a:rPr lang="fi-FI" baseline="0" dirty="0" smtClean="0"/>
              <a:t> </a:t>
            </a:r>
            <a:r>
              <a:rPr lang="fi-FI" baseline="0" dirty="0" err="1" smtClean="0"/>
              <a:t>object</a:t>
            </a:r>
            <a:r>
              <a:rPr lang="fi-FI" baseline="0" dirty="0" smtClean="0"/>
              <a:t>. We discuss this more in the paper.</a:t>
            </a:r>
          </a:p>
          <a:p>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66</a:t>
            </a:fld>
            <a:endParaRPr lang="en-US" altLang="fi-FI"/>
          </a:p>
        </p:txBody>
      </p:sp>
    </p:spTree>
    <p:extLst>
      <p:ext uri="{BB962C8B-B14F-4D97-AF65-F5344CB8AC3E}">
        <p14:creationId xmlns:p14="http://schemas.microsoft.com/office/powerpoint/2010/main" val="18604612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Still, </a:t>
            </a:r>
            <a:r>
              <a:rPr lang="fi-FI" baseline="0" dirty="0" smtClean="0"/>
              <a:t>with rendering time that’s not enough for standard path tracing to even produce an image, we get something recognizable out, which I think is pretty </a:t>
            </a:r>
            <a:r>
              <a:rPr lang="fi-FI" dirty="0" smtClean="0"/>
              <a:t>cool</a:t>
            </a:r>
            <a:r>
              <a:rPr lang="fi-FI" dirty="0" smtClean="0"/>
              <a:t>.</a:t>
            </a:r>
            <a:endParaRPr lang="fi-FI" baseline="0" dirty="0" smtClean="0">
              <a:effectLst/>
            </a:endParaRPr>
          </a:p>
          <a:p>
            <a:endParaRPr lang="fi-FI" baseline="0" dirty="0" smtClean="0"/>
          </a:p>
          <a:p>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67</a:t>
            </a:fld>
            <a:endParaRPr lang="en-US" altLang="fi-FI"/>
          </a:p>
        </p:txBody>
      </p:sp>
    </p:spTree>
    <p:extLst>
      <p:ext uri="{BB962C8B-B14F-4D97-AF65-F5344CB8AC3E}">
        <p14:creationId xmlns:p14="http://schemas.microsoft.com/office/powerpoint/2010/main" val="18604612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In this scene, we</a:t>
            </a:r>
            <a:r>
              <a:rPr lang="fi-FI" baseline="0" dirty="0" smtClean="0"/>
              <a:t> are around seven times faster than standard path tracing.</a:t>
            </a:r>
          </a:p>
          <a:p>
            <a:endParaRPr lang="fi-FI" baseline="0" dirty="0" smtClean="0"/>
          </a:p>
          <a:p>
            <a:endParaRPr lang="fi-FI" dirty="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68</a:t>
            </a:fld>
            <a:endParaRPr lang="en-US" altLang="fi-FI"/>
          </a:p>
        </p:txBody>
      </p:sp>
    </p:spTree>
    <p:extLst>
      <p:ext uri="{BB962C8B-B14F-4D97-AF65-F5344CB8AC3E}">
        <p14:creationId xmlns:p14="http://schemas.microsoft.com/office/powerpoint/2010/main" val="18604612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The Door scene </a:t>
            </a:r>
            <a:r>
              <a:rPr lang="fi-FI" baseline="0" dirty="0" smtClean="0"/>
              <a:t>is designed to be hard for path tracing since all light comes from another room through the slightly opened door.</a:t>
            </a:r>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69</a:t>
            </a:fld>
            <a:endParaRPr lang="en-US" altLang="fi-FI"/>
          </a:p>
        </p:txBody>
      </p:sp>
    </p:spTree>
    <p:extLst>
      <p:ext uri="{BB962C8B-B14F-4D97-AF65-F5344CB8AC3E}">
        <p14:creationId xmlns:p14="http://schemas.microsoft.com/office/powerpoint/2010/main" val="3585285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aseline="0" dirty="0" smtClean="0"/>
              <a:t>Evaluating the pixel values then just means integrating down the columns of this 2D function.</a:t>
            </a:r>
          </a:p>
          <a:p>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7</a:t>
            </a:fld>
            <a:endParaRPr lang="en-US" altLang="fi-FI"/>
          </a:p>
        </p:txBody>
      </p:sp>
    </p:spTree>
    <p:extLst>
      <p:ext uri="{BB962C8B-B14F-4D97-AF65-F5344CB8AC3E}">
        <p14:creationId xmlns:p14="http://schemas.microsoft.com/office/powerpoint/2010/main" val="18333848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Here too we produce a</a:t>
            </a:r>
            <a:r>
              <a:rPr lang="fi-FI" baseline="0" dirty="0" smtClean="0"/>
              <a:t> significantly better image in equal time, despite the complexity of the light transport.</a:t>
            </a:r>
          </a:p>
          <a:p>
            <a:endParaRPr lang="fi-FI"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fi-FI" dirty="0" smtClean="0"/>
              <a:t>&lt;c&gt;The</a:t>
            </a:r>
            <a:r>
              <a:rPr lang="fi-FI" baseline="0" dirty="0" smtClean="0"/>
              <a:t> speedup is roughly a factor of five.</a:t>
            </a:r>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70</a:t>
            </a:fld>
            <a:endParaRPr lang="en-US" altLang="fi-FI"/>
          </a:p>
        </p:txBody>
      </p:sp>
    </p:spTree>
    <p:extLst>
      <p:ext uri="{BB962C8B-B14F-4D97-AF65-F5344CB8AC3E}">
        <p14:creationId xmlns:p14="http://schemas.microsoft.com/office/powerpoint/2010/main" val="186046126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This</a:t>
            </a:r>
            <a:r>
              <a:rPr lang="fi-FI" baseline="0" dirty="0" smtClean="0"/>
              <a:t> Kitchen scene is very challenging for the gradient path tracer with its glossy surfaces lit by a small and hard to reach light source.</a:t>
            </a:r>
          </a:p>
          <a:p>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71</a:t>
            </a:fld>
            <a:endParaRPr lang="en-US" altLang="fi-FI"/>
          </a:p>
        </p:txBody>
      </p:sp>
    </p:spTree>
    <p:extLst>
      <p:ext uri="{BB962C8B-B14F-4D97-AF65-F5344CB8AC3E}">
        <p14:creationId xmlns:p14="http://schemas.microsoft.com/office/powerpoint/2010/main" val="20685614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Still, we</a:t>
            </a:r>
            <a:r>
              <a:rPr lang="fi-FI" baseline="0" dirty="0" smtClean="0"/>
              <a:t> again </a:t>
            </a:r>
            <a:r>
              <a:rPr lang="fi-FI" dirty="0" smtClean="0"/>
              <a:t>outperform</a:t>
            </a:r>
            <a:r>
              <a:rPr lang="fi-FI" baseline="0" dirty="0" smtClean="0"/>
              <a:t> standard path tracing &lt;c&gt;by a factor of five.</a:t>
            </a:r>
          </a:p>
          <a:p>
            <a:endParaRPr lang="fi-FI" baseline="0" dirty="0" smtClean="0"/>
          </a:p>
          <a:p>
            <a:r>
              <a:rPr lang="fi-FI" baseline="0" dirty="0" smtClean="0"/>
              <a:t>[wait</a:t>
            </a:r>
            <a:r>
              <a:rPr lang="fi-FI" baseline="0" dirty="0" smtClean="0"/>
              <a:t>]</a:t>
            </a:r>
          </a:p>
          <a:p>
            <a:endParaRPr lang="fi-FI" baseline="0" dirty="0" smtClean="0"/>
          </a:p>
          <a:p>
            <a:r>
              <a:rPr lang="fi-FI" baseline="0" dirty="0" smtClean="0"/>
              <a:t>***** 16:37 / -1:23 *****</a:t>
            </a:r>
            <a:endParaRPr lang="fi-FI" dirty="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72</a:t>
            </a:fld>
            <a:endParaRPr lang="en-US" altLang="fi-FI"/>
          </a:p>
        </p:txBody>
      </p:sp>
    </p:spTree>
    <p:extLst>
      <p:ext uri="{BB962C8B-B14F-4D97-AF65-F5344CB8AC3E}">
        <p14:creationId xmlns:p14="http://schemas.microsoft.com/office/powerpoint/2010/main" val="26071642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Finally, let’s contrast</a:t>
            </a:r>
            <a:r>
              <a:rPr lang="fi-FI" baseline="0" dirty="0" smtClean="0"/>
              <a:t> our method to Gradient-Domain Metropolis. ... *</a:t>
            </a:r>
            <a:r>
              <a:rPr lang="fi-FI" b="1" baseline="0" dirty="0" smtClean="0"/>
              <a:t>Standard</a:t>
            </a:r>
            <a:r>
              <a:rPr lang="fi-FI" baseline="0" dirty="0" smtClean="0"/>
              <a:t> Metropolis generally does better than *</a:t>
            </a:r>
            <a:r>
              <a:rPr lang="fi-FI" b="1" baseline="0" dirty="0" smtClean="0"/>
              <a:t>standard</a:t>
            </a:r>
            <a:r>
              <a:rPr lang="fi-FI" b="0" baseline="0" dirty="0" smtClean="0"/>
              <a:t> path</a:t>
            </a:r>
            <a:r>
              <a:rPr lang="fi-FI" baseline="0" dirty="0" smtClean="0"/>
              <a:t> tracing when light transport is extremely challenging. However, its convergence is unpredictable and non-uniform as seen in the splotchiness in the error image on the left. ... *While </a:t>
            </a:r>
            <a:r>
              <a:rPr lang="fi-FI" b="1" baseline="0" dirty="0" smtClean="0"/>
              <a:t>Gradient Metropolis</a:t>
            </a:r>
            <a:r>
              <a:rPr lang="fi-FI" baseline="0" dirty="0" smtClean="0"/>
              <a:t> generally improves the situation, it unfortunately inherits the convergence issues. </a:t>
            </a:r>
          </a:p>
          <a:p>
            <a:endParaRPr lang="fi-FI" baseline="0" dirty="0" smtClean="0"/>
          </a:p>
          <a:p>
            <a:r>
              <a:rPr lang="fi-FI" baseline="0" dirty="0" smtClean="0"/>
              <a:t>In contrast, well-implemented *standard path tracing beats MLT in easy transport situations, and converges predictably. </a:t>
            </a:r>
            <a:r>
              <a:rPr lang="fi-FI" b="1" baseline="0" dirty="0" smtClean="0"/>
              <a:t>We are happy to report that these good properties carry over to *gradient path tracing.</a:t>
            </a:r>
          </a:p>
          <a:p>
            <a:endParaRPr lang="fi-FI" baseline="0" dirty="0" smtClean="0"/>
          </a:p>
          <a:p>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73</a:t>
            </a:fld>
            <a:endParaRPr lang="en-US" altLang="fi-FI"/>
          </a:p>
        </p:txBody>
      </p:sp>
    </p:spTree>
    <p:extLst>
      <p:ext uri="{BB962C8B-B14F-4D97-AF65-F5344CB8AC3E}">
        <p14:creationId xmlns:p14="http://schemas.microsoft.com/office/powerpoint/2010/main" val="186046126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T</a:t>
            </a:r>
            <a:r>
              <a:rPr lang="fi-FI" baseline="0" dirty="0" smtClean="0"/>
              <a:t>o conclude,</a:t>
            </a:r>
          </a:p>
          <a:p>
            <a:endParaRPr lang="fi-FI" baseline="0" dirty="0" smtClean="0"/>
          </a:p>
          <a:p>
            <a:r>
              <a:rPr lang="fi-FI" baseline="0" dirty="0" smtClean="0"/>
              <a:t>***** 17:27 </a:t>
            </a:r>
            <a:r>
              <a:rPr lang="fi-FI" baseline="0" dirty="0" smtClean="0"/>
              <a:t>/ -</a:t>
            </a:r>
            <a:r>
              <a:rPr lang="fi-FI" baseline="0" dirty="0" smtClean="0"/>
              <a:t>0:33 *****</a:t>
            </a:r>
            <a:endParaRPr lang="en-US" dirty="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74</a:t>
            </a:fld>
            <a:endParaRPr lang="en-US" altLang="fi-FI"/>
          </a:p>
        </p:txBody>
      </p:sp>
    </p:spTree>
    <p:extLst>
      <p:ext uri="{BB962C8B-B14F-4D97-AF65-F5344CB8AC3E}">
        <p14:creationId xmlns:p14="http://schemas.microsoft.com/office/powerpoint/2010/main" val="353892936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 we introduced gradient-domain path tracing, a relatively simple modification of standard path tracing that yields a significant benefit in image quality.</a:t>
            </a:r>
          </a:p>
          <a:p>
            <a:endParaRPr lang="fi-FI" dirty="0" smtClean="0"/>
          </a:p>
          <a:p>
            <a:r>
              <a:rPr lang="fi-FI" dirty="0" smtClean="0"/>
              <a:t>To see</a:t>
            </a:r>
            <a:r>
              <a:rPr lang="fi-FI" baseline="0" dirty="0" smtClean="0"/>
              <a:t> the reasons for its initially surprising efficiency, w</a:t>
            </a:r>
            <a:r>
              <a:rPr lang="fi-FI" dirty="0" smtClean="0"/>
              <a:t>e also presented</a:t>
            </a:r>
            <a:r>
              <a:rPr lang="fi-FI" baseline="0" dirty="0" smtClean="0"/>
              <a:t> the first end-to-end frequency-domain analysis about gradient-domain rendering.</a:t>
            </a:r>
          </a:p>
          <a:p>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75</a:t>
            </a:fld>
            <a:endParaRPr lang="en-US" altLang="fi-FI"/>
          </a:p>
        </p:txBody>
      </p:sp>
    </p:spTree>
    <p:extLst>
      <p:ext uri="{BB962C8B-B14F-4D97-AF65-F5344CB8AC3E}">
        <p14:creationId xmlns:p14="http://schemas.microsoft.com/office/powerpoint/2010/main" val="27254926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aseline="0" dirty="0" smtClean="0"/>
              <a:t>As for future work, we’d like to dynamically analyze the properties of the sampled signals to adaptively place more samples where they matter the most.</a:t>
            </a:r>
          </a:p>
          <a:p>
            <a:endParaRPr lang="fi-FI" baseline="0" dirty="0" smtClean="0"/>
          </a:p>
          <a:p>
            <a:r>
              <a:rPr lang="fi-FI" baseline="0" dirty="0" smtClean="0"/>
              <a:t>Also, we believe that many common methods could be improved by introducing gradient-domain versions of them. Gradient-domain photon mapping? Gradient-domain virtual point lights? </a:t>
            </a:r>
            <a:r>
              <a:rPr lang="fi-FI" b="0" baseline="0" dirty="0" smtClean="0"/>
              <a:t>These </a:t>
            </a:r>
            <a:r>
              <a:rPr lang="fi-FI" baseline="0" dirty="0" smtClean="0"/>
              <a:t>all sound exciting!</a:t>
            </a:r>
          </a:p>
          <a:p>
            <a:endParaRPr lang="fi-FI" baseline="0" dirty="0" smtClean="0"/>
          </a:p>
          <a:p>
            <a:r>
              <a:rPr lang="fi-FI" baseline="0" dirty="0" smtClean="0"/>
              <a:t>***** </a:t>
            </a:r>
            <a:r>
              <a:rPr lang="fi-FI" baseline="0" dirty="0" smtClean="0"/>
              <a:t>18:00 </a:t>
            </a:r>
            <a:r>
              <a:rPr lang="fi-FI" baseline="0" dirty="0" smtClean="0"/>
              <a:t>/ ---- </a:t>
            </a:r>
            <a:r>
              <a:rPr lang="fi-FI" baseline="0" dirty="0" smtClean="0"/>
              <a:t>*****</a:t>
            </a:r>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76</a:t>
            </a:fld>
            <a:endParaRPr lang="en-US" altLang="fi-FI"/>
          </a:p>
        </p:txBody>
      </p:sp>
    </p:spTree>
    <p:extLst>
      <p:ext uri="{BB962C8B-B14F-4D97-AF65-F5344CB8AC3E}">
        <p14:creationId xmlns:p14="http://schemas.microsoft.com/office/powerpoint/2010/main" val="27254926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Thank you for your </a:t>
            </a:r>
            <a:r>
              <a:rPr lang="fi-FI" dirty="0" err="1" smtClean="0"/>
              <a:t>attention</a:t>
            </a:r>
            <a:r>
              <a:rPr lang="fi-FI" dirty="0" smtClean="0"/>
              <a:t>.</a:t>
            </a:r>
          </a:p>
          <a:p>
            <a:endParaRPr lang="fi-FI"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77</a:t>
            </a:fld>
            <a:endParaRPr lang="en-US" altLang="fi-FI"/>
          </a:p>
        </p:txBody>
      </p:sp>
    </p:spTree>
    <p:extLst>
      <p:ext uri="{BB962C8B-B14F-4D97-AF65-F5344CB8AC3E}">
        <p14:creationId xmlns:p14="http://schemas.microsoft.com/office/powerpoint/2010/main" val="18352305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Now that we know how to</a:t>
            </a:r>
            <a:r>
              <a:rPr lang="fi-FI" baseline="0" dirty="0" smtClean="0"/>
              <a:t> shift paths, let’s take another look at the previously described sampling process.&lt;c&gt;</a:t>
            </a:r>
          </a:p>
          <a:p>
            <a:endParaRPr lang="fi-FI" baseline="0" dirty="0" smtClean="0"/>
          </a:p>
          <a:p>
            <a:r>
              <a:rPr lang="fi-FI" baseline="0" dirty="0" smtClean="0"/>
              <a:t>... A pair of paths that form&lt;c&gt; a gradient sample can be sampled from two directions:</a:t>
            </a:r>
          </a:p>
          <a:p>
            <a:endParaRPr lang="fi-FI" baseline="0" dirty="0" smtClean="0"/>
          </a:p>
          <a:p>
            <a:r>
              <a:rPr lang="fi-FI" baseline="0" dirty="0" smtClean="0"/>
              <a:t>From the left like we just did, &lt;c&gt; ... or &lt;c&gt;from the right.</a:t>
            </a:r>
          </a:p>
          <a:p>
            <a:endParaRPr lang="fi-FI" baseline="0" dirty="0" smtClean="0"/>
          </a:p>
          <a:p>
            <a:r>
              <a:rPr lang="fi-FI" baseline="0" dirty="0" smtClean="0"/>
              <a:t>Since the path pair can be sampled from two directions, we can apply multiple importance sampling between them. See the paper for details.</a:t>
            </a:r>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78</a:t>
            </a:fld>
            <a:endParaRPr lang="en-US" altLang="fi-FI"/>
          </a:p>
        </p:txBody>
      </p:sp>
    </p:spTree>
    <p:extLst>
      <p:ext uri="{BB962C8B-B14F-4D97-AF65-F5344CB8AC3E}">
        <p14:creationId xmlns:p14="http://schemas.microsoft.com/office/powerpoint/2010/main" val="157138395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aseline="0" dirty="0" smtClean="0"/>
              <a:t>This &lt;c&gt;gets </a:t>
            </a:r>
            <a:r>
              <a:rPr lang="fi-FI" baseline="0" dirty="0" smtClean="0"/>
              <a:t>rid of many artifacts present in earlier gradient-domain rendering methods.</a:t>
            </a:r>
          </a:p>
          <a:p>
            <a:endParaRPr lang="fi-FI"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 To get rid of the rest of the artifacts, like Lehtinen and colleagues, we recommend using the slightly biased L1 reconstruction.&lt;c&gt;</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[wait][wait][wait]</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79</a:t>
            </a:fld>
            <a:endParaRPr lang="en-US" altLang="fi-FI"/>
          </a:p>
        </p:txBody>
      </p:sp>
    </p:spTree>
    <p:extLst>
      <p:ext uri="{BB962C8B-B14F-4D97-AF65-F5344CB8AC3E}">
        <p14:creationId xmlns:p14="http://schemas.microsoft.com/office/powerpoint/2010/main" val="1571383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aseline="0" dirty="0" smtClean="0"/>
              <a:t>The technique I’ll present in this talk is a so-called Monte Carlo method. These methods work by drawing random paths over path space. ... Let’s take a look at a couple of previous sampling algorithms in our 2D example.</a:t>
            </a:r>
          </a:p>
          <a:p>
            <a:endParaRPr lang="fi-FI" baseline="0" dirty="0" smtClean="0"/>
          </a:p>
          <a:p>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8</a:t>
            </a:fld>
            <a:endParaRPr lang="en-US" altLang="fi-FI"/>
          </a:p>
        </p:txBody>
      </p:sp>
    </p:spTree>
    <p:extLst>
      <p:ext uri="{BB962C8B-B14F-4D97-AF65-F5344CB8AC3E}">
        <p14:creationId xmlns:p14="http://schemas.microsoft.com/office/powerpoint/2010/main" val="3561392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Standard </a:t>
            </a:r>
            <a:r>
              <a:rPr lang="fi-FI" baseline="0" dirty="0" smtClean="0"/>
              <a:t>path tracing simply draws a constant number of random paths uniformly in each pixel.</a:t>
            </a:r>
          </a:p>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[wait]</a:t>
            </a:r>
          </a:p>
          <a:p>
            <a:endParaRPr lang="fi-FI" baseline="0" dirty="0" smtClean="0"/>
          </a:p>
        </p:txBody>
      </p:sp>
      <p:sp>
        <p:nvSpPr>
          <p:cNvPr id="4" name="Slide Number Placeholder 3"/>
          <p:cNvSpPr>
            <a:spLocks noGrp="1"/>
          </p:cNvSpPr>
          <p:nvPr>
            <p:ph type="sldNum" sz="quarter" idx="10"/>
          </p:nvPr>
        </p:nvSpPr>
        <p:spPr/>
        <p:txBody>
          <a:bodyPr/>
          <a:lstStyle/>
          <a:p>
            <a:fld id="{BE0569FA-9953-424E-8C3F-62A6A832403E}" type="slidenum">
              <a:rPr lang="en-US" altLang="fi-FI" smtClean="0"/>
              <a:pPr/>
              <a:t>9</a:t>
            </a:fld>
            <a:endParaRPr lang="en-US" altLang="fi-FI"/>
          </a:p>
        </p:txBody>
      </p:sp>
    </p:spTree>
    <p:extLst>
      <p:ext uri="{BB962C8B-B14F-4D97-AF65-F5344CB8AC3E}">
        <p14:creationId xmlns:p14="http://schemas.microsoft.com/office/powerpoint/2010/main" val="3561392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fld id="{77449530-C9AD-44BA-9465-4F3A601743E1}" type="datetime1">
              <a:rPr lang="en-US" altLang="fi-FI" smtClean="0"/>
              <a:t>8/15/2015</a:t>
            </a:fld>
            <a:endParaRPr lang="en-US" altLang="fi-FI"/>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878C7D5-8A58-4E47-B135-92B878B73007}" type="slidenum">
              <a:rPr lang="en-US" altLang="fi-FI"/>
              <a:pPr/>
              <a:t>‹#›</a:t>
            </a:fld>
            <a:endParaRPr lang="en-US" altLang="fi-FI"/>
          </a:p>
        </p:txBody>
      </p:sp>
    </p:spTree>
    <p:extLst>
      <p:ext uri="{BB962C8B-B14F-4D97-AF65-F5344CB8AC3E}">
        <p14:creationId xmlns:p14="http://schemas.microsoft.com/office/powerpoint/2010/main" val="26702972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with Background Image">
    <p:bg>
      <p:bgPr>
        <a:solidFill>
          <a:schemeClr val="bg1"/>
        </a:solidFill>
        <a:effectLst/>
      </p:bgPr>
    </p:bg>
    <p:spTree>
      <p:nvGrpSpPr>
        <p:cNvPr id="1" name=""/>
        <p:cNvGrpSpPr/>
        <p:nvPr/>
      </p:nvGrpSpPr>
      <p:grpSpPr>
        <a:xfrm>
          <a:off x="0" y="0"/>
          <a:ext cx="0" cy="0"/>
          <a:chOff x="0" y="0"/>
          <a:chExt cx="0" cy="0"/>
        </a:xfrm>
      </p:grpSpPr>
      <p:sp>
        <p:nvSpPr>
          <p:cNvPr id="6" name="Picture Placeholder 2"/>
          <p:cNvSpPr>
            <a:spLocks noGrp="1"/>
          </p:cNvSpPr>
          <p:nvPr>
            <p:ph type="pic" idx="1"/>
          </p:nvPr>
        </p:nvSpPr>
        <p:spPr>
          <a:xfrm>
            <a:off x="0" y="0"/>
            <a:ext cx="9144000" cy="5143500"/>
          </a:xfrm>
        </p:spPr>
        <p:txBody>
          <a:bodyPr rtlCol="0">
            <a:normAutofit/>
          </a:bodyPr>
          <a:lstStyle>
            <a:lvl1pPr marL="0" indent="0">
              <a:buNone/>
              <a:defRPr sz="32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2" name="Title 1"/>
          <p:cNvSpPr>
            <a:spLocks noGrp="1"/>
          </p:cNvSpPr>
          <p:nvPr>
            <p:ph type="title" hasCustomPrompt="1"/>
          </p:nvPr>
        </p:nvSpPr>
        <p:spPr>
          <a:xfrm>
            <a:off x="0" y="0"/>
            <a:ext cx="9144000" cy="860425"/>
          </a:xfrm>
          <a:noFill/>
        </p:spPr>
        <p:txBody>
          <a:bodyPr/>
          <a:lstStyle>
            <a:lvl1pPr algn="l">
              <a:defRPr>
                <a:solidFill>
                  <a:srgbClr val="000000"/>
                </a:solidFill>
              </a:defRPr>
            </a:lvl1pPr>
          </a:lstStyle>
          <a:p>
            <a:r>
              <a:rPr lang="en-US" dirty="0" smtClean="0"/>
              <a:t>Click to Master title style</a:t>
            </a:r>
            <a:endParaRPr lang="en-US" dirty="0"/>
          </a:p>
        </p:txBody>
      </p:sp>
      <p:sp>
        <p:nvSpPr>
          <p:cNvPr id="3" name="Date Placeholder 3"/>
          <p:cNvSpPr>
            <a:spLocks noGrp="1"/>
          </p:cNvSpPr>
          <p:nvPr>
            <p:ph type="dt" sz="half" idx="10"/>
          </p:nvPr>
        </p:nvSpPr>
        <p:spPr/>
        <p:txBody>
          <a:bodyPr/>
          <a:lstStyle>
            <a:lvl1pPr>
              <a:defRPr>
                <a:solidFill>
                  <a:srgbClr val="000000"/>
                </a:solidFill>
              </a:defRPr>
            </a:lvl1pPr>
          </a:lstStyle>
          <a:p>
            <a:fld id="{796EBAD3-2436-4DB4-AE63-735F82236B8A}" type="datetime1">
              <a:rPr lang="en-US" altLang="fi-FI" smtClean="0"/>
              <a:t>8/15/2015</a:t>
            </a:fld>
            <a:endParaRPr lang="en-US" altLang="fi-FI"/>
          </a:p>
        </p:txBody>
      </p:sp>
      <p:sp>
        <p:nvSpPr>
          <p:cNvPr id="4" name="Footer Placeholder 4"/>
          <p:cNvSpPr>
            <a:spLocks noGrp="1"/>
          </p:cNvSpPr>
          <p:nvPr>
            <p:ph type="ftr" sz="quarter" idx="11"/>
          </p:nvPr>
        </p:nvSpPr>
        <p:spPr/>
        <p:txBody>
          <a:bodyPr/>
          <a:lstStyle>
            <a:lvl1pPr>
              <a:defRPr>
                <a:solidFill>
                  <a:srgbClr val="000000"/>
                </a:solidFill>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fld id="{B0B407E7-3A6C-44B6-ADAB-31AD73D40FA0}" type="slidenum">
              <a:rPr lang="en-US" altLang="fi-FI"/>
              <a:pPr/>
              <a:t>‹#›</a:t>
            </a:fld>
            <a:endParaRPr lang="en-US" altLang="fi-FI"/>
          </a:p>
        </p:txBody>
      </p:sp>
      <p:sp>
        <p:nvSpPr>
          <p:cNvPr id="7" name="Content Placeholder 2"/>
          <p:cNvSpPr>
            <a:spLocks noGrp="1"/>
          </p:cNvSpPr>
          <p:nvPr>
            <p:ph idx="13"/>
          </p:nvPr>
        </p:nvSpPr>
        <p:spPr>
          <a:xfrm>
            <a:off x="0" y="1200150"/>
            <a:ext cx="8229600" cy="3394075"/>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4"/>
          </p:nvPr>
        </p:nvSpPr>
        <p:spPr>
          <a:xfrm>
            <a:off x="0" y="4767263"/>
            <a:ext cx="9144000" cy="376237"/>
          </a:xfrm>
          <a:noFill/>
        </p:spPr>
        <p:txBody>
          <a:bodyPr/>
          <a:lstStyle>
            <a:lvl1pPr marL="0" indent="0">
              <a:buNone/>
              <a:defRPr lang="en-US" sz="2000" b="1" kern="1200" baseline="0" smtClean="0">
                <a:solidFill>
                  <a:srgbClr val="000000"/>
                </a:solidFill>
                <a:latin typeface="+mj-lt"/>
                <a:ea typeface="ＭＳ Ｐゴシック" pitchFamily="-108" charset="-128"/>
                <a:cs typeface="ＭＳ Ｐゴシック" pitchFamily="-108" charset="-128"/>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291811428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sult Image">
    <p:bg>
      <p:bgPr>
        <a:solidFill>
          <a:schemeClr val="bg1"/>
        </a:solidFill>
        <a:effectLst/>
      </p:bgPr>
    </p:bg>
    <p:spTree>
      <p:nvGrpSpPr>
        <p:cNvPr id="1" name=""/>
        <p:cNvGrpSpPr/>
        <p:nvPr/>
      </p:nvGrpSpPr>
      <p:grpSpPr>
        <a:xfrm>
          <a:off x="0" y="0"/>
          <a:ext cx="0" cy="0"/>
          <a:chOff x="0" y="0"/>
          <a:chExt cx="0" cy="0"/>
        </a:xfrm>
      </p:grpSpPr>
      <p:sp>
        <p:nvSpPr>
          <p:cNvPr id="6" name="Picture Placeholder 2"/>
          <p:cNvSpPr>
            <a:spLocks noGrp="1"/>
          </p:cNvSpPr>
          <p:nvPr>
            <p:ph type="pic" idx="1"/>
          </p:nvPr>
        </p:nvSpPr>
        <p:spPr>
          <a:xfrm>
            <a:off x="0" y="0"/>
            <a:ext cx="9144000" cy="51435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3" name="Date Placeholder 3"/>
          <p:cNvSpPr>
            <a:spLocks noGrp="1"/>
          </p:cNvSpPr>
          <p:nvPr>
            <p:ph type="dt" sz="half" idx="10"/>
          </p:nvPr>
        </p:nvSpPr>
        <p:spPr/>
        <p:txBody>
          <a:bodyPr/>
          <a:lstStyle>
            <a:lvl1pPr>
              <a:defRPr/>
            </a:lvl1pPr>
          </a:lstStyle>
          <a:p>
            <a:fld id="{1854EE26-983A-4A6E-831F-F42CF97898C5}" type="datetime1">
              <a:rPr lang="en-US" altLang="fi-FI" smtClean="0"/>
              <a:t>8/15/2015</a:t>
            </a:fld>
            <a:endParaRPr lang="en-US" altLang="fi-FI"/>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fld id="{B0B407E7-3A6C-44B6-ADAB-31AD73D40FA0}" type="slidenum">
              <a:rPr lang="en-US" altLang="fi-FI"/>
              <a:pPr/>
              <a:t>‹#›</a:t>
            </a:fld>
            <a:endParaRPr lang="en-US" altLang="fi-FI"/>
          </a:p>
        </p:txBody>
      </p:sp>
      <p:sp>
        <p:nvSpPr>
          <p:cNvPr id="9" name="Text Placeholder 8"/>
          <p:cNvSpPr>
            <a:spLocks noGrp="1"/>
          </p:cNvSpPr>
          <p:nvPr>
            <p:ph type="body" sz="quarter" idx="14"/>
          </p:nvPr>
        </p:nvSpPr>
        <p:spPr>
          <a:xfrm>
            <a:off x="0" y="4416955"/>
            <a:ext cx="9144000" cy="726546"/>
          </a:xfrm>
          <a:noFill/>
        </p:spPr>
        <p:txBody>
          <a:bodyPr/>
          <a:lstStyle>
            <a:lvl1pPr marL="0" indent="0">
              <a:buNone/>
              <a:defRPr lang="en-US" sz="4000" b="1" kern="1200" baseline="0" smtClean="0">
                <a:ln>
                  <a:noFill/>
                </a:ln>
                <a:solidFill>
                  <a:srgbClr val="000000"/>
                </a:solidFill>
                <a:effectLst>
                  <a:outerShdw blurRad="50800" dist="38100" dir="2700000" algn="tl" rotWithShape="0">
                    <a:prstClr val="black">
                      <a:alpha val="40000"/>
                    </a:prstClr>
                  </a:outerShdw>
                </a:effectLst>
                <a:latin typeface="+mj-lt"/>
                <a:ea typeface="ＭＳ Ｐゴシック" pitchFamily="-108" charset="-128"/>
                <a:cs typeface="ＭＳ Ｐゴシック" pitchFamily="-108" charset="-128"/>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42560924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sult Image Pair">
    <p:bg>
      <p:bgPr>
        <a:solidFill>
          <a:schemeClr val="bg1"/>
        </a:solidFill>
        <a:effectLst/>
      </p:bgPr>
    </p:bg>
    <p:spTree>
      <p:nvGrpSpPr>
        <p:cNvPr id="1" name=""/>
        <p:cNvGrpSpPr/>
        <p:nvPr/>
      </p:nvGrpSpPr>
      <p:grpSpPr>
        <a:xfrm>
          <a:off x="0" y="0"/>
          <a:ext cx="0" cy="0"/>
          <a:chOff x="0" y="0"/>
          <a:chExt cx="0" cy="0"/>
        </a:xfrm>
      </p:grpSpPr>
      <p:sp>
        <p:nvSpPr>
          <p:cNvPr id="6" name="Picture Placeholder 2"/>
          <p:cNvSpPr>
            <a:spLocks noGrp="1"/>
          </p:cNvSpPr>
          <p:nvPr>
            <p:ph type="pic" idx="1"/>
          </p:nvPr>
        </p:nvSpPr>
        <p:spPr>
          <a:xfrm>
            <a:off x="0" y="0"/>
            <a:ext cx="4572000" cy="5143500"/>
          </a:xfrm>
        </p:spPr>
        <p:txBody>
          <a:bodyPr rtlCol="0">
            <a:normAutofit/>
          </a:bodyPr>
          <a:lstStyle>
            <a:lvl1pPr marL="0" indent="0">
              <a:buNone/>
              <a:defRPr sz="32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3" name="Date Placeholder 3"/>
          <p:cNvSpPr>
            <a:spLocks noGrp="1"/>
          </p:cNvSpPr>
          <p:nvPr>
            <p:ph type="dt" sz="half" idx="10"/>
          </p:nvPr>
        </p:nvSpPr>
        <p:spPr/>
        <p:txBody>
          <a:bodyPr/>
          <a:lstStyle>
            <a:lvl1pPr>
              <a:defRPr/>
            </a:lvl1pPr>
          </a:lstStyle>
          <a:p>
            <a:fld id="{04548917-7B10-459A-9040-000E8D91181F}" type="datetime1">
              <a:rPr lang="en-US" altLang="fi-FI" smtClean="0"/>
              <a:t>8/15/2015</a:t>
            </a:fld>
            <a:endParaRPr lang="en-US" altLang="fi-FI"/>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fld id="{B0B407E7-3A6C-44B6-ADAB-31AD73D40FA0}" type="slidenum">
              <a:rPr lang="en-US" altLang="fi-FI"/>
              <a:pPr/>
              <a:t>‹#›</a:t>
            </a:fld>
            <a:endParaRPr lang="en-US" altLang="fi-FI"/>
          </a:p>
        </p:txBody>
      </p:sp>
      <p:sp>
        <p:nvSpPr>
          <p:cNvPr id="9" name="Text Placeholder 8"/>
          <p:cNvSpPr>
            <a:spLocks noGrp="1"/>
          </p:cNvSpPr>
          <p:nvPr>
            <p:ph type="body" sz="quarter" idx="14" hasCustomPrompt="1"/>
          </p:nvPr>
        </p:nvSpPr>
        <p:spPr>
          <a:xfrm>
            <a:off x="0" y="4551971"/>
            <a:ext cx="4572000" cy="591530"/>
          </a:xfrm>
          <a:noFill/>
        </p:spPr>
        <p:txBody>
          <a:bodyPr/>
          <a:lstStyle>
            <a:lvl1pPr marL="0" indent="0">
              <a:buNone/>
              <a:defRPr lang="en-US" sz="3200" b="1" kern="1200" baseline="0" dirty="0" smtClean="0">
                <a:ln>
                  <a:noFill/>
                </a:ln>
                <a:solidFill>
                  <a:srgbClr val="000000"/>
                </a:solidFill>
                <a:effectLst>
                  <a:outerShdw blurRad="50800" dist="38100" dir="2700000" algn="tl" rotWithShape="0">
                    <a:prstClr val="black">
                      <a:alpha val="40000"/>
                    </a:prstClr>
                  </a:outerShdw>
                </a:effectLst>
                <a:latin typeface="+mj-lt"/>
                <a:ea typeface="ＭＳ Ｐゴシック" pitchFamily="-108" charset="-128"/>
                <a:cs typeface="ＭＳ Ｐゴシック" pitchFamily="-108" charset="-128"/>
              </a:defRPr>
            </a:lvl1pPr>
          </a:lstStyle>
          <a:p>
            <a:pPr lvl="0"/>
            <a:r>
              <a:rPr lang="en-US" dirty="0" smtClean="0"/>
              <a:t>Click to edit Master  text styles</a:t>
            </a:r>
            <a:endParaRPr lang="en-US" dirty="0"/>
          </a:p>
        </p:txBody>
      </p:sp>
      <p:sp>
        <p:nvSpPr>
          <p:cNvPr id="7" name="Picture Placeholder 2"/>
          <p:cNvSpPr>
            <a:spLocks noGrp="1"/>
          </p:cNvSpPr>
          <p:nvPr>
            <p:ph type="pic" idx="15"/>
          </p:nvPr>
        </p:nvSpPr>
        <p:spPr>
          <a:xfrm>
            <a:off x="4572000" y="0"/>
            <a:ext cx="4572000" cy="5143500"/>
          </a:xfrm>
        </p:spPr>
        <p:txBody>
          <a:bodyPr rtlCol="0">
            <a:normAutofit/>
          </a:bodyPr>
          <a:lstStyle>
            <a:lvl1pPr marL="0" indent="0">
              <a:buNone/>
              <a:defRPr sz="32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8" name="Text Placeholder 8"/>
          <p:cNvSpPr>
            <a:spLocks noGrp="1"/>
          </p:cNvSpPr>
          <p:nvPr>
            <p:ph type="body" sz="quarter" idx="16"/>
          </p:nvPr>
        </p:nvSpPr>
        <p:spPr>
          <a:xfrm>
            <a:off x="4572001" y="4551971"/>
            <a:ext cx="4572000" cy="591529"/>
          </a:xfrm>
          <a:noFill/>
        </p:spPr>
        <p:txBody>
          <a:bodyPr/>
          <a:lstStyle>
            <a:lvl1pPr marL="0" indent="0" algn="r">
              <a:buNone/>
              <a:defRPr lang="en-US" sz="3200" b="1" kern="1200" baseline="0" dirty="0" smtClean="0">
                <a:ln>
                  <a:noFill/>
                </a:ln>
                <a:solidFill>
                  <a:srgbClr val="000000"/>
                </a:solidFill>
                <a:effectLst>
                  <a:outerShdw blurRad="50800" dist="38100" dir="2700000" algn="tl" rotWithShape="0">
                    <a:prstClr val="black">
                      <a:alpha val="40000"/>
                    </a:prstClr>
                  </a:outerShdw>
                </a:effectLst>
                <a:latin typeface="+mj-lt"/>
                <a:ea typeface="ＭＳ Ｐゴシック" pitchFamily="-108" charset="-128"/>
                <a:cs typeface="ＭＳ Ｐゴシック" pitchFamily="-108" charset="-128"/>
              </a:defRPr>
            </a:lvl1pPr>
          </a:lstStyle>
          <a:p>
            <a:pPr lvl="0"/>
            <a:r>
              <a:rPr lang="en-US" dirty="0" smtClean="0"/>
              <a:t>Click to edit Master text styles</a:t>
            </a:r>
            <a:endParaRPr lang="en-US" dirty="0"/>
          </a:p>
        </p:txBody>
      </p:sp>
      <p:cxnSp>
        <p:nvCxnSpPr>
          <p:cNvPr id="10" name="Straight Connector 9"/>
          <p:cNvCxnSpPr/>
          <p:nvPr userDrawn="1"/>
        </p:nvCxnSpPr>
        <p:spPr>
          <a:xfrm>
            <a:off x="4572000" y="0"/>
            <a:ext cx="1" cy="5143500"/>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88744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with Background Image">
    <p:bg>
      <p:bgPr>
        <a:solidFill>
          <a:srgbClr val="4C75A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9144000" cy="860425"/>
          </a:xfrm>
          <a:gradFill>
            <a:gsLst>
              <a:gs pos="0">
                <a:srgbClr val="000000">
                  <a:alpha val="0"/>
                </a:srgbClr>
              </a:gs>
              <a:gs pos="8000">
                <a:srgbClr val="000000"/>
              </a:gs>
              <a:gs pos="100000">
                <a:srgbClr val="000000"/>
              </a:gs>
            </a:gsLst>
            <a:lin ang="16200000" scaled="1"/>
          </a:gradFill>
        </p:spPr>
        <p:txBody>
          <a:bodyPr/>
          <a:lstStyle>
            <a:lvl1pPr algn="l">
              <a:defRPr/>
            </a:lvl1pPr>
          </a:lstStyle>
          <a:p>
            <a:r>
              <a:rPr lang="en-US" dirty="0" smtClean="0"/>
              <a:t>Click to Master title style</a:t>
            </a:r>
            <a:endParaRPr lang="en-US" dirty="0"/>
          </a:p>
        </p:txBody>
      </p:sp>
      <p:sp>
        <p:nvSpPr>
          <p:cNvPr id="3" name="Date Placeholder 3"/>
          <p:cNvSpPr>
            <a:spLocks noGrp="1"/>
          </p:cNvSpPr>
          <p:nvPr>
            <p:ph type="dt" sz="half" idx="10"/>
          </p:nvPr>
        </p:nvSpPr>
        <p:spPr/>
        <p:txBody>
          <a:bodyPr/>
          <a:lstStyle>
            <a:lvl1pPr>
              <a:defRPr/>
            </a:lvl1pPr>
          </a:lstStyle>
          <a:p>
            <a:fld id="{3D084F6D-CB65-4709-865A-7055D29D19CC}" type="datetime1">
              <a:rPr lang="en-US" altLang="fi-FI" smtClean="0"/>
              <a:t>8/15/2015</a:t>
            </a:fld>
            <a:endParaRPr lang="en-US" altLang="fi-FI"/>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fld id="{B0B407E7-3A6C-44B6-ADAB-31AD73D40FA0}" type="slidenum">
              <a:rPr lang="en-US" altLang="fi-FI"/>
              <a:pPr/>
              <a:t>‹#›</a:t>
            </a:fld>
            <a:endParaRPr lang="en-US" altLang="fi-FI"/>
          </a:p>
        </p:txBody>
      </p:sp>
    </p:spTree>
    <p:extLst>
      <p:ext uri="{BB962C8B-B14F-4D97-AF65-F5344CB8AC3E}">
        <p14:creationId xmlns:p14="http://schemas.microsoft.com/office/powerpoint/2010/main" val="254876419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sic Layout">
    <p:bg>
      <p:bgPr>
        <a:solidFill>
          <a:schemeClr val="bg2"/>
        </a:solidFill>
        <a:effectLst/>
      </p:bgPr>
    </p:bg>
    <p:spTree>
      <p:nvGrpSpPr>
        <p:cNvPr id="1" name=""/>
        <p:cNvGrpSpPr/>
        <p:nvPr/>
      </p:nvGrpSpPr>
      <p:grpSpPr>
        <a:xfrm>
          <a:off x="0" y="0"/>
          <a:ext cx="0" cy="0"/>
          <a:chOff x="0" y="0"/>
          <a:chExt cx="0" cy="0"/>
        </a:xfrm>
      </p:grpSpPr>
      <p:sp>
        <p:nvSpPr>
          <p:cNvPr id="11" name="Date Placeholder 10"/>
          <p:cNvSpPr>
            <a:spLocks noGrp="1"/>
          </p:cNvSpPr>
          <p:nvPr>
            <p:ph type="dt" sz="half" idx="10"/>
          </p:nvPr>
        </p:nvSpPr>
        <p:spPr/>
        <p:txBody>
          <a:bodyPr/>
          <a:lstStyle>
            <a:lvl1pPr>
              <a:defRPr>
                <a:solidFill>
                  <a:srgbClr val="000000"/>
                </a:solidFill>
              </a:defRPr>
            </a:lvl1pPr>
          </a:lstStyle>
          <a:p>
            <a:fld id="{C18C5755-9556-4A24-B894-D17BCF8AF405}" type="datetime1">
              <a:rPr lang="en-US" altLang="fi-FI" smtClean="0"/>
              <a:t>8/15/2015</a:t>
            </a:fld>
            <a:endParaRPr lang="en-US" altLang="fi-FI" dirty="0"/>
          </a:p>
        </p:txBody>
      </p:sp>
      <p:sp>
        <p:nvSpPr>
          <p:cNvPr id="12" name="Footer Placeholder 11"/>
          <p:cNvSpPr>
            <a:spLocks noGrp="1"/>
          </p:cNvSpPr>
          <p:nvPr>
            <p:ph type="ftr" sz="quarter" idx="11"/>
          </p:nvPr>
        </p:nvSpPr>
        <p:spPr/>
        <p:txBody>
          <a:bodyPr/>
          <a:lstStyle>
            <a:lvl1pPr>
              <a:defRPr>
                <a:solidFill>
                  <a:srgbClr val="000000"/>
                </a:solidFill>
              </a:defRPr>
            </a:lvl1pPr>
          </a:lstStyle>
          <a:p>
            <a:pPr>
              <a:defRPr/>
            </a:pPr>
            <a:endParaRPr lang="en-US" dirty="0"/>
          </a:p>
        </p:txBody>
      </p:sp>
      <p:sp>
        <p:nvSpPr>
          <p:cNvPr id="13" name="Slide Number Placeholder 12"/>
          <p:cNvSpPr>
            <a:spLocks noGrp="1"/>
          </p:cNvSpPr>
          <p:nvPr>
            <p:ph type="sldNum" sz="quarter" idx="12"/>
          </p:nvPr>
        </p:nvSpPr>
        <p:spPr/>
        <p:txBody>
          <a:bodyPr/>
          <a:lstStyle>
            <a:lvl1pPr>
              <a:defRPr>
                <a:solidFill>
                  <a:srgbClr val="FF0000"/>
                </a:solidFill>
              </a:defRPr>
            </a:lvl1pPr>
          </a:lstStyle>
          <a:p>
            <a:fld id="{1BF733FE-B12D-4178-8228-3BEB23DC5626}" type="slidenum">
              <a:rPr lang="en-US" altLang="fi-FI" smtClean="0"/>
              <a:pPr/>
              <a:t>‹#›</a:t>
            </a:fld>
            <a:endParaRPr lang="en-US" altLang="fi-FI" dirty="0"/>
          </a:p>
        </p:txBody>
      </p:sp>
      <p:sp>
        <p:nvSpPr>
          <p:cNvPr id="15" name="Content Placeholder 2"/>
          <p:cNvSpPr>
            <a:spLocks noGrp="1"/>
          </p:cNvSpPr>
          <p:nvPr>
            <p:ph idx="13"/>
          </p:nvPr>
        </p:nvSpPr>
        <p:spPr>
          <a:xfrm>
            <a:off x="0" y="1200150"/>
            <a:ext cx="8229600" cy="3394075"/>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itle 16"/>
          <p:cNvSpPr>
            <a:spLocks noGrp="1"/>
          </p:cNvSpPr>
          <p:nvPr>
            <p:ph type="title"/>
          </p:nvPr>
        </p:nvSpPr>
        <p:spPr>
          <a:xfrm>
            <a:off x="0" y="0"/>
            <a:ext cx="9144000" cy="904875"/>
          </a:xfrm>
          <a:noFill/>
          <a:ln>
            <a:noFill/>
          </a:ln>
          <a:extLst/>
        </p:spPr>
        <p:txBody>
          <a:bodyPr vert="horz" wrap="square" lIns="91440" tIns="45720" rIns="91440" bIns="45720" numCol="1" anchor="ctr" anchorCtr="0" compatLnSpc="1">
            <a:prstTxWarp prst="textNoShape">
              <a:avLst/>
            </a:prstTxWarp>
          </a:bodyPr>
          <a:lstStyle>
            <a:lvl1pPr algn="l">
              <a:defRPr lang="fi-FI" dirty="0">
                <a:solidFill>
                  <a:srgbClr val="000000"/>
                </a:solidFill>
              </a:defRPr>
            </a:lvl1pPr>
          </a:lstStyle>
          <a:p>
            <a:pPr lvl="0" algn="l"/>
            <a:r>
              <a:rPr lang="en-US" dirty="0" smtClean="0"/>
              <a:t>Click to edit Master title style</a:t>
            </a:r>
            <a:endParaRPr lang="fi-FI" dirty="0"/>
          </a:p>
        </p:txBody>
      </p:sp>
    </p:spTree>
    <p:extLst>
      <p:ext uri="{BB962C8B-B14F-4D97-AF65-F5344CB8AC3E}">
        <p14:creationId xmlns:p14="http://schemas.microsoft.com/office/powerpoint/2010/main" val="22939865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9CFB5E74-9DAF-4B5D-824E-621EE5452689}" type="datetime1">
              <a:rPr lang="en-US" altLang="fi-FI" smtClean="0"/>
              <a:t>8/15/2015</a:t>
            </a:fld>
            <a:endParaRPr lang="en-US" altLang="fi-FI"/>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fld id="{CDB8BC0E-CEE3-4EC1-B849-44D559D8322A}" type="slidenum">
              <a:rPr lang="en-US" altLang="fi-FI"/>
              <a:pPr/>
              <a:t>‹#›</a:t>
            </a:fld>
            <a:endParaRPr lang="en-US" altLang="fi-FI"/>
          </a:p>
        </p:txBody>
      </p:sp>
    </p:spTree>
    <p:extLst>
      <p:ext uri="{BB962C8B-B14F-4D97-AF65-F5344CB8AC3E}">
        <p14:creationId xmlns:p14="http://schemas.microsoft.com/office/powerpoint/2010/main" val="241831845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
    <p:bg>
      <p:bgPr>
        <a:solidFill>
          <a:schemeClr val="bg1"/>
        </a:solidFill>
        <a:effectLst/>
      </p:bgPr>
    </p:bg>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3475BF97-4D45-4F90-82EE-64AC59E4BF01}" type="datetime1">
              <a:rPr lang="en-US" altLang="fi-FI" smtClean="0"/>
              <a:t>8/15/2015</a:t>
            </a:fld>
            <a:endParaRPr lang="en-US" altLang="fi-FI"/>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fld id="{CDB8BC0E-CEE3-4EC1-B849-44D559D8322A}" type="slidenum">
              <a:rPr lang="en-US" altLang="fi-FI"/>
              <a:pPr/>
              <a:t>‹#›</a:t>
            </a:fld>
            <a:endParaRPr lang="en-US" altLang="fi-FI" dirty="0"/>
          </a:p>
        </p:txBody>
      </p:sp>
    </p:spTree>
    <p:extLst>
      <p:ext uri="{BB962C8B-B14F-4D97-AF65-F5344CB8AC3E}">
        <p14:creationId xmlns:p14="http://schemas.microsoft.com/office/powerpoint/2010/main" val="237220397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defRPr/>
            </a:lvl1pPr>
          </a:lstStyle>
          <a:p>
            <a:fld id="{500975C9-416B-47EB-B309-38CCA2EC050B}" type="datetime1">
              <a:rPr lang="en-US" altLang="fi-FI" smtClean="0"/>
              <a:t>8/15/2015</a:t>
            </a:fld>
            <a:endParaRPr lang="en-US" altLang="fi-FI"/>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A173F9B-0A30-4982-9593-73B8C1ED89A5}" type="slidenum">
              <a:rPr lang="en-US" altLang="fi-FI"/>
              <a:pPr/>
              <a:t>‹#›</a:t>
            </a:fld>
            <a:endParaRPr lang="en-US" altLang="fi-FI"/>
          </a:p>
        </p:txBody>
      </p:sp>
    </p:spTree>
    <p:extLst>
      <p:ext uri="{BB962C8B-B14F-4D97-AF65-F5344CB8AC3E}">
        <p14:creationId xmlns:p14="http://schemas.microsoft.com/office/powerpoint/2010/main" val="108465132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defRPr/>
            </a:lvl1pPr>
          </a:lstStyle>
          <a:p>
            <a:fld id="{8E68DA3C-D649-4DE6-9B42-3710BF79288C}" type="datetime1">
              <a:rPr lang="en-US" altLang="fi-FI" smtClean="0"/>
              <a:t>8/15/2015</a:t>
            </a:fld>
            <a:endParaRPr lang="en-US" altLang="fi-FI"/>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BD879EF-C3D4-4ACA-8160-4A867B847016}" type="slidenum">
              <a:rPr lang="en-US" altLang="fi-FI"/>
              <a:pPr/>
              <a:t>‹#›</a:t>
            </a:fld>
            <a:endParaRPr lang="en-US" altLang="fi-FI"/>
          </a:p>
        </p:txBody>
      </p:sp>
    </p:spTree>
    <p:extLst>
      <p:ext uri="{BB962C8B-B14F-4D97-AF65-F5344CB8AC3E}">
        <p14:creationId xmlns:p14="http://schemas.microsoft.com/office/powerpoint/2010/main" val="108549234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51435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2" name="Title 1"/>
          <p:cNvSpPr>
            <a:spLocks noGrp="1"/>
          </p:cNvSpPr>
          <p:nvPr>
            <p:ph type="title"/>
          </p:nvPr>
        </p:nvSpPr>
        <p:spPr>
          <a:xfrm>
            <a:off x="0" y="4724797"/>
            <a:ext cx="5486400" cy="425054"/>
          </a:xfrm>
        </p:spPr>
        <p:txBody>
          <a:bodyPr anchor="b"/>
          <a:lstStyle>
            <a:lvl1pPr algn="l">
              <a:defRPr sz="2000" b="1"/>
            </a:lvl1pPr>
          </a:lstStyle>
          <a:p>
            <a:r>
              <a:rPr lang="en-US" dirty="0" smtClean="0"/>
              <a:t>Click to edit Master title style</a:t>
            </a:r>
            <a:endParaRPr lang="en-US" dirty="0"/>
          </a:p>
        </p:txBody>
      </p:sp>
    </p:spTree>
    <p:extLst>
      <p:ext uri="{BB962C8B-B14F-4D97-AF65-F5344CB8AC3E}">
        <p14:creationId xmlns:p14="http://schemas.microsoft.com/office/powerpoint/2010/main" val="319538017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C76F4D0-E178-4252-B148-794F6649F3E1}" type="datetime1">
              <a:rPr lang="en-US" altLang="fi-FI" smtClean="0"/>
              <a:t>8/15/2015</a:t>
            </a:fld>
            <a:endParaRPr lang="en-US" altLang="fi-FI"/>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A07A85E-ED0A-4B52-BB4E-E2ABA955DE65}" type="slidenum">
              <a:rPr lang="en-US" altLang="fi-FI"/>
              <a:pPr/>
              <a:t>‹#›</a:t>
            </a:fld>
            <a:endParaRPr lang="en-US" altLang="fi-FI"/>
          </a:p>
        </p:txBody>
      </p:sp>
    </p:spTree>
    <p:extLst>
      <p:ext uri="{BB962C8B-B14F-4D97-AF65-F5344CB8AC3E}">
        <p14:creationId xmlns:p14="http://schemas.microsoft.com/office/powerpoint/2010/main" val="5573551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pictures with Caption">
    <p:spTree>
      <p:nvGrpSpPr>
        <p:cNvPr id="1" name=""/>
        <p:cNvGrpSpPr/>
        <p:nvPr/>
      </p:nvGrpSpPr>
      <p:grpSpPr>
        <a:xfrm>
          <a:off x="0" y="0"/>
          <a:ext cx="0" cy="0"/>
          <a:chOff x="0" y="0"/>
          <a:chExt cx="0" cy="0"/>
        </a:xfrm>
      </p:grpSpPr>
      <p:sp>
        <p:nvSpPr>
          <p:cNvPr id="3" name="Picture Placeholder 3"/>
          <p:cNvSpPr>
            <a:spLocks noGrp="1"/>
          </p:cNvSpPr>
          <p:nvPr>
            <p:ph type="pic" idx="1"/>
          </p:nvPr>
        </p:nvSpPr>
        <p:spPr>
          <a:xfrm>
            <a:off x="0" y="0"/>
            <a:ext cx="4572000" cy="51435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5" name="Picture Placeholder 2"/>
          <p:cNvSpPr>
            <a:spLocks noGrp="1"/>
          </p:cNvSpPr>
          <p:nvPr>
            <p:ph type="pic" idx="10"/>
          </p:nvPr>
        </p:nvSpPr>
        <p:spPr>
          <a:xfrm>
            <a:off x="4572000" y="0"/>
            <a:ext cx="4572000" cy="51435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10" name="Text Placeholder 9"/>
          <p:cNvSpPr>
            <a:spLocks noGrp="1"/>
          </p:cNvSpPr>
          <p:nvPr>
            <p:ph type="body" sz="quarter" idx="11" hasCustomPrompt="1"/>
          </p:nvPr>
        </p:nvSpPr>
        <p:spPr>
          <a:xfrm>
            <a:off x="4572000" y="4724400"/>
            <a:ext cx="4572000" cy="431800"/>
          </a:xfrm>
        </p:spPr>
        <p:txBody>
          <a:bodyPr/>
          <a:lstStyle>
            <a:lvl1pPr marL="0" marR="0" indent="0" algn="l" defTabSz="457200" rtl="0" eaLnBrk="1" fontAlgn="base" latinLnBrk="0" hangingPunct="1">
              <a:lnSpc>
                <a:spcPct val="100000"/>
              </a:lnSpc>
              <a:spcBef>
                <a:spcPct val="0"/>
              </a:spcBef>
              <a:spcAft>
                <a:spcPct val="0"/>
              </a:spcAft>
              <a:buClrTx/>
              <a:buSzTx/>
              <a:buFontTx/>
              <a:buNone/>
              <a:tabLst/>
              <a:defRPr sz="2000" b="1" baseline="0">
                <a:latin typeface="+mj-lt"/>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dirty="0" smtClean="0"/>
              <a:t>Click to edit text style</a:t>
            </a:r>
            <a:endParaRPr kumimoji="0" lang="en-US" sz="1800" b="0" i="0" u="none" strike="noStrike" kern="1200" cap="none" spc="0" normalizeH="0" baseline="0" noProof="0" dirty="0" smtClean="0">
              <a:ln>
                <a:noFill/>
              </a:ln>
              <a:solidFill>
                <a:srgbClr val="4C75A5"/>
              </a:solidFill>
              <a:effectLst/>
              <a:uLnTx/>
              <a:uFillTx/>
              <a:latin typeface="Arial" charset="0"/>
              <a:ea typeface="ＭＳ Ｐゴシック" pitchFamily="8" charset="-128"/>
              <a:cs typeface="+mn-cs"/>
            </a:endParaRPr>
          </a:p>
        </p:txBody>
      </p:sp>
      <p:sp>
        <p:nvSpPr>
          <p:cNvPr id="11" name="Text Placeholder 9"/>
          <p:cNvSpPr>
            <a:spLocks noGrp="1"/>
          </p:cNvSpPr>
          <p:nvPr>
            <p:ph type="body" sz="quarter" idx="12" hasCustomPrompt="1"/>
          </p:nvPr>
        </p:nvSpPr>
        <p:spPr>
          <a:xfrm>
            <a:off x="0" y="4724400"/>
            <a:ext cx="4572000" cy="431800"/>
          </a:xfrm>
        </p:spPr>
        <p:txBody>
          <a:bodyPr/>
          <a:lstStyle>
            <a:lvl1pPr marL="0" marR="0" indent="0" algn="l" defTabSz="457200" rtl="0" eaLnBrk="1" fontAlgn="base" latinLnBrk="0" hangingPunct="1">
              <a:lnSpc>
                <a:spcPct val="100000"/>
              </a:lnSpc>
              <a:spcBef>
                <a:spcPct val="0"/>
              </a:spcBef>
              <a:spcAft>
                <a:spcPct val="0"/>
              </a:spcAft>
              <a:buClrTx/>
              <a:buSzTx/>
              <a:buFontTx/>
              <a:buNone/>
              <a:tabLst/>
              <a:defRPr sz="2000" b="1" baseline="0">
                <a:latin typeface="+mj-lt"/>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dirty="0" smtClean="0"/>
              <a:t>Click to edit text style</a:t>
            </a:r>
            <a:endParaRPr kumimoji="0" lang="en-US" sz="1800" b="0" i="0" u="none" strike="noStrike" kern="1200" cap="none" spc="0" normalizeH="0" baseline="0" noProof="0" dirty="0" smtClean="0">
              <a:ln>
                <a:noFill/>
              </a:ln>
              <a:solidFill>
                <a:srgbClr val="4C75A5"/>
              </a:solidFill>
              <a:effectLst/>
              <a:uLnTx/>
              <a:uFillTx/>
              <a:latin typeface="Arial" charset="0"/>
              <a:ea typeface="ＭＳ Ｐゴシック" pitchFamily="8" charset="-128"/>
              <a:cs typeface="+mn-cs"/>
            </a:endParaRPr>
          </a:p>
        </p:txBody>
      </p:sp>
      <p:sp>
        <p:nvSpPr>
          <p:cNvPr id="13" name="Title 12"/>
          <p:cNvSpPr>
            <a:spLocks noGrp="1"/>
          </p:cNvSpPr>
          <p:nvPr>
            <p:ph type="title"/>
          </p:nvPr>
        </p:nvSpPr>
        <p:spPr>
          <a:xfrm>
            <a:off x="0" y="3175"/>
            <a:ext cx="8229600" cy="857250"/>
          </a:xfrm>
        </p:spPr>
        <p:txBody>
          <a:bodyPr/>
          <a:lstStyle>
            <a:lvl1pPr algn="l">
              <a:defRPr lang="fi-FI" sz="4400" kern="1200" dirty="0">
                <a:solidFill>
                  <a:schemeClr val="bg1"/>
                </a:solidFill>
                <a:latin typeface="+mj-lt"/>
                <a:ea typeface="ＭＳ Ｐゴシック" pitchFamily="-108" charset="-128"/>
                <a:cs typeface="ＭＳ Ｐゴシック" pitchFamily="-108" charset="-128"/>
              </a:defRPr>
            </a:lvl1pPr>
          </a:lstStyle>
          <a:p>
            <a:r>
              <a:rPr lang="en-US" dirty="0" smtClean="0"/>
              <a:t>Click to edit Master title style</a:t>
            </a:r>
            <a:endParaRPr lang="fi-FI" dirty="0"/>
          </a:p>
        </p:txBody>
      </p:sp>
    </p:spTree>
    <p:extLst>
      <p:ext uri="{BB962C8B-B14F-4D97-AF65-F5344CB8AC3E}">
        <p14:creationId xmlns:p14="http://schemas.microsoft.com/office/powerpoint/2010/main" val="216950005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FD2F630-9A2C-4608-B4AA-531A220C4769}" type="datetime1">
              <a:rPr lang="en-US" altLang="fi-FI" smtClean="0"/>
              <a:t>8/15/2015</a:t>
            </a:fld>
            <a:endParaRPr lang="en-US" altLang="fi-FI"/>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301EB92-4E26-4337-8570-88F7D00CCF1C}" type="slidenum">
              <a:rPr lang="en-US" altLang="fi-FI"/>
              <a:pPr/>
              <a:t>‹#›</a:t>
            </a:fld>
            <a:endParaRPr lang="en-US" altLang="fi-FI"/>
          </a:p>
        </p:txBody>
      </p:sp>
    </p:spTree>
    <p:extLst>
      <p:ext uri="{BB962C8B-B14F-4D97-AF65-F5344CB8AC3E}">
        <p14:creationId xmlns:p14="http://schemas.microsoft.com/office/powerpoint/2010/main" val="155725742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F2FB193-0735-4560-AAAA-EFB9561A40D9}" type="datetime1">
              <a:rPr lang="en-US" altLang="fi-FI" smtClean="0"/>
              <a:t>8/15/2015</a:t>
            </a:fld>
            <a:endParaRPr lang="en-US" altLang="fi-FI"/>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7867BDD-EE3E-4A66-BB8C-6D8107785169}" type="slidenum">
              <a:rPr lang="en-US" altLang="fi-FI"/>
              <a:pPr/>
              <a:t>‹#›</a:t>
            </a:fld>
            <a:endParaRPr lang="en-US" altLang="fi-FI"/>
          </a:p>
        </p:txBody>
      </p:sp>
    </p:spTree>
    <p:extLst>
      <p:ext uri="{BB962C8B-B14F-4D97-AF65-F5344CB8AC3E}">
        <p14:creationId xmlns:p14="http://schemas.microsoft.com/office/powerpoint/2010/main" val="346534326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8688353-ADA1-4011-B083-00F099C99E3C}" type="datetime1">
              <a:rPr lang="en-US" altLang="fi-FI" smtClean="0"/>
              <a:t>8/15/2015</a:t>
            </a:fld>
            <a:endParaRPr lang="en-US" altLang="fi-FI"/>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1BF733FE-B12D-4178-8228-3BEB23DC5626}" type="slidenum">
              <a:rPr lang="en-US" altLang="fi-FI" smtClean="0"/>
              <a:pPr/>
              <a:t>‹#›</a:t>
            </a:fld>
            <a:endParaRPr lang="en-US" altLang="fi-FI"/>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14638" b="3138"/>
          <a:stretch/>
        </p:blipFill>
        <p:spPr>
          <a:xfrm>
            <a:off x="-1" y="0"/>
            <a:ext cx="9146392" cy="5148000"/>
          </a:xfrm>
          <a:prstGeom prst="rect">
            <a:avLst/>
          </a:prstGeom>
        </p:spPr>
      </p:pic>
      <p:sp>
        <p:nvSpPr>
          <p:cNvPr id="12" name="TextBox 11"/>
          <p:cNvSpPr txBox="1"/>
          <p:nvPr userDrawn="1"/>
        </p:nvSpPr>
        <p:spPr>
          <a:xfrm>
            <a:off x="6102350" y="4781550"/>
            <a:ext cx="3044041" cy="369332"/>
          </a:xfrm>
          <a:prstGeom prst="rect">
            <a:avLst/>
          </a:prstGeom>
          <a:noFill/>
        </p:spPr>
        <p:txBody>
          <a:bodyPr wrap="square" rtlCol="0">
            <a:spAutoFit/>
          </a:bodyPr>
          <a:lstStyle/>
          <a:p>
            <a:pPr algn="r"/>
            <a:r>
              <a:rPr lang="fi-FI" dirty="0" smtClean="0"/>
              <a:t>Image</a:t>
            </a:r>
            <a:r>
              <a:rPr lang="fi-FI" baseline="0" dirty="0" smtClean="0"/>
              <a:t>: JJ Locations (Flickr)</a:t>
            </a:r>
            <a:endParaRPr lang="fi-FI" dirty="0"/>
          </a:p>
        </p:txBody>
      </p:sp>
      <p:pic>
        <p:nvPicPr>
          <p:cNvPr id="14" name="Picture 13" descr="C:\Users\make\AppData\Local\Microsoft\Windows\Temporary Internet Files\Content.IE5\S3AW3YEA\vector_eye_by_angiemyst-d4qge9u[1].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6355" y="788980"/>
            <a:ext cx="2435474" cy="1369278"/>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5-Point Star 14"/>
          <p:cNvSpPr/>
          <p:nvPr userDrawn="1"/>
        </p:nvSpPr>
        <p:spPr>
          <a:xfrm>
            <a:off x="5966326" y="788980"/>
            <a:ext cx="1076856" cy="974740"/>
          </a:xfrm>
          <a:prstGeom prst="star5">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i-FI"/>
          </a:p>
        </p:txBody>
      </p:sp>
      <p:cxnSp>
        <p:nvCxnSpPr>
          <p:cNvPr id="16" name="Straight Connector 15"/>
          <p:cNvCxnSpPr/>
          <p:nvPr userDrawn="1"/>
        </p:nvCxnSpPr>
        <p:spPr>
          <a:xfrm>
            <a:off x="2436813" y="1071776"/>
            <a:ext cx="0" cy="803686"/>
          </a:xfrm>
          <a:prstGeom prst="line">
            <a:avLst/>
          </a:prstGeom>
          <a:ln>
            <a:solidFill>
              <a:schemeClr val="accent6"/>
            </a:solidFill>
            <a:prstDash val="lgDash"/>
          </a:ln>
        </p:spPr>
        <p:style>
          <a:lnRef idx="2">
            <a:schemeClr val="accent1"/>
          </a:lnRef>
          <a:fillRef idx="0">
            <a:schemeClr val="accent1"/>
          </a:fillRef>
          <a:effectRef idx="1">
            <a:schemeClr val="accent1"/>
          </a:effectRef>
          <a:fontRef idx="minor">
            <a:schemeClr val="tx1"/>
          </a:fontRef>
        </p:style>
      </p:cxnSp>
      <p:sp>
        <p:nvSpPr>
          <p:cNvPr id="24" name="Title 23"/>
          <p:cNvSpPr>
            <a:spLocks noGrp="1"/>
          </p:cNvSpPr>
          <p:nvPr>
            <p:ph type="title"/>
          </p:nvPr>
        </p:nvSpPr>
        <p:spPr>
          <a:xfrm>
            <a:off x="-1" y="0"/>
            <a:ext cx="9146391" cy="857250"/>
          </a:xfrm>
          <a:gradFill>
            <a:gsLst>
              <a:gs pos="0">
                <a:srgbClr val="000000">
                  <a:alpha val="0"/>
                </a:srgbClr>
              </a:gs>
              <a:gs pos="8000">
                <a:srgbClr val="000000"/>
              </a:gs>
              <a:gs pos="100000">
                <a:srgbClr val="000000"/>
              </a:gs>
            </a:gsLst>
            <a:lin ang="162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a:defRPr lang="fi-FI" dirty="0"/>
            </a:lvl1pPr>
          </a:lstStyle>
          <a:p>
            <a:pPr lvl="0" algn="l"/>
            <a:r>
              <a:rPr lang="en-US" dirty="0" smtClean="0"/>
              <a:t>Click to edit Master title style</a:t>
            </a:r>
            <a:endParaRPr lang="fi-FI" dirty="0"/>
          </a:p>
        </p:txBody>
      </p:sp>
    </p:spTree>
    <p:extLst>
      <p:ext uri="{BB962C8B-B14F-4D97-AF65-F5344CB8AC3E}">
        <p14:creationId xmlns:p14="http://schemas.microsoft.com/office/powerpoint/2010/main" val="145702208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67A9118-6FA1-49BF-9621-C8B034876E0A}" type="datetime1">
              <a:rPr lang="en-US" altLang="fi-FI" smtClean="0"/>
              <a:t>8/15/2015</a:t>
            </a:fld>
            <a:endParaRPr lang="en-US" altLang="fi-FI"/>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1BF733FE-B12D-4178-8228-3BEB23DC5626}" type="slidenum">
              <a:rPr lang="en-US" altLang="fi-FI" smtClean="0"/>
              <a:pPr/>
              <a:t>‹#›</a:t>
            </a:fld>
            <a:endParaRPr lang="en-US" altLang="fi-FI"/>
          </a:p>
        </p:txBody>
      </p:sp>
      <p:pic>
        <p:nvPicPr>
          <p:cNvPr id="7" name="Picture 6"/>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14638" b="3138"/>
          <a:stretch/>
        </p:blipFill>
        <p:spPr>
          <a:xfrm>
            <a:off x="-1" y="0"/>
            <a:ext cx="9146392" cy="5148000"/>
          </a:xfrm>
          <a:prstGeom prst="rect">
            <a:avLst/>
          </a:prstGeom>
        </p:spPr>
      </p:pic>
      <p:sp>
        <p:nvSpPr>
          <p:cNvPr id="12" name="TextBox 11"/>
          <p:cNvSpPr txBox="1"/>
          <p:nvPr userDrawn="1"/>
        </p:nvSpPr>
        <p:spPr>
          <a:xfrm>
            <a:off x="6102350" y="4781550"/>
            <a:ext cx="3044041" cy="369332"/>
          </a:xfrm>
          <a:prstGeom prst="rect">
            <a:avLst/>
          </a:prstGeom>
          <a:noFill/>
        </p:spPr>
        <p:txBody>
          <a:bodyPr wrap="square" rtlCol="0">
            <a:spAutoFit/>
          </a:bodyPr>
          <a:lstStyle/>
          <a:p>
            <a:pPr algn="r"/>
            <a:r>
              <a:rPr lang="fi-FI" dirty="0" smtClean="0"/>
              <a:t>Image</a:t>
            </a:r>
            <a:r>
              <a:rPr lang="fi-FI" baseline="0" dirty="0" smtClean="0"/>
              <a:t>: JJ Locations (Flickr)</a:t>
            </a:r>
            <a:endParaRPr lang="fi-FI" dirty="0"/>
          </a:p>
        </p:txBody>
      </p:sp>
      <p:sp>
        <p:nvSpPr>
          <p:cNvPr id="13" name="Title 12"/>
          <p:cNvSpPr>
            <a:spLocks noGrp="1"/>
          </p:cNvSpPr>
          <p:nvPr>
            <p:ph type="title"/>
          </p:nvPr>
        </p:nvSpPr>
        <p:spPr>
          <a:xfrm>
            <a:off x="-1" y="0"/>
            <a:ext cx="9146392" cy="857250"/>
          </a:xfrm>
          <a:gradFill>
            <a:gsLst>
              <a:gs pos="0">
                <a:srgbClr val="000000">
                  <a:alpha val="0"/>
                </a:srgbClr>
              </a:gs>
              <a:gs pos="8000">
                <a:srgbClr val="000000"/>
              </a:gs>
              <a:gs pos="100000">
                <a:srgbClr val="000000"/>
              </a:gs>
            </a:gsLst>
            <a:lin ang="162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a:defRPr lang="fi-FI" dirty="0"/>
            </a:lvl1pPr>
          </a:lstStyle>
          <a:p>
            <a:pPr lvl="0" algn="l"/>
            <a:r>
              <a:rPr lang="en-US" dirty="0" smtClean="0"/>
              <a:t>Click to edit Master title style</a:t>
            </a:r>
            <a:endParaRPr lang="fi-FI" dirty="0"/>
          </a:p>
        </p:txBody>
      </p:sp>
      <p:sp>
        <p:nvSpPr>
          <p:cNvPr id="6" name="Text Placeholder 5"/>
          <p:cNvSpPr>
            <a:spLocks noGrp="1"/>
          </p:cNvSpPr>
          <p:nvPr>
            <p:ph type="body" sz="quarter" idx="13"/>
          </p:nvPr>
        </p:nvSpPr>
        <p:spPr>
          <a:xfrm>
            <a:off x="-1" y="1485900"/>
            <a:ext cx="9144001" cy="3664982"/>
          </a:xfrm>
          <a:noFill/>
          <a:ln>
            <a:noFill/>
          </a:ln>
          <a:effectLst>
            <a:glow>
              <a:schemeClr val="accent1">
                <a:alpha val="40000"/>
              </a:schemeClr>
            </a:glow>
          </a:effectLst>
        </p:spPr>
        <p:txBody>
          <a:bodyPr/>
          <a:lstStyle>
            <a:lvl1pPr>
              <a:defRPr>
                <a:solidFill>
                  <a:srgbClr val="000000"/>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i-FI" dirty="0"/>
          </a:p>
        </p:txBody>
      </p:sp>
    </p:spTree>
    <p:extLst>
      <p:ext uri="{BB962C8B-B14F-4D97-AF65-F5344CB8AC3E}">
        <p14:creationId xmlns:p14="http://schemas.microsoft.com/office/powerpoint/2010/main" val="282717685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ODO: Remov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A509B1B-22D8-4DCC-B244-F0C84B67FE05}" type="datetime1">
              <a:rPr lang="en-US" altLang="fi-FI" smtClean="0"/>
              <a:t>8/15/2015</a:t>
            </a:fld>
            <a:endParaRPr lang="en-US" altLang="fi-FI"/>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1BF733FE-B12D-4178-8228-3BEB23DC5626}" type="slidenum">
              <a:rPr lang="en-US" altLang="fi-FI" smtClean="0"/>
              <a:pPr/>
              <a:t>‹#›</a:t>
            </a:fld>
            <a:endParaRPr lang="en-US" altLang="fi-FI" dirty="0"/>
          </a:p>
        </p:txBody>
      </p:sp>
      <p:sp>
        <p:nvSpPr>
          <p:cNvPr id="6" name="TextBox 5"/>
          <p:cNvSpPr txBox="1"/>
          <p:nvPr userDrawn="1"/>
        </p:nvSpPr>
        <p:spPr>
          <a:xfrm rot="20172613">
            <a:off x="-8867" y="1962771"/>
            <a:ext cx="9325583" cy="1107996"/>
          </a:xfrm>
          <a:prstGeom prst="rect">
            <a:avLst/>
          </a:prstGeom>
          <a:noFill/>
        </p:spPr>
        <p:txBody>
          <a:bodyPr wrap="square" rtlCol="0">
            <a:spAutoFit/>
          </a:bodyPr>
          <a:lstStyle/>
          <a:p>
            <a:r>
              <a:rPr lang="fi-FI" sz="6600" dirty="0" smtClean="0">
                <a:solidFill>
                  <a:schemeClr val="bg1"/>
                </a:solidFill>
              </a:rPr>
              <a:t>TODO: REMOVE PAGE</a:t>
            </a:r>
            <a:endParaRPr lang="en-US" sz="6600" dirty="0">
              <a:solidFill>
                <a:schemeClr val="bg1"/>
              </a:solidFill>
            </a:endParaRPr>
          </a:p>
        </p:txBody>
      </p:sp>
    </p:spTree>
    <p:extLst>
      <p:ext uri="{BB962C8B-B14F-4D97-AF65-F5344CB8AC3E}">
        <p14:creationId xmlns:p14="http://schemas.microsoft.com/office/powerpoint/2010/main" val="141628319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LU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857250"/>
          </a:xfrm>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a:xfrm>
            <a:off x="0" y="1200150"/>
            <a:ext cx="8229600" cy="3394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73C75DB-43E2-45C4-907B-986A0548B6B8}" type="datetime1">
              <a:rPr lang="en-US" altLang="fi-FI" smtClean="0"/>
              <a:t>8/15/2015</a:t>
            </a:fld>
            <a:endParaRPr lang="en-US" altLang="fi-FI"/>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A07A85E-ED0A-4B52-BB4E-E2ABA955DE65}" type="slidenum">
              <a:rPr lang="en-US" altLang="fi-FI"/>
              <a:pPr/>
              <a:t>‹#›</a:t>
            </a:fld>
            <a:endParaRPr lang="en-US" altLang="fi-FI"/>
          </a:p>
        </p:txBody>
      </p:sp>
    </p:spTree>
    <p:extLst>
      <p:ext uri="{BB962C8B-B14F-4D97-AF65-F5344CB8AC3E}">
        <p14:creationId xmlns:p14="http://schemas.microsoft.com/office/powerpoint/2010/main" val="28053318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ACD7B965-624F-4813-8D43-F4FA104BB8E2}" type="datetime1">
              <a:rPr lang="en-US" altLang="fi-FI" smtClean="0"/>
              <a:t>8/15/2015</a:t>
            </a:fld>
            <a:endParaRPr lang="en-US" altLang="fi-FI"/>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469CDA9-80C4-4D97-A125-D5DED02C06CC}" type="slidenum">
              <a:rPr lang="en-US" altLang="fi-FI"/>
              <a:pPr/>
              <a:t>‹#›</a:t>
            </a:fld>
            <a:endParaRPr lang="en-US" altLang="fi-FI"/>
          </a:p>
        </p:txBody>
      </p:sp>
    </p:spTree>
    <p:extLst>
      <p:ext uri="{BB962C8B-B14F-4D97-AF65-F5344CB8AC3E}">
        <p14:creationId xmlns:p14="http://schemas.microsoft.com/office/powerpoint/2010/main" val="196153163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A95B53E8-F83C-4270-A083-29853C308D47}" type="datetime1">
              <a:rPr lang="en-US" altLang="fi-FI" smtClean="0"/>
              <a:t>8/15/2015</a:t>
            </a:fld>
            <a:endParaRPr lang="en-US" altLang="fi-FI"/>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4979239-BF61-4C38-8193-8B6DB35CAB45}" type="slidenum">
              <a:rPr lang="en-US" altLang="fi-FI"/>
              <a:pPr/>
              <a:t>‹#›</a:t>
            </a:fld>
            <a:endParaRPr lang="en-US" altLang="fi-FI"/>
          </a:p>
        </p:txBody>
      </p:sp>
    </p:spTree>
    <p:extLst>
      <p:ext uri="{BB962C8B-B14F-4D97-AF65-F5344CB8AC3E}">
        <p14:creationId xmlns:p14="http://schemas.microsoft.com/office/powerpoint/2010/main" val="257993321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5F8AF132-B055-44EC-B20A-A4ED997963BA}" type="datetime1">
              <a:rPr lang="en-US" altLang="fi-FI" smtClean="0"/>
              <a:t>8/15/2015</a:t>
            </a:fld>
            <a:endParaRPr lang="en-US" altLang="fi-FI"/>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A4000633-11F0-4A2A-B13E-833719F6C970}" type="slidenum">
              <a:rPr lang="en-US" altLang="fi-FI"/>
              <a:pPr/>
              <a:t>‹#›</a:t>
            </a:fld>
            <a:endParaRPr lang="en-US" altLang="fi-FI"/>
          </a:p>
        </p:txBody>
      </p:sp>
    </p:spTree>
    <p:extLst>
      <p:ext uri="{BB962C8B-B14F-4D97-AF65-F5344CB8AC3E}">
        <p14:creationId xmlns:p14="http://schemas.microsoft.com/office/powerpoint/2010/main" val="390163825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B126643D-9F7B-4E4E-93C4-293C1665DE30}" type="datetime1">
              <a:rPr lang="en-US" altLang="fi-FI" smtClean="0"/>
              <a:t>8/15/2015</a:t>
            </a:fld>
            <a:endParaRPr lang="en-US" altLang="fi-FI"/>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B0B407E7-3A6C-44B6-ADAB-31AD73D40FA0}" type="slidenum">
              <a:rPr lang="en-US" altLang="fi-FI"/>
              <a:pPr/>
              <a:t>‹#›</a:t>
            </a:fld>
            <a:endParaRPr lang="en-US" altLang="fi-FI"/>
          </a:p>
        </p:txBody>
      </p:sp>
    </p:spTree>
    <p:extLst>
      <p:ext uri="{BB962C8B-B14F-4D97-AF65-F5344CB8AC3E}">
        <p14:creationId xmlns:p14="http://schemas.microsoft.com/office/powerpoint/2010/main" val="73408380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with Background Image">
    <p:spTree>
      <p:nvGrpSpPr>
        <p:cNvPr id="1" name=""/>
        <p:cNvGrpSpPr/>
        <p:nvPr/>
      </p:nvGrpSpPr>
      <p:grpSpPr>
        <a:xfrm>
          <a:off x="0" y="0"/>
          <a:ext cx="0" cy="0"/>
          <a:chOff x="0" y="0"/>
          <a:chExt cx="0" cy="0"/>
        </a:xfrm>
      </p:grpSpPr>
      <p:sp>
        <p:nvSpPr>
          <p:cNvPr id="6" name="Picture Placeholder 2"/>
          <p:cNvSpPr>
            <a:spLocks noGrp="1"/>
          </p:cNvSpPr>
          <p:nvPr>
            <p:ph type="pic" idx="1"/>
          </p:nvPr>
        </p:nvSpPr>
        <p:spPr>
          <a:xfrm>
            <a:off x="0" y="0"/>
            <a:ext cx="9144000" cy="51435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2" name="Title 1"/>
          <p:cNvSpPr>
            <a:spLocks noGrp="1"/>
          </p:cNvSpPr>
          <p:nvPr>
            <p:ph type="title" hasCustomPrompt="1"/>
          </p:nvPr>
        </p:nvSpPr>
        <p:spPr>
          <a:xfrm>
            <a:off x="0" y="3175"/>
            <a:ext cx="8229600" cy="857250"/>
          </a:xfrm>
        </p:spPr>
        <p:txBody>
          <a:bodyPr/>
          <a:lstStyle>
            <a:lvl1pPr algn="l">
              <a:defRPr/>
            </a:lvl1pPr>
          </a:lstStyle>
          <a:p>
            <a:r>
              <a:rPr lang="en-US" dirty="0" smtClean="0"/>
              <a:t>Click to Master title style</a:t>
            </a:r>
            <a:endParaRPr lang="en-US" dirty="0"/>
          </a:p>
        </p:txBody>
      </p:sp>
      <p:sp>
        <p:nvSpPr>
          <p:cNvPr id="3" name="Date Placeholder 3"/>
          <p:cNvSpPr>
            <a:spLocks noGrp="1"/>
          </p:cNvSpPr>
          <p:nvPr>
            <p:ph type="dt" sz="half" idx="10"/>
          </p:nvPr>
        </p:nvSpPr>
        <p:spPr/>
        <p:txBody>
          <a:bodyPr/>
          <a:lstStyle>
            <a:lvl1pPr>
              <a:defRPr/>
            </a:lvl1pPr>
          </a:lstStyle>
          <a:p>
            <a:fld id="{96C64E93-745F-4EB3-B00B-C7006B2F5682}" type="datetime1">
              <a:rPr lang="en-US" altLang="fi-FI" smtClean="0"/>
              <a:t>8/15/2015</a:t>
            </a:fld>
            <a:endParaRPr lang="en-US" altLang="fi-FI"/>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B0B407E7-3A6C-44B6-ADAB-31AD73D40FA0}" type="slidenum">
              <a:rPr lang="en-US" altLang="fi-FI"/>
              <a:pPr/>
              <a:t>‹#›</a:t>
            </a:fld>
            <a:endParaRPr lang="en-US" altLang="fi-FI"/>
          </a:p>
        </p:txBody>
      </p:sp>
    </p:spTree>
    <p:extLst>
      <p:ext uri="{BB962C8B-B14F-4D97-AF65-F5344CB8AC3E}">
        <p14:creationId xmlns:p14="http://schemas.microsoft.com/office/powerpoint/2010/main" val="406883184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with Background Image">
    <p:bg>
      <p:bgPr>
        <a:solidFill>
          <a:schemeClr val="bg1"/>
        </a:solidFill>
        <a:effectLst/>
      </p:bgPr>
    </p:bg>
    <p:spTree>
      <p:nvGrpSpPr>
        <p:cNvPr id="1" name=""/>
        <p:cNvGrpSpPr/>
        <p:nvPr/>
      </p:nvGrpSpPr>
      <p:grpSpPr>
        <a:xfrm>
          <a:off x="0" y="0"/>
          <a:ext cx="0" cy="0"/>
          <a:chOff x="0" y="0"/>
          <a:chExt cx="0" cy="0"/>
        </a:xfrm>
      </p:grpSpPr>
      <p:sp>
        <p:nvSpPr>
          <p:cNvPr id="6" name="Picture Placeholder 2"/>
          <p:cNvSpPr>
            <a:spLocks noGrp="1"/>
          </p:cNvSpPr>
          <p:nvPr>
            <p:ph type="pic" idx="1"/>
          </p:nvPr>
        </p:nvSpPr>
        <p:spPr>
          <a:xfrm>
            <a:off x="0" y="0"/>
            <a:ext cx="9144000" cy="51435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2" name="Title 1"/>
          <p:cNvSpPr>
            <a:spLocks noGrp="1"/>
          </p:cNvSpPr>
          <p:nvPr>
            <p:ph type="title" hasCustomPrompt="1"/>
          </p:nvPr>
        </p:nvSpPr>
        <p:spPr>
          <a:xfrm>
            <a:off x="0" y="0"/>
            <a:ext cx="9144000" cy="860425"/>
          </a:xfrm>
          <a:noFill/>
          <a:ln>
            <a:noFill/>
          </a:ln>
          <a:extLst/>
        </p:spPr>
        <p:txBody>
          <a:bodyPr vert="horz" wrap="square" lIns="91440" tIns="45720" rIns="91440" bIns="45720" numCol="1" anchor="ctr" anchorCtr="0" compatLnSpc="1">
            <a:prstTxWarp prst="textNoShape">
              <a:avLst/>
            </a:prstTxWarp>
          </a:bodyPr>
          <a:lstStyle>
            <a:lvl1pPr algn="l">
              <a:defRPr lang="en-US" dirty="0">
                <a:solidFill>
                  <a:srgbClr val="000000"/>
                </a:solidFill>
              </a:defRPr>
            </a:lvl1pPr>
          </a:lstStyle>
          <a:p>
            <a:pPr lvl="0" algn="l"/>
            <a:r>
              <a:rPr lang="en-US" dirty="0" smtClean="0"/>
              <a:t>Click to Master title style</a:t>
            </a:r>
            <a:endParaRPr lang="en-US" dirty="0"/>
          </a:p>
        </p:txBody>
      </p:sp>
      <p:sp>
        <p:nvSpPr>
          <p:cNvPr id="3" name="Date Placeholder 3"/>
          <p:cNvSpPr>
            <a:spLocks noGrp="1"/>
          </p:cNvSpPr>
          <p:nvPr>
            <p:ph type="dt" sz="half" idx="10"/>
          </p:nvPr>
        </p:nvSpPr>
        <p:spPr/>
        <p:txBody>
          <a:bodyPr/>
          <a:lstStyle>
            <a:lvl1pPr>
              <a:defRPr>
                <a:solidFill>
                  <a:srgbClr val="000000"/>
                </a:solidFill>
              </a:defRPr>
            </a:lvl1pPr>
          </a:lstStyle>
          <a:p>
            <a:fld id="{32223A5C-40DC-4858-805F-0678CE65DE38}" type="datetime1">
              <a:rPr lang="en-US" altLang="fi-FI" smtClean="0"/>
              <a:t>8/15/2015</a:t>
            </a:fld>
            <a:endParaRPr lang="en-US" altLang="fi-FI" dirty="0"/>
          </a:p>
        </p:txBody>
      </p:sp>
      <p:sp>
        <p:nvSpPr>
          <p:cNvPr id="4" name="Footer Placeholder 4"/>
          <p:cNvSpPr>
            <a:spLocks noGrp="1"/>
          </p:cNvSpPr>
          <p:nvPr>
            <p:ph type="ftr" sz="quarter" idx="11"/>
          </p:nvPr>
        </p:nvSpPr>
        <p:spPr/>
        <p:txBody>
          <a:bodyPr/>
          <a:lstStyle>
            <a:lvl1pPr>
              <a:defRPr>
                <a:solidFill>
                  <a:srgbClr val="000000"/>
                </a:solidFill>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fld id="{B0B407E7-3A6C-44B6-ADAB-31AD73D40FA0}" type="slidenum">
              <a:rPr lang="en-US" altLang="fi-FI"/>
              <a:pPr/>
              <a:t>‹#›</a:t>
            </a:fld>
            <a:endParaRPr lang="en-US" altLang="fi-FI"/>
          </a:p>
        </p:txBody>
      </p:sp>
      <p:sp>
        <p:nvSpPr>
          <p:cNvPr id="7" name="Content Placeholder 2"/>
          <p:cNvSpPr>
            <a:spLocks noGrp="1"/>
          </p:cNvSpPr>
          <p:nvPr>
            <p:ph idx="13"/>
          </p:nvPr>
        </p:nvSpPr>
        <p:spPr>
          <a:xfrm>
            <a:off x="0" y="1200150"/>
            <a:ext cx="8229600" cy="3394075"/>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7222695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C75A5"/>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i-FI" smtClean="0"/>
              <a:t>Click to edit Master title style</a:t>
            </a:r>
          </a:p>
        </p:txBody>
      </p:sp>
      <p:sp>
        <p:nvSpPr>
          <p:cNvPr id="1027"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i-FI" smtClean="0"/>
              <a:t>Click to edit Master text styles</a:t>
            </a:r>
          </a:p>
          <a:p>
            <a:pPr lvl="1"/>
            <a:r>
              <a:rPr lang="en-US" altLang="fi-FI" smtClean="0"/>
              <a:t>Second level</a:t>
            </a:r>
          </a:p>
          <a:p>
            <a:pPr lvl="2"/>
            <a:r>
              <a:rPr lang="en-US" altLang="fi-FI" smtClean="0"/>
              <a:t>Third level</a:t>
            </a:r>
          </a:p>
          <a:p>
            <a:pPr lvl="3"/>
            <a:r>
              <a:rPr lang="en-US" altLang="fi-FI" smtClean="0"/>
              <a:t>Fourth level</a:t>
            </a:r>
          </a:p>
          <a:p>
            <a:pPr lvl="4"/>
            <a:r>
              <a:rPr lang="en-US" altLang="fi-FI" smtClean="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defRPr>
            </a:lvl1pPr>
          </a:lstStyle>
          <a:p>
            <a:fld id="{47220CD6-6D3D-4EB7-99E8-F3627DA3F53F}" type="datetime1">
              <a:rPr lang="en-US" altLang="fi-FI" smtClean="0"/>
              <a:t>8/15/2015</a:t>
            </a:fld>
            <a:endParaRPr lang="en-US" altLang="fi-FI"/>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rgbClr val="FFFFFF"/>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5050"/>
                </a:solidFill>
              </a:defRPr>
            </a:lvl1pPr>
          </a:lstStyle>
          <a:p>
            <a:fld id="{1BF733FE-B12D-4178-8228-3BEB23DC5626}" type="slidenum">
              <a:rPr lang="en-US" altLang="fi-FI" smtClean="0"/>
              <a:pPr/>
              <a:t>‹#›</a:t>
            </a:fld>
            <a:endParaRPr lang="en-US" altLang="fi-FI"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89" r:id="rId3"/>
    <p:sldLayoutId id="2147483675" r:id="rId4"/>
    <p:sldLayoutId id="2147483676" r:id="rId5"/>
    <p:sldLayoutId id="2147483677" r:id="rId6"/>
    <p:sldLayoutId id="2147483678" r:id="rId7"/>
    <p:sldLayoutId id="2147483685" r:id="rId8"/>
    <p:sldLayoutId id="2147483690" r:id="rId9"/>
    <p:sldLayoutId id="2147483691" r:id="rId10"/>
    <p:sldLayoutId id="2147483694" r:id="rId11"/>
    <p:sldLayoutId id="2147483695" r:id="rId12"/>
    <p:sldLayoutId id="2147483693" r:id="rId13"/>
    <p:sldLayoutId id="2147483696" r:id="rId14"/>
    <p:sldLayoutId id="2147483679" r:id="rId15"/>
    <p:sldLayoutId id="2147483697" r:id="rId16"/>
    <p:sldLayoutId id="2147483680" r:id="rId17"/>
    <p:sldLayoutId id="2147483681" r:id="rId18"/>
    <p:sldLayoutId id="2147483684" r:id="rId19"/>
    <p:sldLayoutId id="2147483686" r:id="rId20"/>
    <p:sldLayoutId id="2147483682" r:id="rId21"/>
    <p:sldLayoutId id="2147483683" r:id="rId22"/>
    <p:sldLayoutId id="2147483687" r:id="rId23"/>
    <p:sldLayoutId id="2147483688" r:id="rId24"/>
    <p:sldLayoutId id="2147483692" r:id="rId25"/>
  </p:sldLayoutIdLst>
  <p:timing>
    <p:tnLst>
      <p:par>
        <p:cTn id="1" dur="indefinite" restart="never" nodeType="tmRoot"/>
      </p:par>
    </p:tnLst>
  </p:timing>
  <p:hf hdr="0" ftr="0" dt="0"/>
  <p:txStyles>
    <p:titleStyle>
      <a:lvl1pPr algn="ctr" defTabSz="457200" rtl="0" eaLnBrk="0" fontAlgn="base" hangingPunct="0">
        <a:spcBef>
          <a:spcPct val="0"/>
        </a:spcBef>
        <a:spcAft>
          <a:spcPct val="0"/>
        </a:spcAft>
        <a:defRPr sz="4400" kern="1200">
          <a:solidFill>
            <a:schemeClr val="bg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5pPr>
      <a:lvl6pPr marL="4572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bg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bg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bg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6.xml"/><Relationship Id="rId1" Type="http://schemas.openxmlformats.org/officeDocument/2006/relationships/tags" Target="../tags/tag8.xml"/><Relationship Id="rId5" Type="http://schemas.openxmlformats.org/officeDocument/2006/relationships/image" Target="../media/image19.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6.xml"/><Relationship Id="rId1" Type="http://schemas.openxmlformats.org/officeDocument/2006/relationships/tags" Target="../tags/tag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6.xml"/><Relationship Id="rId1" Type="http://schemas.openxmlformats.org/officeDocument/2006/relationships/tags" Target="../tags/tag10.xml"/><Relationship Id="rId5" Type="http://schemas.openxmlformats.org/officeDocument/2006/relationships/image" Target="../media/image19.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6.xml"/><Relationship Id="rId1" Type="http://schemas.openxmlformats.org/officeDocument/2006/relationships/tags" Target="../tags/tag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4.xml"/><Relationship Id="rId7" Type="http://schemas.openxmlformats.org/officeDocument/2006/relationships/image" Target="../media/image26.png"/><Relationship Id="rId2" Type="http://schemas.openxmlformats.org/officeDocument/2006/relationships/slideLayout" Target="../slideLayouts/slideLayout16.xml"/><Relationship Id="rId1" Type="http://schemas.openxmlformats.org/officeDocument/2006/relationships/tags" Target="../tags/tag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0.jpe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6.xml"/><Relationship Id="rId1" Type="http://schemas.openxmlformats.org/officeDocument/2006/relationships/tags" Target="../tags/tag13.xml"/><Relationship Id="rId5" Type="http://schemas.openxmlformats.org/officeDocument/2006/relationships/image" Target="../media/image19.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6.xml"/><Relationship Id="rId1" Type="http://schemas.openxmlformats.org/officeDocument/2006/relationships/tags" Target="../tags/tag14.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6.xml"/><Relationship Id="rId1" Type="http://schemas.openxmlformats.org/officeDocument/2006/relationships/tags" Target="../tags/tag15.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6.xml"/><Relationship Id="rId1" Type="http://schemas.openxmlformats.org/officeDocument/2006/relationships/tags" Target="../tags/tag16.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6.xml"/><Relationship Id="rId1" Type="http://schemas.openxmlformats.org/officeDocument/2006/relationships/tags" Target="../tags/tag17.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6.xml"/><Relationship Id="rId1" Type="http://schemas.openxmlformats.org/officeDocument/2006/relationships/tags" Target="../tags/tag18.xml"/><Relationship Id="rId5" Type="http://schemas.openxmlformats.org/officeDocument/2006/relationships/image" Target="../media/image30.jpe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6.xml"/><Relationship Id="rId1" Type="http://schemas.openxmlformats.org/officeDocument/2006/relationships/tags" Target="../tags/tag19.xml"/><Relationship Id="rId5" Type="http://schemas.openxmlformats.org/officeDocument/2006/relationships/image" Target="../media/image30.jpe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6.xml"/><Relationship Id="rId1" Type="http://schemas.openxmlformats.org/officeDocument/2006/relationships/tags" Target="../tags/tag20.xml"/><Relationship Id="rId5" Type="http://schemas.openxmlformats.org/officeDocument/2006/relationships/image" Target="../media/image30.jpe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6.xml"/><Relationship Id="rId1" Type="http://schemas.openxmlformats.org/officeDocument/2006/relationships/tags" Target="../tags/tag21.xml"/><Relationship Id="rId5" Type="http://schemas.openxmlformats.org/officeDocument/2006/relationships/image" Target="../media/image30.jpe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6.xml"/><Relationship Id="rId1" Type="http://schemas.openxmlformats.org/officeDocument/2006/relationships/tags" Target="../tags/tag22.xml"/><Relationship Id="rId5" Type="http://schemas.openxmlformats.org/officeDocument/2006/relationships/image" Target="../media/image30.jpe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6.xml"/><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notesSlide" Target="../notesSlides/notesSlide34.xml"/><Relationship Id="rId7" Type="http://schemas.openxmlformats.org/officeDocument/2006/relationships/image" Target="../media/image290.png"/><Relationship Id="rId2" Type="http://schemas.openxmlformats.org/officeDocument/2006/relationships/slideLayout" Target="../slideLayouts/slideLayout16.xml"/><Relationship Id="rId20" Type="http://schemas.openxmlformats.org/officeDocument/2006/relationships/image" Target="../media/image420.png"/><Relationship Id="rId1" Type="http://schemas.openxmlformats.org/officeDocument/2006/relationships/tags" Target="../tags/tag23.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20.png"/><Relationship Id="rId3" Type="http://schemas.openxmlformats.org/officeDocument/2006/relationships/notesSlide" Target="../notesSlides/notesSlide35.xml"/><Relationship Id="rId7" Type="http://schemas.openxmlformats.org/officeDocument/2006/relationships/image" Target="../media/image440.png"/><Relationship Id="rId12" Type="http://schemas.openxmlformats.org/officeDocument/2006/relationships/image" Target="../media/image47.png"/><Relationship Id="rId2" Type="http://schemas.openxmlformats.org/officeDocument/2006/relationships/slideLayout" Target="../slideLayouts/slideLayout16.xml"/><Relationship Id="rId1" Type="http://schemas.openxmlformats.org/officeDocument/2006/relationships/tags" Target="../tags/tag24.xml"/><Relationship Id="rId11" Type="http://schemas.openxmlformats.org/officeDocument/2006/relationships/image" Target="../media/image460.png"/><Relationship Id="rId10" Type="http://schemas.openxmlformats.org/officeDocument/2006/relationships/image" Target="../media/image461.png"/><Relationship Id="rId4" Type="http://schemas.openxmlformats.org/officeDocument/2006/relationships/image" Target="../media/image41.png"/><Relationship Id="rId9" Type="http://schemas.openxmlformats.org/officeDocument/2006/relationships/image" Target="../media/image42.png"/></Relationships>
</file>

<file path=ppt/slides/_rels/slide36.xml.rels><?xml version="1.0" encoding="UTF-8" standalone="yes"?>
<Relationships xmlns="http://schemas.openxmlformats.org/package/2006/relationships"><Relationship Id="rId13" Type="http://schemas.openxmlformats.org/officeDocument/2006/relationships/image" Target="../media/image43.png"/><Relationship Id="rId8" Type="http://schemas.openxmlformats.org/officeDocument/2006/relationships/image" Target="../media/image45.png"/><Relationship Id="rId3" Type="http://schemas.openxmlformats.org/officeDocument/2006/relationships/notesSlide" Target="../notesSlides/notesSlide36.xml"/><Relationship Id="rId12" Type="http://schemas.openxmlformats.org/officeDocument/2006/relationships/image" Target="../media/image49.png"/><Relationship Id="rId7" Type="http://schemas.openxmlformats.org/officeDocument/2006/relationships/image" Target="../media/image440.png"/><Relationship Id="rId17" Type="http://schemas.openxmlformats.org/officeDocument/2006/relationships/image" Target="../media/image420.png"/><Relationship Id="rId2" Type="http://schemas.openxmlformats.org/officeDocument/2006/relationships/slideLayout" Target="../slideLayouts/slideLayout16.xml"/><Relationship Id="rId16" Type="http://schemas.openxmlformats.org/officeDocument/2006/relationships/image" Target="../media/image41.png"/><Relationship Id="rId1" Type="http://schemas.openxmlformats.org/officeDocument/2006/relationships/tags" Target="../tags/tag25.xml"/><Relationship Id="rId11" Type="http://schemas.openxmlformats.org/officeDocument/2006/relationships/image" Target="../media/image47.png"/><Relationship Id="rId5" Type="http://schemas.openxmlformats.org/officeDocument/2006/relationships/image" Target="../media/image461.png"/><Relationship Id="rId15" Type="http://schemas.openxmlformats.org/officeDocument/2006/relationships/image" Target="../media/image52.png"/><Relationship Id="rId10" Type="http://schemas.openxmlformats.org/officeDocument/2006/relationships/image" Target="../media/image460.png"/><Relationship Id="rId4" Type="http://schemas.openxmlformats.org/officeDocument/2006/relationships/image" Target="../media/image42.png"/><Relationship Id="rId14" Type="http://schemas.openxmlformats.org/officeDocument/2006/relationships/image" Target="../media/image51.png"/></Relationships>
</file>

<file path=ppt/slides/_rels/slide37.xml.rels><?xml version="1.0" encoding="UTF-8" standalone="yes"?>
<Relationships xmlns="http://schemas.openxmlformats.org/package/2006/relationships"><Relationship Id="rId13" Type="http://schemas.openxmlformats.org/officeDocument/2006/relationships/image" Target="../media/image43.png"/><Relationship Id="rId18" Type="http://schemas.openxmlformats.org/officeDocument/2006/relationships/image" Target="../media/image51.png"/><Relationship Id="rId3" Type="http://schemas.openxmlformats.org/officeDocument/2006/relationships/notesSlide" Target="../notesSlides/notesSlide37.xml"/><Relationship Id="rId12" Type="http://schemas.openxmlformats.org/officeDocument/2006/relationships/image" Target="../media/image49.png"/><Relationship Id="rId2" Type="http://schemas.openxmlformats.org/officeDocument/2006/relationships/slideLayout" Target="../slideLayouts/slideLayout16.xml"/><Relationship Id="rId20" Type="http://schemas.openxmlformats.org/officeDocument/2006/relationships/image" Target="../media/image50.png"/><Relationship Id="rId1" Type="http://schemas.openxmlformats.org/officeDocument/2006/relationships/tags" Target="../tags/tag26.xml"/><Relationship Id="rId11" Type="http://schemas.openxmlformats.org/officeDocument/2006/relationships/image" Target="../media/image47.png"/><Relationship Id="rId5" Type="http://schemas.openxmlformats.org/officeDocument/2006/relationships/image" Target="../media/image461.png"/><Relationship Id="rId10" Type="http://schemas.openxmlformats.org/officeDocument/2006/relationships/image" Target="../media/image460.png"/><Relationship Id="rId19" Type="http://schemas.openxmlformats.org/officeDocument/2006/relationships/image" Target="../media/image52.pn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3.png"/><Relationship Id="rId3" Type="http://schemas.openxmlformats.org/officeDocument/2006/relationships/notesSlide" Target="../notesSlides/notesSlide38.xml"/><Relationship Id="rId7" Type="http://schemas.openxmlformats.org/officeDocument/2006/relationships/image" Target="../media/image55.png"/><Relationship Id="rId12" Type="http://schemas.openxmlformats.org/officeDocument/2006/relationships/image" Target="../media/image59.png"/><Relationship Id="rId2" Type="http://schemas.openxmlformats.org/officeDocument/2006/relationships/slideLayout" Target="../slideLayouts/slideLayout16.xml"/><Relationship Id="rId16" Type="http://schemas.openxmlformats.org/officeDocument/2006/relationships/image" Target="../media/image62.png"/><Relationship Id="rId1" Type="http://schemas.openxmlformats.org/officeDocument/2006/relationships/tags" Target="../tags/tag27.xml"/><Relationship Id="rId6" Type="http://schemas.openxmlformats.org/officeDocument/2006/relationships/image" Target="../media/image54.png"/><Relationship Id="rId11" Type="http://schemas.openxmlformats.org/officeDocument/2006/relationships/image" Target="../media/image58.png"/><Relationship Id="rId5" Type="http://schemas.openxmlformats.org/officeDocument/2006/relationships/image" Target="../media/image53.png"/><Relationship Id="rId15" Type="http://schemas.openxmlformats.org/officeDocument/2006/relationships/image" Target="../media/image61.png"/><Relationship Id="rId10"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56.png"/><Relationship Id="rId14" Type="http://schemas.openxmlformats.org/officeDocument/2006/relationships/image" Target="../media/image60.png"/></Relationships>
</file>

<file path=ppt/slides/_rels/slide39.xml.rels><?xml version="1.0" encoding="UTF-8" standalone="yes"?>
<Relationships xmlns="http://schemas.openxmlformats.org/package/2006/relationships"><Relationship Id="rId8" Type="http://schemas.openxmlformats.org/officeDocument/2006/relationships/image" Target="../media/image540.png"/><Relationship Id="rId13" Type="http://schemas.openxmlformats.org/officeDocument/2006/relationships/image" Target="../media/image590.png"/><Relationship Id="rId3" Type="http://schemas.openxmlformats.org/officeDocument/2006/relationships/notesSlide" Target="../notesSlides/notesSlide39.xml"/><Relationship Id="rId7" Type="http://schemas.openxmlformats.org/officeDocument/2006/relationships/image" Target="../media/image530.png"/><Relationship Id="rId12" Type="http://schemas.openxmlformats.org/officeDocument/2006/relationships/image" Target="../media/image580.png"/><Relationship Id="rId2" Type="http://schemas.openxmlformats.org/officeDocument/2006/relationships/slideLayout" Target="../slideLayouts/slideLayout16.xml"/><Relationship Id="rId1" Type="http://schemas.openxmlformats.org/officeDocument/2006/relationships/tags" Target="../tags/tag28.xml"/><Relationship Id="rId6" Type="http://schemas.openxmlformats.org/officeDocument/2006/relationships/image" Target="../media/image44.png"/><Relationship Id="rId11" Type="http://schemas.openxmlformats.org/officeDocument/2006/relationships/image" Target="../media/image571.png"/><Relationship Id="rId5" Type="http://schemas.openxmlformats.org/officeDocument/2006/relationships/image" Target="../media/image42.png"/><Relationship Id="rId10" Type="http://schemas.openxmlformats.org/officeDocument/2006/relationships/image" Target="../media/image561.png"/><Relationship Id="rId4" Type="http://schemas.openxmlformats.org/officeDocument/2006/relationships/image" Target="../media/image41.png"/><Relationship Id="rId9" Type="http://schemas.openxmlformats.org/officeDocument/2006/relationships/image" Target="../media/image550.png"/><Relationship Id="rId1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xm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image" Target="../media/image561.png"/><Relationship Id="rId13" Type="http://schemas.openxmlformats.org/officeDocument/2006/relationships/image" Target="../media/image48.png"/><Relationship Id="rId18" Type="http://schemas.openxmlformats.org/officeDocument/2006/relationships/image" Target="../media/image631.png"/><Relationship Id="rId3" Type="http://schemas.openxmlformats.org/officeDocument/2006/relationships/notesSlide" Target="../notesSlides/notesSlide40.xml"/><Relationship Id="rId21" Type="http://schemas.openxmlformats.org/officeDocument/2006/relationships/image" Target="../media/image66.png"/><Relationship Id="rId7" Type="http://schemas.openxmlformats.org/officeDocument/2006/relationships/image" Target="../media/image550.png"/><Relationship Id="rId12" Type="http://schemas.openxmlformats.org/officeDocument/2006/relationships/image" Target="../media/image46.png"/><Relationship Id="rId17" Type="http://schemas.openxmlformats.org/officeDocument/2006/relationships/image" Target="../media/image621.png"/><Relationship Id="rId2" Type="http://schemas.openxmlformats.org/officeDocument/2006/relationships/slideLayout" Target="../slideLayouts/slideLayout16.xml"/><Relationship Id="rId16" Type="http://schemas.openxmlformats.org/officeDocument/2006/relationships/image" Target="../media/image611.png"/><Relationship Id="rId20" Type="http://schemas.openxmlformats.org/officeDocument/2006/relationships/image" Target="../media/image65.png"/><Relationship Id="rId1" Type="http://schemas.openxmlformats.org/officeDocument/2006/relationships/tags" Target="../tags/tag29.xml"/><Relationship Id="rId6" Type="http://schemas.openxmlformats.org/officeDocument/2006/relationships/image" Target="../media/image540.png"/><Relationship Id="rId11" Type="http://schemas.openxmlformats.org/officeDocument/2006/relationships/image" Target="../media/image590.png"/><Relationship Id="rId5" Type="http://schemas.openxmlformats.org/officeDocument/2006/relationships/image" Target="../media/image44.png"/><Relationship Id="rId15" Type="http://schemas.openxmlformats.org/officeDocument/2006/relationships/image" Target="../media/image64.png"/><Relationship Id="rId10" Type="http://schemas.openxmlformats.org/officeDocument/2006/relationships/image" Target="../media/image580.png"/><Relationship Id="rId19" Type="http://schemas.openxmlformats.org/officeDocument/2006/relationships/image" Target="../media/image640.png"/><Relationship Id="rId4" Type="http://schemas.openxmlformats.org/officeDocument/2006/relationships/image" Target="../media/image42.png"/><Relationship Id="rId9" Type="http://schemas.openxmlformats.org/officeDocument/2006/relationships/image" Target="../media/image571.png"/><Relationship Id="rId14" Type="http://schemas.openxmlformats.org/officeDocument/2006/relationships/image" Target="../media/image63.png"/></Relationships>
</file>

<file path=ppt/slides/_rels/slide41.xml.rels><?xml version="1.0" encoding="UTF-8" standalone="yes"?>
<Relationships xmlns="http://schemas.openxmlformats.org/package/2006/relationships"><Relationship Id="rId8" Type="http://schemas.openxmlformats.org/officeDocument/2006/relationships/image" Target="../media/image580.png"/><Relationship Id="rId13" Type="http://schemas.openxmlformats.org/officeDocument/2006/relationships/image" Target="../media/image68.png"/><Relationship Id="rId3" Type="http://schemas.openxmlformats.org/officeDocument/2006/relationships/notesSlide" Target="../notesSlides/notesSlide41.xml"/><Relationship Id="rId7" Type="http://schemas.openxmlformats.org/officeDocument/2006/relationships/image" Target="../media/image47.png"/><Relationship Id="rId12" Type="http://schemas.openxmlformats.org/officeDocument/2006/relationships/image" Target="../media/image45.png"/><Relationship Id="rId2" Type="http://schemas.openxmlformats.org/officeDocument/2006/relationships/slideLayout" Target="../slideLayouts/slideLayout16.xml"/><Relationship Id="rId1" Type="http://schemas.openxmlformats.org/officeDocument/2006/relationships/tags" Target="../tags/tag30.xml"/><Relationship Id="rId6" Type="http://schemas.openxmlformats.org/officeDocument/2006/relationships/image" Target="../media/image460.png"/><Relationship Id="rId11" Type="http://schemas.openxmlformats.org/officeDocument/2006/relationships/image" Target="../media/image440.png"/><Relationship Id="rId5" Type="http://schemas.openxmlformats.org/officeDocument/2006/relationships/image" Target="../media/image67.png"/><Relationship Id="rId15" Type="http://schemas.openxmlformats.org/officeDocument/2006/relationships/image" Target="../media/image590.png"/><Relationship Id="rId4" Type="http://schemas.openxmlformats.org/officeDocument/2006/relationships/image" Target="../media/image42.png"/><Relationship Id="rId9" Type="http://schemas.openxmlformats.org/officeDocument/2006/relationships/image" Target="../media/image44.png"/><Relationship Id="rId14" Type="http://schemas.openxmlformats.org/officeDocument/2006/relationships/image" Target="../media/image46.png"/></Relationships>
</file>

<file path=ppt/slides/_rels/slide4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6.png"/><Relationship Id="rId3" Type="http://schemas.openxmlformats.org/officeDocument/2006/relationships/notesSlide" Target="../notesSlides/notesSlide42.xml"/><Relationship Id="rId7" Type="http://schemas.openxmlformats.org/officeDocument/2006/relationships/image" Target="../media/image47.png"/><Relationship Id="rId12" Type="http://schemas.openxmlformats.org/officeDocument/2006/relationships/image" Target="../media/image590.png"/><Relationship Id="rId2" Type="http://schemas.openxmlformats.org/officeDocument/2006/relationships/slideLayout" Target="../slideLayouts/slideLayout16.xml"/><Relationship Id="rId1" Type="http://schemas.openxmlformats.org/officeDocument/2006/relationships/tags" Target="../tags/tag31.xml"/><Relationship Id="rId6" Type="http://schemas.openxmlformats.org/officeDocument/2006/relationships/image" Target="../media/image460.png"/><Relationship Id="rId11" Type="http://schemas.openxmlformats.org/officeDocument/2006/relationships/image" Target="../media/image45.png"/><Relationship Id="rId5" Type="http://schemas.openxmlformats.org/officeDocument/2006/relationships/image" Target="../media/image69.png"/><Relationship Id="rId10" Type="http://schemas.openxmlformats.org/officeDocument/2006/relationships/image" Target="../media/image440.png"/><Relationship Id="rId4" Type="http://schemas.openxmlformats.org/officeDocument/2006/relationships/image" Target="../media/image67.png"/><Relationship Id="rId14" Type="http://schemas.openxmlformats.org/officeDocument/2006/relationships/image" Target="../media/image68.png"/></Relationships>
</file>

<file path=ppt/slides/_rels/slide43.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540.png"/><Relationship Id="rId18" Type="http://schemas.openxmlformats.org/officeDocument/2006/relationships/image" Target="../media/image590.png"/><Relationship Id="rId3" Type="http://schemas.openxmlformats.org/officeDocument/2006/relationships/notesSlide" Target="../notesSlides/notesSlide43.xml"/><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68.png"/><Relationship Id="rId2" Type="http://schemas.openxmlformats.org/officeDocument/2006/relationships/slideLayout" Target="../slideLayouts/slideLayout16.xml"/><Relationship Id="rId16" Type="http://schemas.openxmlformats.org/officeDocument/2006/relationships/image" Target="../media/image571.png"/><Relationship Id="rId1" Type="http://schemas.openxmlformats.org/officeDocument/2006/relationships/tags" Target="../tags/tag32.xml"/><Relationship Id="rId6" Type="http://schemas.openxmlformats.org/officeDocument/2006/relationships/image" Target="../media/image67.png"/><Relationship Id="rId11" Type="http://schemas.openxmlformats.org/officeDocument/2006/relationships/image" Target="../media/image73.png"/><Relationship Id="rId5" Type="http://schemas.openxmlformats.org/officeDocument/2006/relationships/image" Target="../media/image44.png"/><Relationship Id="rId15" Type="http://schemas.openxmlformats.org/officeDocument/2006/relationships/image" Target="../media/image561.png"/><Relationship Id="rId10" Type="http://schemas.openxmlformats.org/officeDocument/2006/relationships/image" Target="../media/image72.png"/><Relationship Id="rId4" Type="http://schemas.openxmlformats.org/officeDocument/2006/relationships/image" Target="../media/image70.png"/><Relationship Id="rId9" Type="http://schemas.openxmlformats.org/officeDocument/2006/relationships/image" Target="../media/image46.png"/><Relationship Id="rId14" Type="http://schemas.openxmlformats.org/officeDocument/2006/relationships/image" Target="../media/image550.png"/></Relationships>
</file>

<file path=ppt/slides/_rels/slide44.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1.png"/><Relationship Id="rId3" Type="http://schemas.openxmlformats.org/officeDocument/2006/relationships/notesSlide" Target="../notesSlides/notesSlide44.xml"/><Relationship Id="rId7" Type="http://schemas.openxmlformats.org/officeDocument/2006/relationships/image" Target="../media/image73.png"/><Relationship Id="rId12" Type="http://schemas.openxmlformats.org/officeDocument/2006/relationships/image" Target="../media/image46.png"/><Relationship Id="rId2" Type="http://schemas.openxmlformats.org/officeDocument/2006/relationships/slideLayout" Target="../slideLayouts/slideLayout16.xml"/><Relationship Id="rId1" Type="http://schemas.openxmlformats.org/officeDocument/2006/relationships/tags" Target="../tags/tag33.xml"/><Relationship Id="rId6" Type="http://schemas.openxmlformats.org/officeDocument/2006/relationships/image" Target="../media/image72.png"/><Relationship Id="rId11" Type="http://schemas.openxmlformats.org/officeDocument/2006/relationships/image" Target="../media/image68.png"/><Relationship Id="rId5" Type="http://schemas.openxmlformats.org/officeDocument/2006/relationships/image" Target="../media/image75.png"/><Relationship Id="rId10" Type="http://schemas.openxmlformats.org/officeDocument/2006/relationships/image" Target="../media/image571.png"/><Relationship Id="rId4" Type="http://schemas.openxmlformats.org/officeDocument/2006/relationships/image" Target="../media/image69.png"/><Relationship Id="rId9" Type="http://schemas.openxmlformats.org/officeDocument/2006/relationships/image" Target="../media/image561.png"/></Relationships>
</file>

<file path=ppt/slides/_rels/slide45.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7.png"/><Relationship Id="rId3" Type="http://schemas.openxmlformats.org/officeDocument/2006/relationships/notesSlide" Target="../notesSlides/notesSlide45.xml"/><Relationship Id="rId7" Type="http://schemas.openxmlformats.org/officeDocument/2006/relationships/image" Target="../media/image73.png"/><Relationship Id="rId12" Type="http://schemas.openxmlformats.org/officeDocument/2006/relationships/image" Target="../media/image46.png"/><Relationship Id="rId2" Type="http://schemas.openxmlformats.org/officeDocument/2006/relationships/slideLayout" Target="../slideLayouts/slideLayout16.xml"/><Relationship Id="rId1" Type="http://schemas.openxmlformats.org/officeDocument/2006/relationships/tags" Target="../tags/tag34.xml"/><Relationship Id="rId6" Type="http://schemas.openxmlformats.org/officeDocument/2006/relationships/image" Target="../media/image76.png"/><Relationship Id="rId11" Type="http://schemas.openxmlformats.org/officeDocument/2006/relationships/image" Target="../media/image68.png"/><Relationship Id="rId5" Type="http://schemas.openxmlformats.org/officeDocument/2006/relationships/image" Target="../media/image75.png"/><Relationship Id="rId10" Type="http://schemas.openxmlformats.org/officeDocument/2006/relationships/image" Target="../media/image571.png"/><Relationship Id="rId4" Type="http://schemas.openxmlformats.org/officeDocument/2006/relationships/image" Target="../media/image69.png"/><Relationship Id="rId9" Type="http://schemas.openxmlformats.org/officeDocument/2006/relationships/image" Target="../media/image561.png"/><Relationship Id="rId14" Type="http://schemas.openxmlformats.org/officeDocument/2006/relationships/image" Target="../media/image71.png"/></Relationships>
</file>

<file path=ppt/slides/_rels/slide46.xml.rels><?xml version="1.0" encoding="UTF-8" standalone="yes"?>
<Relationships xmlns="http://schemas.openxmlformats.org/package/2006/relationships"><Relationship Id="rId13" Type="http://schemas.openxmlformats.org/officeDocument/2006/relationships/image" Target="../media/image76.png"/><Relationship Id="rId8" Type="http://schemas.openxmlformats.org/officeDocument/2006/relationships/image" Target="../media/image620.png"/><Relationship Id="rId3" Type="http://schemas.openxmlformats.org/officeDocument/2006/relationships/notesSlide" Target="../notesSlides/notesSlide46.xml"/><Relationship Id="rId12" Type="http://schemas.openxmlformats.org/officeDocument/2006/relationships/image" Target="../media/image75.png"/><Relationship Id="rId17" Type="http://schemas.openxmlformats.org/officeDocument/2006/relationships/image" Target="../media/image82.png"/><Relationship Id="rId2" Type="http://schemas.openxmlformats.org/officeDocument/2006/relationships/slideLayout" Target="../slideLayouts/slideLayout16.xml"/><Relationship Id="rId16" Type="http://schemas.openxmlformats.org/officeDocument/2006/relationships/image" Target="../media/image46.png"/><Relationship Id="rId1" Type="http://schemas.openxmlformats.org/officeDocument/2006/relationships/tags" Target="../tags/tag35.xml"/><Relationship Id="rId11" Type="http://schemas.openxmlformats.org/officeDocument/2006/relationships/image" Target="../media/image720.png"/><Relationship Id="rId5" Type="http://schemas.openxmlformats.org/officeDocument/2006/relationships/image" Target="../media/image79.png"/><Relationship Id="rId15" Type="http://schemas.openxmlformats.org/officeDocument/2006/relationships/image" Target="../media/image165.png"/><Relationship Id="rId10" Type="http://schemas.openxmlformats.org/officeDocument/2006/relationships/image" Target="../media/image710.png"/><Relationship Id="rId4" Type="http://schemas.openxmlformats.org/officeDocument/2006/relationships/image" Target="../media/image78.png"/><Relationship Id="rId9" Type="http://schemas.openxmlformats.org/officeDocument/2006/relationships/image" Target="../media/image630.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4.xml"/><Relationship Id="rId1" Type="http://schemas.openxmlformats.org/officeDocument/2006/relationships/tags" Target="../tags/tag36.xml"/><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13" Type="http://schemas.openxmlformats.org/officeDocument/2006/relationships/image" Target="../media/image680.png"/><Relationship Id="rId3" Type="http://schemas.openxmlformats.org/officeDocument/2006/relationships/notesSlide" Target="../notesSlides/notesSlide48.xml"/><Relationship Id="rId7" Type="http://schemas.openxmlformats.org/officeDocument/2006/relationships/image" Target="../media/image280.png"/><Relationship Id="rId25" Type="http://schemas.openxmlformats.org/officeDocument/2006/relationships/image" Target="../media/image510.png"/><Relationship Id="rId2" Type="http://schemas.openxmlformats.org/officeDocument/2006/relationships/slideLayout" Target="../slideLayouts/slideLayout16.xml"/><Relationship Id="rId1" Type="http://schemas.openxmlformats.org/officeDocument/2006/relationships/tags" Target="../tags/tag37.xml"/><Relationship Id="rId6" Type="http://schemas.openxmlformats.org/officeDocument/2006/relationships/image" Target="../media/image80.png"/><Relationship Id="rId24" Type="http://schemas.openxmlformats.org/officeDocument/2006/relationships/image" Target="../media/image500.png"/><Relationship Id="rId5" Type="http://schemas.openxmlformats.org/officeDocument/2006/relationships/image" Target="../media/image42.png"/><Relationship Id="rId23" Type="http://schemas.openxmlformats.org/officeDocument/2006/relationships/image" Target="../media/image490.png"/><Relationship Id="rId4" Type="http://schemas.openxmlformats.org/officeDocument/2006/relationships/image" Target="../media/image41.png"/><Relationship Id="rId14" Type="http://schemas.openxmlformats.org/officeDocument/2006/relationships/image" Target="../media/image750.png"/><Relationship Id="rId22" Type="http://schemas.openxmlformats.org/officeDocument/2006/relationships/image" Target="../media/image480.png"/></Relationships>
</file>

<file path=ppt/slides/_rels/slide4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680.png"/><Relationship Id="rId26" Type="http://schemas.openxmlformats.org/officeDocument/2006/relationships/image" Target="../media/image780.png"/><Relationship Id="rId3" Type="http://schemas.openxmlformats.org/officeDocument/2006/relationships/notesSlide" Target="../notesSlides/notesSlide49.xml"/><Relationship Id="rId7" Type="http://schemas.openxmlformats.org/officeDocument/2006/relationships/image" Target="../media/image47.png"/><Relationship Id="rId25" Type="http://schemas.openxmlformats.org/officeDocument/2006/relationships/image" Target="../media/image81.png"/><Relationship Id="rId33" Type="http://schemas.openxmlformats.org/officeDocument/2006/relationships/image" Target="../media/image850.png"/><Relationship Id="rId2" Type="http://schemas.openxmlformats.org/officeDocument/2006/relationships/slideLayout" Target="../slideLayouts/slideLayout16.xml"/><Relationship Id="rId29" Type="http://schemas.openxmlformats.org/officeDocument/2006/relationships/image" Target="../media/image83.png"/><Relationship Id="rId1" Type="http://schemas.openxmlformats.org/officeDocument/2006/relationships/tags" Target="../tags/tag38.xml"/><Relationship Id="rId6" Type="http://schemas.openxmlformats.org/officeDocument/2006/relationships/image" Target="../media/image460.png"/><Relationship Id="rId24" Type="http://schemas.openxmlformats.org/officeDocument/2006/relationships/image" Target="../media/image760.png"/><Relationship Id="rId32" Type="http://schemas.openxmlformats.org/officeDocument/2006/relationships/image" Target="../media/image840.png"/><Relationship Id="rId5" Type="http://schemas.openxmlformats.org/officeDocument/2006/relationships/image" Target="../media/image750.png"/><Relationship Id="rId23" Type="http://schemas.openxmlformats.org/officeDocument/2006/relationships/image" Target="../media/image490.png"/><Relationship Id="rId28" Type="http://schemas.openxmlformats.org/officeDocument/2006/relationships/image" Target="../media/image800.png"/><Relationship Id="rId31" Type="http://schemas.openxmlformats.org/officeDocument/2006/relationships/image" Target="../media/image84.png"/><Relationship Id="rId4" Type="http://schemas.openxmlformats.org/officeDocument/2006/relationships/image" Target="../media/image42.png"/><Relationship Id="rId22" Type="http://schemas.openxmlformats.org/officeDocument/2006/relationships/image" Target="../media/image480.png"/><Relationship Id="rId27" Type="http://schemas.openxmlformats.org/officeDocument/2006/relationships/image" Target="../media/image790.png"/><Relationship Id="rId30" Type="http://schemas.openxmlformats.org/officeDocument/2006/relationships/image" Target="../media/image82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6.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3" Type="http://schemas.openxmlformats.org/officeDocument/2006/relationships/image" Target="../media/image681.png"/><Relationship Id="rId3" Type="http://schemas.openxmlformats.org/officeDocument/2006/relationships/notesSlide" Target="../notesSlides/notesSlide50.xml"/><Relationship Id="rId33" Type="http://schemas.openxmlformats.org/officeDocument/2006/relationships/image" Target="../media/image161.png"/><Relationship Id="rId25" Type="http://schemas.openxmlformats.org/officeDocument/2006/relationships/image" Target="../media/image510.png"/><Relationship Id="rId2" Type="http://schemas.openxmlformats.org/officeDocument/2006/relationships/slideLayout" Target="../slideLayouts/slideLayout16.xml"/><Relationship Id="rId1" Type="http://schemas.openxmlformats.org/officeDocument/2006/relationships/tags" Target="../tags/tag39.xml"/><Relationship Id="rId32" Type="http://schemas.openxmlformats.org/officeDocument/2006/relationships/image" Target="../media/image43.png"/><Relationship Id="rId24" Type="http://schemas.openxmlformats.org/officeDocument/2006/relationships/image" Target="../media/image500.png"/><Relationship Id="rId5" Type="http://schemas.openxmlformats.org/officeDocument/2006/relationships/image" Target="../media/image80.png"/><Relationship Id="rId23" Type="http://schemas.openxmlformats.org/officeDocument/2006/relationships/image" Target="../media/image4900.png"/><Relationship Id="rId28" Type="http://schemas.openxmlformats.org/officeDocument/2006/relationships/image" Target="../media/image760.png"/><Relationship Id="rId31" Type="http://schemas.openxmlformats.org/officeDocument/2006/relationships/image" Target="../media/image160.png"/><Relationship Id="rId4" Type="http://schemas.openxmlformats.org/officeDocument/2006/relationships/image" Target="../media/image81.png"/><Relationship Id="rId22" Type="http://schemas.openxmlformats.org/officeDocument/2006/relationships/image" Target="../media/image4800.png"/><Relationship Id="rId30" Type="http://schemas.openxmlformats.org/officeDocument/2006/relationships/image" Target="../media/image52.png"/></Relationships>
</file>

<file path=ppt/slides/_rels/slide51.xml.rels><?xml version="1.0" encoding="UTF-8" standalone="yes"?>
<Relationships xmlns="http://schemas.openxmlformats.org/package/2006/relationships"><Relationship Id="rId18" Type="http://schemas.openxmlformats.org/officeDocument/2006/relationships/image" Target="../media/image163.png"/><Relationship Id="rId3" Type="http://schemas.openxmlformats.org/officeDocument/2006/relationships/notesSlide" Target="../notesSlides/notesSlide51.xml"/><Relationship Id="rId17" Type="http://schemas.openxmlformats.org/officeDocument/2006/relationships/image" Target="../media/image52.png"/><Relationship Id="rId2" Type="http://schemas.openxmlformats.org/officeDocument/2006/relationships/slideLayout" Target="../slideLayouts/slideLayout16.xml"/><Relationship Id="rId16" Type="http://schemas.openxmlformats.org/officeDocument/2006/relationships/image" Target="../media/image161.png"/><Relationship Id="rId1" Type="http://schemas.openxmlformats.org/officeDocument/2006/relationships/tags" Target="../tags/tag40.xml"/><Relationship Id="rId6" Type="http://schemas.openxmlformats.org/officeDocument/2006/relationships/image" Target="../media/image81.png"/><Relationship Id="rId5" Type="http://schemas.openxmlformats.org/officeDocument/2006/relationships/image" Target="../media/image47.png"/><Relationship Id="rId15" Type="http://schemas.openxmlformats.org/officeDocument/2006/relationships/image" Target="../media/image160.png"/><Relationship Id="rId10" Type="http://schemas.openxmlformats.org/officeDocument/2006/relationships/image" Target="../media/image760.png"/><Relationship Id="rId19" Type="http://schemas.openxmlformats.org/officeDocument/2006/relationships/image" Target="../media/image43.png"/><Relationship Id="rId4" Type="http://schemas.openxmlformats.org/officeDocument/2006/relationships/image" Target="../media/image460.png"/></Relationships>
</file>

<file path=ppt/slides/_rels/slide52.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2.png"/><Relationship Id="rId3" Type="http://schemas.openxmlformats.org/officeDocument/2006/relationships/notesSlide" Target="../notesSlides/notesSlide52.xml"/><Relationship Id="rId7" Type="http://schemas.openxmlformats.org/officeDocument/2006/relationships/image" Target="../media/image87.png"/><Relationship Id="rId12" Type="http://schemas.openxmlformats.org/officeDocument/2006/relationships/image" Target="../media/image91.png"/><Relationship Id="rId2" Type="http://schemas.openxmlformats.org/officeDocument/2006/relationships/slideLayout" Target="../slideLayouts/slideLayout16.xml"/><Relationship Id="rId1" Type="http://schemas.openxmlformats.org/officeDocument/2006/relationships/tags" Target="../tags/tag41.xml"/><Relationship Id="rId6" Type="http://schemas.openxmlformats.org/officeDocument/2006/relationships/image" Target="../media/image81.png"/><Relationship Id="rId11" Type="http://schemas.openxmlformats.org/officeDocument/2006/relationships/image" Target="../media/image43.png"/><Relationship Id="rId5" Type="http://schemas.openxmlformats.org/officeDocument/2006/relationships/image" Target="../media/image86.png"/><Relationship Id="rId10" Type="http://schemas.openxmlformats.org/officeDocument/2006/relationships/image" Target="../media/image90.png"/><Relationship Id="rId4" Type="http://schemas.openxmlformats.org/officeDocument/2006/relationships/image" Target="../media/image85.png"/><Relationship Id="rId9" Type="http://schemas.openxmlformats.org/officeDocument/2006/relationships/image" Target="../media/image89.png"/><Relationship Id="rId14" Type="http://schemas.openxmlformats.org/officeDocument/2006/relationships/image" Target="../media/image93.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4.xml"/><Relationship Id="rId1" Type="http://schemas.openxmlformats.org/officeDocument/2006/relationships/tags" Target="../tags/tag42.xml"/><Relationship Id="rId4" Type="http://schemas.openxmlformats.org/officeDocument/2006/relationships/image" Target="../media/image40.png"/></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4.xml"/><Relationship Id="rId1" Type="http://schemas.openxmlformats.org/officeDocument/2006/relationships/slideLayout" Target="../slideLayouts/slideLayout16.xml"/><Relationship Id="rId5" Type="http://schemas.openxmlformats.org/officeDocument/2006/relationships/image" Target="../media/image95.png"/><Relationship Id="rId4" Type="http://schemas.openxmlformats.org/officeDocument/2006/relationships/image" Target="../media/image94.png"/></Relationships>
</file>

<file path=ppt/slides/_rels/slide55.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3" Type="http://schemas.openxmlformats.org/officeDocument/2006/relationships/notesSlide" Target="../notesSlides/notesSlide55.xml"/><Relationship Id="rId7" Type="http://schemas.openxmlformats.org/officeDocument/2006/relationships/image" Target="../media/image99.png"/><Relationship Id="rId12" Type="http://schemas.openxmlformats.org/officeDocument/2006/relationships/image" Target="../media/image104.png"/><Relationship Id="rId2" Type="http://schemas.openxmlformats.org/officeDocument/2006/relationships/slideLayout" Target="../slideLayouts/slideLayout16.xml"/><Relationship Id="rId1" Type="http://schemas.openxmlformats.org/officeDocument/2006/relationships/tags" Target="../tags/tag43.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56.xml.rels><?xml version="1.0" encoding="UTF-8" standalone="yes"?>
<Relationships xmlns="http://schemas.openxmlformats.org/package/2006/relationships"><Relationship Id="rId8" Type="http://schemas.openxmlformats.org/officeDocument/2006/relationships/image" Target="../media/image950.png"/><Relationship Id="rId3" Type="http://schemas.openxmlformats.org/officeDocument/2006/relationships/notesSlide" Target="../notesSlides/notesSlide56.xml"/><Relationship Id="rId7" Type="http://schemas.openxmlformats.org/officeDocument/2006/relationships/image" Target="../media/image900.png"/><Relationship Id="rId2" Type="http://schemas.openxmlformats.org/officeDocument/2006/relationships/slideLayout" Target="../slideLayouts/slideLayout16.xml"/><Relationship Id="rId1" Type="http://schemas.openxmlformats.org/officeDocument/2006/relationships/tags" Target="../tags/tag44.xml"/><Relationship Id="rId6" Type="http://schemas.openxmlformats.org/officeDocument/2006/relationships/image" Target="../media/image1020.png"/><Relationship Id="rId5" Type="http://schemas.openxmlformats.org/officeDocument/2006/relationships/image" Target="../media/image97.png"/><Relationship Id="rId4" Type="http://schemas.openxmlformats.org/officeDocument/2006/relationships/image" Target="../media/image106.png"/><Relationship Id="rId9" Type="http://schemas.openxmlformats.org/officeDocument/2006/relationships/image" Target="../media/image720.png"/></Relationships>
</file>

<file path=ppt/slides/_rels/slide57.xml.rels><?xml version="1.0" encoding="UTF-8" standalone="yes"?>
<Relationships xmlns="http://schemas.openxmlformats.org/package/2006/relationships"><Relationship Id="rId18" Type="http://schemas.openxmlformats.org/officeDocument/2006/relationships/image" Target="../media/image170.png"/><Relationship Id="rId3" Type="http://schemas.openxmlformats.org/officeDocument/2006/relationships/notesSlide" Target="../notesSlides/notesSlide57.xml"/><Relationship Id="rId21" Type="http://schemas.openxmlformats.org/officeDocument/2006/relationships/image" Target="../media/image172.png"/><Relationship Id="rId17" Type="http://schemas.openxmlformats.org/officeDocument/2006/relationships/image" Target="../media/image108.png"/><Relationship Id="rId2" Type="http://schemas.openxmlformats.org/officeDocument/2006/relationships/slideLayout" Target="../slideLayouts/slideLayout16.xml"/><Relationship Id="rId16" Type="http://schemas.openxmlformats.org/officeDocument/2006/relationships/image" Target="../media/image169.png"/><Relationship Id="rId20" Type="http://schemas.openxmlformats.org/officeDocument/2006/relationships/image" Target="../media/image171.png"/><Relationship Id="rId1" Type="http://schemas.openxmlformats.org/officeDocument/2006/relationships/tags" Target="../tags/tag45.xml"/><Relationship Id="rId6" Type="http://schemas.openxmlformats.org/officeDocument/2006/relationships/image" Target="../media/image107.png"/><Relationship Id="rId5" Type="http://schemas.openxmlformats.org/officeDocument/2006/relationships/image" Target="../media/image97.png"/><Relationship Id="rId15" Type="http://schemas.openxmlformats.org/officeDocument/2006/relationships/image" Target="../media/image168.png"/><Relationship Id="rId19" Type="http://schemas.openxmlformats.org/officeDocument/2006/relationships/image" Target="../media/image109.png"/><Relationship Id="rId4" Type="http://schemas.openxmlformats.org/officeDocument/2006/relationships/image" Target="../media/image106.png"/><Relationship Id="rId14" Type="http://schemas.openxmlformats.org/officeDocument/2006/relationships/image" Target="../media/image167.png"/></Relationships>
</file>

<file path=ppt/slides/_rels/slide58.xml.rels><?xml version="1.0" encoding="UTF-8" standalone="yes"?>
<Relationships xmlns="http://schemas.openxmlformats.org/package/2006/relationships"><Relationship Id="rId8" Type="http://schemas.openxmlformats.org/officeDocument/2006/relationships/image" Target="../media/image1110.png"/><Relationship Id="rId3" Type="http://schemas.openxmlformats.org/officeDocument/2006/relationships/notesSlide" Target="../notesSlides/notesSlide58.xml"/><Relationship Id="rId7" Type="http://schemas.openxmlformats.org/officeDocument/2006/relationships/image" Target="../media/image113.png"/><Relationship Id="rId2" Type="http://schemas.openxmlformats.org/officeDocument/2006/relationships/slideLayout" Target="../slideLayouts/slideLayout16.xml"/><Relationship Id="rId1" Type="http://schemas.openxmlformats.org/officeDocument/2006/relationships/tags" Target="../tags/tag46.xml"/><Relationship Id="rId6" Type="http://schemas.openxmlformats.org/officeDocument/2006/relationships/image" Target="../media/image112.png"/><Relationship Id="rId5" Type="http://schemas.openxmlformats.org/officeDocument/2006/relationships/image" Target="../media/image111.png"/><Relationship Id="rId10" Type="http://schemas.openxmlformats.org/officeDocument/2006/relationships/image" Target="../media/image115.jpeg"/><Relationship Id="rId4" Type="http://schemas.openxmlformats.org/officeDocument/2006/relationships/image" Target="../media/image110.png"/><Relationship Id="rId9" Type="http://schemas.openxmlformats.org/officeDocument/2006/relationships/image" Target="../media/image114.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7" Type="http://schemas.openxmlformats.org/officeDocument/2006/relationships/image" Target="../media/image1120.png"/><Relationship Id="rId2" Type="http://schemas.openxmlformats.org/officeDocument/2006/relationships/slideLayout" Target="../slideLayouts/slideLayout16.xml"/><Relationship Id="rId1" Type="http://schemas.openxmlformats.org/officeDocument/2006/relationships/tags" Target="../tags/tag47.xml"/><Relationship Id="rId6" Type="http://schemas.openxmlformats.org/officeDocument/2006/relationships/image" Target="../media/image24.png"/><Relationship Id="rId5" Type="http://schemas.openxmlformats.org/officeDocument/2006/relationships/image" Target="../media/image20.jpeg"/><Relationship Id="rId4" Type="http://schemas.openxmlformats.org/officeDocument/2006/relationships/image" Target="../media/image116.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6.xml"/><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slideLayout" Target="../slideLayouts/slideLayout16.xml"/><Relationship Id="rId1" Type="http://schemas.openxmlformats.org/officeDocument/2006/relationships/tags" Target="../tags/tag4.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150.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2.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6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2.xml"/><Relationship Id="rId1" Type="http://schemas.openxmlformats.org/officeDocument/2006/relationships/tags" Target="../tags/tag48.xml"/><Relationship Id="rId5" Type="http://schemas.openxmlformats.org/officeDocument/2006/relationships/image" Target="../media/image119.png"/><Relationship Id="rId4" Type="http://schemas.openxmlformats.org/officeDocument/2006/relationships/image" Target="../media/image118.png"/></Relationships>
</file>

<file path=ppt/slides/_rels/slide6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7.xml"/><Relationship Id="rId1" Type="http://schemas.openxmlformats.org/officeDocument/2006/relationships/slideLayout" Target="../slideLayouts/slideLayout12.xml"/><Relationship Id="rId4" Type="http://schemas.openxmlformats.org/officeDocument/2006/relationships/image" Target="../media/image121.png"/></Relationships>
</file>

<file path=ppt/slides/_rels/slide6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9.png"/><Relationship Id="rId2" Type="http://schemas.openxmlformats.org/officeDocument/2006/relationships/slideLayout" Target="../slideLayouts/slideLayout16.xml"/><Relationship Id="rId1" Type="http://schemas.openxmlformats.org/officeDocument/2006/relationships/tags" Target="../tags/tag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0.xml"/><Relationship Id="rId1" Type="http://schemas.openxmlformats.org/officeDocument/2006/relationships/slideLayout" Target="../slideLayouts/slideLayout12.xml"/><Relationship Id="rId4" Type="http://schemas.openxmlformats.org/officeDocument/2006/relationships/image" Target="../media/image125.png"/></Relationships>
</file>

<file path=ppt/slides/_rels/slide7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2.xml"/><Relationship Id="rId1" Type="http://schemas.openxmlformats.org/officeDocument/2006/relationships/slideLayout" Target="../slideLayouts/slideLayout12.xml"/><Relationship Id="rId4" Type="http://schemas.openxmlformats.org/officeDocument/2006/relationships/image" Target="../media/image128.png"/></Relationships>
</file>

<file path=ppt/slides/_rels/slide7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3.xml"/><Relationship Id="rId1" Type="http://schemas.openxmlformats.org/officeDocument/2006/relationships/slideLayout" Target="../slideLayouts/slideLayout12.xml"/><Relationship Id="rId4" Type="http://schemas.openxmlformats.org/officeDocument/2006/relationships/image" Target="../media/image130.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6.xml"/><Relationship Id="rId1" Type="http://schemas.openxmlformats.org/officeDocument/2006/relationships/tags" Target="../tags/tag49.xml"/><Relationship Id="rId4" Type="http://schemas.openxmlformats.org/officeDocument/2006/relationships/image" Target="../media/image24.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4.xml"/><Relationship Id="rId1" Type="http://schemas.openxmlformats.org/officeDocument/2006/relationships/tags" Target="../tags/tag50.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6.xml"/><Relationship Id="rId1" Type="http://schemas.openxmlformats.org/officeDocument/2006/relationships/tags" Target="../tags/tag6.xml"/><Relationship Id="rId5" Type="http://schemas.openxmlformats.org/officeDocument/2006/relationships/image" Target="../media/image19.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6.xml"/><Relationship Id="rId1" Type="http://schemas.openxmlformats.org/officeDocument/2006/relationships/tags" Target="../tags/tag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S15_main.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DB8BC0E-CEE3-4EC1-B849-44D559D8322A}" type="slidenum">
              <a:rPr lang="en-US" altLang="fi-FI" smtClean="0"/>
              <a:pPr/>
              <a:t>10</a:t>
            </a:fld>
            <a:endParaRPr lang="en-US" altLang="fi-FI"/>
          </a:p>
        </p:txBody>
      </p:sp>
      <p:grpSp>
        <p:nvGrpSpPr>
          <p:cNvPr id="17" name="PT Box"/>
          <p:cNvGrpSpPr/>
          <p:nvPr/>
        </p:nvGrpSpPr>
        <p:grpSpPr>
          <a:xfrm>
            <a:off x="4798972" y="464586"/>
            <a:ext cx="3065756" cy="2105030"/>
            <a:chOff x="1298560" y="575964"/>
            <a:chExt cx="3065756" cy="2105030"/>
          </a:xfrm>
        </p:grpSpPr>
        <p:pic>
          <p:nvPicPr>
            <p:cNvPr id="10" name="Integrand ML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8560" y="692206"/>
              <a:ext cx="3065756" cy="1988788"/>
            </a:xfrm>
            <a:prstGeom prst="rect">
              <a:avLst/>
            </a:prstGeom>
          </p:spPr>
        </p:pic>
        <p:sp>
          <p:nvSpPr>
            <p:cNvPr id="16" name="TextBox 15"/>
            <p:cNvSpPr txBox="1"/>
            <p:nvPr/>
          </p:nvSpPr>
          <p:spPr>
            <a:xfrm>
              <a:off x="1936359" y="575964"/>
              <a:ext cx="1649498" cy="369332"/>
            </a:xfrm>
            <a:prstGeom prst="rect">
              <a:avLst/>
            </a:prstGeom>
            <a:noFill/>
          </p:spPr>
          <p:txBody>
            <a:bodyPr wrap="square" rtlCol="0">
              <a:spAutoFit/>
            </a:bodyPr>
            <a:lstStyle/>
            <a:p>
              <a:pPr algn="ctr"/>
              <a:r>
                <a:rPr lang="fi-FI" dirty="0">
                  <a:solidFill>
                    <a:srgbClr val="000000"/>
                  </a:solidFill>
                </a:rPr>
                <a:t>Path Tracing</a:t>
              </a:r>
            </a:p>
          </p:txBody>
        </p:sp>
      </p:grpSp>
      <p:grpSp>
        <p:nvGrpSpPr>
          <p:cNvPr id="21" name="G-PT Box" hidden="1"/>
          <p:cNvGrpSpPr/>
          <p:nvPr/>
        </p:nvGrpSpPr>
        <p:grpSpPr>
          <a:xfrm>
            <a:off x="4798972" y="2902383"/>
            <a:ext cx="3065756" cy="2105030"/>
            <a:chOff x="1298560" y="575964"/>
            <a:chExt cx="3065756" cy="2105030"/>
          </a:xfrm>
        </p:grpSpPr>
        <p:pic>
          <p:nvPicPr>
            <p:cNvPr id="22" name="Integrand ML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8560" y="692206"/>
              <a:ext cx="3065756" cy="1988788"/>
            </a:xfrm>
            <a:prstGeom prst="rect">
              <a:avLst/>
            </a:prstGeom>
          </p:spPr>
        </p:pic>
        <p:sp>
          <p:nvSpPr>
            <p:cNvPr id="23" name="TextBox 22"/>
            <p:cNvSpPr txBox="1"/>
            <p:nvPr/>
          </p:nvSpPr>
          <p:spPr>
            <a:xfrm>
              <a:off x="2032567" y="575964"/>
              <a:ext cx="1457081" cy="369332"/>
            </a:xfrm>
            <a:prstGeom prst="rect">
              <a:avLst/>
            </a:prstGeom>
            <a:noFill/>
          </p:spPr>
          <p:txBody>
            <a:bodyPr wrap="square" rtlCol="0">
              <a:spAutoFit/>
            </a:bodyPr>
            <a:lstStyle/>
            <a:p>
              <a:pPr algn="ctr"/>
              <a:r>
                <a:rPr lang="fi-FI" dirty="0" smtClean="0">
                  <a:solidFill>
                    <a:srgbClr val="000000"/>
                  </a:solidFill>
                </a:rPr>
                <a:t>Gradient PT</a:t>
              </a:r>
            </a:p>
          </p:txBody>
        </p:sp>
      </p:grpSp>
      <p:cxnSp>
        <p:nvCxnSpPr>
          <p:cNvPr id="28" name="Vertical Divider"/>
          <p:cNvCxnSpPr/>
          <p:nvPr/>
        </p:nvCxnSpPr>
        <p:spPr>
          <a:xfrm>
            <a:off x="4590652" y="389365"/>
            <a:ext cx="0" cy="4435151"/>
          </a:xfrm>
          <a:prstGeom prst="line">
            <a:avLst/>
          </a:prstGeom>
          <a:ln w="12700">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9" name="Horizontal Divider"/>
          <p:cNvCxnSpPr/>
          <p:nvPr/>
        </p:nvCxnSpPr>
        <p:spPr>
          <a:xfrm>
            <a:off x="1188098" y="2638605"/>
            <a:ext cx="6798906" cy="0"/>
          </a:xfrm>
          <a:prstGeom prst="line">
            <a:avLst/>
          </a:prstGeom>
          <a:ln w="12700">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sp>
        <p:nvSpPr>
          <p:cNvPr id="39" name="PT Dot - Last"/>
          <p:cNvSpPr/>
          <p:nvPr/>
        </p:nvSpPr>
        <p:spPr>
          <a:xfrm>
            <a:off x="6131554" y="1273319"/>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41" name="PT Dot"/>
          <p:cNvSpPr/>
          <p:nvPr/>
        </p:nvSpPr>
        <p:spPr>
          <a:xfrm>
            <a:off x="5492101" y="1699959"/>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42" name="PT Dot"/>
          <p:cNvSpPr/>
          <p:nvPr/>
        </p:nvSpPr>
        <p:spPr>
          <a:xfrm>
            <a:off x="5162218" y="1314197"/>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43" name="PT Dot"/>
          <p:cNvSpPr/>
          <p:nvPr/>
        </p:nvSpPr>
        <p:spPr>
          <a:xfrm>
            <a:off x="5335521" y="2213119"/>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44" name="PT Dot"/>
          <p:cNvSpPr/>
          <p:nvPr/>
        </p:nvSpPr>
        <p:spPr>
          <a:xfrm>
            <a:off x="5676568" y="1023685"/>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45" name="PT Dot"/>
          <p:cNvSpPr/>
          <p:nvPr/>
        </p:nvSpPr>
        <p:spPr>
          <a:xfrm>
            <a:off x="5850796" y="2123823"/>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46" name="PT Dot"/>
          <p:cNvSpPr/>
          <p:nvPr/>
        </p:nvSpPr>
        <p:spPr>
          <a:xfrm>
            <a:off x="4943143" y="2276222"/>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47" name="PT Dot"/>
          <p:cNvSpPr/>
          <p:nvPr/>
        </p:nvSpPr>
        <p:spPr>
          <a:xfrm>
            <a:off x="6290972" y="960582"/>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48" name="PT Dot"/>
          <p:cNvSpPr/>
          <p:nvPr/>
        </p:nvSpPr>
        <p:spPr>
          <a:xfrm>
            <a:off x="6512322" y="2235344"/>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49" name="PT Dot"/>
          <p:cNvSpPr/>
          <p:nvPr/>
        </p:nvSpPr>
        <p:spPr>
          <a:xfrm>
            <a:off x="6681456" y="2030954"/>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0" name="PT Dot"/>
          <p:cNvSpPr/>
          <p:nvPr/>
        </p:nvSpPr>
        <p:spPr>
          <a:xfrm>
            <a:off x="6949180" y="1064563"/>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1" name="PT Dot"/>
          <p:cNvSpPr/>
          <p:nvPr/>
        </p:nvSpPr>
        <p:spPr>
          <a:xfrm>
            <a:off x="7086268" y="1644396"/>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2" name="PT Dot"/>
          <p:cNvSpPr/>
          <p:nvPr/>
        </p:nvSpPr>
        <p:spPr>
          <a:xfrm>
            <a:off x="7331933" y="1943244"/>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3" name="PT Dot - Last"/>
          <p:cNvSpPr/>
          <p:nvPr/>
        </p:nvSpPr>
        <p:spPr>
          <a:xfrm>
            <a:off x="7533943" y="1699959"/>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4" name="PT Dot"/>
          <p:cNvSpPr/>
          <p:nvPr/>
        </p:nvSpPr>
        <p:spPr>
          <a:xfrm>
            <a:off x="4984021" y="1897206"/>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5" name="PT Dot"/>
          <p:cNvSpPr/>
          <p:nvPr/>
        </p:nvSpPr>
        <p:spPr>
          <a:xfrm>
            <a:off x="5203096" y="1897206"/>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6" name="PT Dot"/>
          <p:cNvSpPr/>
          <p:nvPr/>
        </p:nvSpPr>
        <p:spPr>
          <a:xfrm>
            <a:off x="5376401" y="905019"/>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7" name="PT Dot"/>
          <p:cNvSpPr/>
          <p:nvPr/>
        </p:nvSpPr>
        <p:spPr>
          <a:xfrm>
            <a:off x="5492101" y="1373728"/>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8" name="PT Dot"/>
          <p:cNvSpPr/>
          <p:nvPr/>
        </p:nvSpPr>
        <p:spPr>
          <a:xfrm>
            <a:off x="5683776" y="2294875"/>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9" name="PT Dot"/>
          <p:cNvSpPr/>
          <p:nvPr/>
        </p:nvSpPr>
        <p:spPr>
          <a:xfrm>
            <a:off x="5939760" y="1709087"/>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60" name="PT Dot"/>
          <p:cNvSpPr/>
          <p:nvPr/>
        </p:nvSpPr>
        <p:spPr>
          <a:xfrm>
            <a:off x="6172432" y="1709087"/>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61" name="PT Dot"/>
          <p:cNvSpPr/>
          <p:nvPr/>
        </p:nvSpPr>
        <p:spPr>
          <a:xfrm>
            <a:off x="6384699" y="1232441"/>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62" name="PT Dot"/>
          <p:cNvSpPr/>
          <p:nvPr/>
        </p:nvSpPr>
        <p:spPr>
          <a:xfrm>
            <a:off x="6553200" y="1689640"/>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63" name="PT Dot"/>
          <p:cNvSpPr/>
          <p:nvPr/>
        </p:nvSpPr>
        <p:spPr>
          <a:xfrm>
            <a:off x="6693427" y="1340390"/>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64" name="PT Dot"/>
          <p:cNvSpPr/>
          <p:nvPr/>
        </p:nvSpPr>
        <p:spPr>
          <a:xfrm>
            <a:off x="6949180" y="2143666"/>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65" name="PT Dot"/>
          <p:cNvSpPr/>
          <p:nvPr/>
        </p:nvSpPr>
        <p:spPr>
          <a:xfrm>
            <a:off x="7168024" y="1781318"/>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66" name="PT Dot"/>
          <p:cNvSpPr/>
          <p:nvPr/>
        </p:nvSpPr>
        <p:spPr>
          <a:xfrm>
            <a:off x="7334379" y="964947"/>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67" name="PT Dot"/>
          <p:cNvSpPr/>
          <p:nvPr/>
        </p:nvSpPr>
        <p:spPr>
          <a:xfrm>
            <a:off x="7533943" y="2143666"/>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grpSp>
        <p:nvGrpSpPr>
          <p:cNvPr id="99" name="MLT Box"/>
          <p:cNvGrpSpPr/>
          <p:nvPr/>
        </p:nvGrpSpPr>
        <p:grpSpPr>
          <a:xfrm>
            <a:off x="1310299" y="464586"/>
            <a:ext cx="3206418" cy="2105030"/>
            <a:chOff x="1157899" y="575964"/>
            <a:chExt cx="3206418" cy="2105030"/>
          </a:xfrm>
        </p:grpSpPr>
        <p:pic>
          <p:nvPicPr>
            <p:cNvPr id="100" name="Integrand ML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8560" y="692206"/>
              <a:ext cx="3065756" cy="1988788"/>
            </a:xfrm>
            <a:prstGeom prst="rect">
              <a:avLst/>
            </a:prstGeom>
          </p:spPr>
        </p:pic>
        <p:sp>
          <p:nvSpPr>
            <p:cNvPr id="101" name="TextBox 100"/>
            <p:cNvSpPr txBox="1"/>
            <p:nvPr/>
          </p:nvSpPr>
          <p:spPr>
            <a:xfrm>
              <a:off x="1157899" y="575964"/>
              <a:ext cx="3206418" cy="369332"/>
            </a:xfrm>
            <a:prstGeom prst="rect">
              <a:avLst/>
            </a:prstGeom>
            <a:noFill/>
          </p:spPr>
          <p:txBody>
            <a:bodyPr wrap="square" rtlCol="0">
              <a:spAutoFit/>
            </a:bodyPr>
            <a:lstStyle/>
            <a:p>
              <a:pPr algn="ctr"/>
              <a:r>
                <a:rPr lang="fi-FI" dirty="0" smtClean="0">
                  <a:solidFill>
                    <a:srgbClr val="000000"/>
                  </a:solidFill>
                </a:rPr>
                <a:t>Metropolis</a:t>
              </a:r>
            </a:p>
          </p:txBody>
        </p:sp>
      </p:grpSp>
      <p:pic>
        <p:nvPicPr>
          <p:cNvPr id="68" name="Question G-PT" descr="C:\Users\make\AppData\Local\Microsoft\Windows\Temporary Internet Files\Content.IE5\2AEVAT7J\question mark[1].png"/>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5376401" y="2897888"/>
            <a:ext cx="1613659" cy="1721236"/>
          </a:xfrm>
          <a:prstGeom prst="rect">
            <a:avLst/>
          </a:prstGeom>
          <a:noFill/>
          <a:extLst>
            <a:ext uri="{909E8E84-426E-40dd-AFC4-6F175D3DCCD1}">
              <a14:hiddenFill xmlns="" xmlns:a14="http://schemas.microsoft.com/office/drawing/2010/main">
                <a:solidFill>
                  <a:srgbClr val="FFFFFF"/>
                </a:solidFill>
              </a14:hiddenFill>
            </a:ext>
          </a:extLst>
        </p:spPr>
      </p:pic>
      <p:sp>
        <p:nvSpPr>
          <p:cNvPr id="72" name="Method Blocker"/>
          <p:cNvSpPr/>
          <p:nvPr/>
        </p:nvSpPr>
        <p:spPr>
          <a:xfrm>
            <a:off x="1162050" y="476250"/>
            <a:ext cx="3378200" cy="2108200"/>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nvGrpSpPr>
          <p:cNvPr id="73" name="G-MLT Box"/>
          <p:cNvGrpSpPr/>
          <p:nvPr/>
        </p:nvGrpSpPr>
        <p:grpSpPr>
          <a:xfrm>
            <a:off x="1450960" y="2638605"/>
            <a:ext cx="3065756" cy="2105030"/>
            <a:chOff x="1298560" y="575964"/>
            <a:chExt cx="3065756" cy="2105030"/>
          </a:xfrm>
        </p:grpSpPr>
        <p:pic>
          <p:nvPicPr>
            <p:cNvPr id="74" name="Integrand ML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8560" y="692206"/>
              <a:ext cx="3065756" cy="1988788"/>
            </a:xfrm>
            <a:prstGeom prst="rect">
              <a:avLst/>
            </a:prstGeom>
          </p:spPr>
        </p:pic>
        <p:sp>
          <p:nvSpPr>
            <p:cNvPr id="75" name="TextBox 74"/>
            <p:cNvSpPr txBox="1"/>
            <p:nvPr/>
          </p:nvSpPr>
          <p:spPr>
            <a:xfrm>
              <a:off x="1534416" y="575964"/>
              <a:ext cx="2453384" cy="369332"/>
            </a:xfrm>
            <a:prstGeom prst="rect">
              <a:avLst/>
            </a:prstGeom>
            <a:noFill/>
          </p:spPr>
          <p:txBody>
            <a:bodyPr wrap="square" rtlCol="0">
              <a:spAutoFit/>
            </a:bodyPr>
            <a:lstStyle/>
            <a:p>
              <a:pPr algn="ctr"/>
              <a:r>
                <a:rPr lang="fi-FI" dirty="0" smtClean="0">
                  <a:solidFill>
                    <a:srgbClr val="000000"/>
                  </a:solidFill>
                </a:rPr>
                <a:t>Gradient Metropolis</a:t>
              </a:r>
            </a:p>
          </p:txBody>
        </p:sp>
      </p:grpSp>
      <p:sp>
        <p:nvSpPr>
          <p:cNvPr id="76" name="Method Blocker"/>
          <p:cNvSpPr/>
          <p:nvPr/>
        </p:nvSpPr>
        <p:spPr>
          <a:xfrm>
            <a:off x="1162050" y="2707320"/>
            <a:ext cx="3378200" cy="2108200"/>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Tree>
    <p:custDataLst>
      <p:tags r:id="rId1"/>
    </p:custDataLst>
    <p:extLst>
      <p:ext uri="{BB962C8B-B14F-4D97-AF65-F5344CB8AC3E}">
        <p14:creationId xmlns:p14="http://schemas.microsoft.com/office/powerpoint/2010/main" val="3147256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2"/>
                                        </p:tgtEl>
                                      </p:cBhvr>
                                    </p:animEffect>
                                    <p:set>
                                      <p:cBhvr>
                                        <p:cTn id="7" dur="1" fill="hold">
                                          <p:stCondLst>
                                            <p:cond delay="499"/>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MLT Box"/>
          <p:cNvGrpSpPr/>
          <p:nvPr/>
        </p:nvGrpSpPr>
        <p:grpSpPr>
          <a:xfrm>
            <a:off x="1722155" y="667060"/>
            <a:ext cx="6132576" cy="4210547"/>
            <a:chOff x="1298560" y="575964"/>
            <a:chExt cx="3065756" cy="2105030"/>
          </a:xfrm>
        </p:grpSpPr>
        <p:pic>
          <p:nvPicPr>
            <p:cNvPr id="104" name="Integrand ML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8560" y="692206"/>
              <a:ext cx="3065756" cy="1988788"/>
            </a:xfrm>
            <a:prstGeom prst="rect">
              <a:avLst/>
            </a:prstGeom>
          </p:spPr>
        </p:pic>
        <p:sp>
          <p:nvSpPr>
            <p:cNvPr id="105" name="TextBox 104"/>
            <p:cNvSpPr txBox="1"/>
            <p:nvPr/>
          </p:nvSpPr>
          <p:spPr>
            <a:xfrm>
              <a:off x="1527613" y="575964"/>
              <a:ext cx="2466989" cy="261580"/>
            </a:xfrm>
            <a:prstGeom prst="rect">
              <a:avLst/>
            </a:prstGeom>
            <a:noFill/>
          </p:spPr>
          <p:txBody>
            <a:bodyPr wrap="square" rtlCol="0">
              <a:spAutoFit/>
            </a:bodyPr>
            <a:lstStyle/>
            <a:p>
              <a:pPr algn="ctr"/>
              <a:r>
                <a:rPr lang="fi-FI" sz="2800" dirty="0" smtClean="0">
                  <a:solidFill>
                    <a:srgbClr val="000000"/>
                  </a:solidFill>
                </a:rPr>
                <a:t>Metropolis Light Transport</a:t>
              </a:r>
            </a:p>
          </p:txBody>
        </p:sp>
      </p:grpSp>
      <p:sp>
        <p:nvSpPr>
          <p:cNvPr id="107" name="MLT Dot"/>
          <p:cNvSpPr/>
          <p:nvPr/>
        </p:nvSpPr>
        <p:spPr>
          <a:xfrm>
            <a:off x="2332863" y="3108718"/>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108" name="MLT Dot"/>
          <p:cNvSpPr/>
          <p:nvPr/>
        </p:nvSpPr>
        <p:spPr>
          <a:xfrm>
            <a:off x="2470041" y="2322023"/>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109" name="MLT Dot"/>
          <p:cNvSpPr/>
          <p:nvPr/>
        </p:nvSpPr>
        <p:spPr>
          <a:xfrm>
            <a:off x="3026883" y="2582401"/>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110" name="MLT Dot"/>
          <p:cNvSpPr/>
          <p:nvPr/>
        </p:nvSpPr>
        <p:spPr>
          <a:xfrm>
            <a:off x="3521167" y="2893609"/>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111" name="MLT Dot"/>
          <p:cNvSpPr/>
          <p:nvPr/>
        </p:nvSpPr>
        <p:spPr>
          <a:xfrm>
            <a:off x="3190424" y="3437368"/>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112" name="MLT Dot"/>
          <p:cNvSpPr/>
          <p:nvPr/>
        </p:nvSpPr>
        <p:spPr>
          <a:xfrm>
            <a:off x="3026883" y="4087770"/>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113" name="MLT Dot"/>
          <p:cNvSpPr/>
          <p:nvPr/>
        </p:nvSpPr>
        <p:spPr>
          <a:xfrm>
            <a:off x="3807355" y="4092790"/>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114" name="MLT Dot"/>
          <p:cNvSpPr/>
          <p:nvPr/>
        </p:nvSpPr>
        <p:spPr>
          <a:xfrm>
            <a:off x="4283710" y="3593476"/>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115" name="MLT Dot"/>
          <p:cNvSpPr/>
          <p:nvPr/>
        </p:nvSpPr>
        <p:spPr>
          <a:xfrm>
            <a:off x="4447250" y="2863422"/>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116" name="MLT Dot"/>
          <p:cNvSpPr/>
          <p:nvPr/>
        </p:nvSpPr>
        <p:spPr>
          <a:xfrm>
            <a:off x="3800016" y="2478117"/>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117" name="MLT Dot"/>
          <p:cNvSpPr/>
          <p:nvPr/>
        </p:nvSpPr>
        <p:spPr>
          <a:xfrm>
            <a:off x="3718245" y="1785387"/>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118" name="MLT Dot"/>
          <p:cNvSpPr/>
          <p:nvPr/>
        </p:nvSpPr>
        <p:spPr>
          <a:xfrm>
            <a:off x="3108654" y="1504367"/>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119" name="MLT Dot"/>
          <p:cNvSpPr/>
          <p:nvPr/>
        </p:nvSpPr>
        <p:spPr>
          <a:xfrm>
            <a:off x="2388271" y="1867153"/>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120" name="MLT Dot"/>
          <p:cNvSpPr/>
          <p:nvPr/>
        </p:nvSpPr>
        <p:spPr>
          <a:xfrm>
            <a:off x="3108654" y="2307163"/>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121" name="MLT Dot"/>
          <p:cNvSpPr/>
          <p:nvPr/>
        </p:nvSpPr>
        <p:spPr>
          <a:xfrm>
            <a:off x="3889125" y="2245262"/>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122" name="MLT Dot"/>
          <p:cNvSpPr/>
          <p:nvPr/>
        </p:nvSpPr>
        <p:spPr>
          <a:xfrm>
            <a:off x="3970895" y="3026953"/>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123" name="MLT Dot"/>
          <p:cNvSpPr/>
          <p:nvPr/>
        </p:nvSpPr>
        <p:spPr>
          <a:xfrm>
            <a:off x="3718245" y="3675242"/>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124" name="MLT Dot"/>
          <p:cNvSpPr/>
          <p:nvPr/>
        </p:nvSpPr>
        <p:spPr>
          <a:xfrm>
            <a:off x="4358141" y="3978495"/>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125" name="MLT Dot"/>
          <p:cNvSpPr/>
          <p:nvPr/>
        </p:nvSpPr>
        <p:spPr>
          <a:xfrm>
            <a:off x="4902337" y="3487896"/>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126" name="MLT Dot"/>
          <p:cNvSpPr/>
          <p:nvPr/>
        </p:nvSpPr>
        <p:spPr>
          <a:xfrm>
            <a:off x="4984107" y="4256321"/>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127" name="MLT Dot"/>
          <p:cNvSpPr/>
          <p:nvPr/>
        </p:nvSpPr>
        <p:spPr>
          <a:xfrm>
            <a:off x="5549373" y="3757007"/>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128" name="MLT Dot"/>
          <p:cNvSpPr/>
          <p:nvPr/>
        </p:nvSpPr>
        <p:spPr>
          <a:xfrm>
            <a:off x="5979420" y="4409827"/>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129" name="MLT Dot"/>
          <p:cNvSpPr/>
          <p:nvPr/>
        </p:nvSpPr>
        <p:spPr>
          <a:xfrm>
            <a:off x="5385833" y="4266360"/>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130" name="MLT Dot"/>
          <p:cNvSpPr/>
          <p:nvPr/>
        </p:nvSpPr>
        <p:spPr>
          <a:xfrm>
            <a:off x="5309166" y="3413554"/>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131" name="MLT Dot"/>
          <p:cNvSpPr/>
          <p:nvPr/>
        </p:nvSpPr>
        <p:spPr>
          <a:xfrm>
            <a:off x="4565989" y="3814964"/>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132" name="MLT Dot"/>
          <p:cNvSpPr/>
          <p:nvPr/>
        </p:nvSpPr>
        <p:spPr>
          <a:xfrm>
            <a:off x="4052666" y="4517797"/>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133" name="MLT Dot"/>
          <p:cNvSpPr/>
          <p:nvPr/>
        </p:nvSpPr>
        <p:spPr>
          <a:xfrm>
            <a:off x="3337925" y="3892877"/>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134" name="MLT Dot"/>
          <p:cNvSpPr/>
          <p:nvPr/>
        </p:nvSpPr>
        <p:spPr>
          <a:xfrm>
            <a:off x="2434611" y="3880722"/>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2" name="Slide Number Placeholder 1"/>
          <p:cNvSpPr>
            <a:spLocks noGrp="1"/>
          </p:cNvSpPr>
          <p:nvPr>
            <p:ph type="sldNum" sz="quarter" idx="12"/>
          </p:nvPr>
        </p:nvSpPr>
        <p:spPr/>
        <p:txBody>
          <a:bodyPr/>
          <a:lstStyle/>
          <a:p>
            <a:fld id="{CDB8BC0E-CEE3-4EC1-B849-44D559D8322A}" type="slidenum">
              <a:rPr lang="en-US" altLang="fi-FI" smtClean="0"/>
              <a:pPr/>
              <a:t>11</a:t>
            </a:fld>
            <a:endParaRPr lang="en-US" altLang="fi-FI" dirty="0"/>
          </a:p>
        </p:txBody>
      </p:sp>
      <p:sp>
        <p:nvSpPr>
          <p:cNvPr id="37" name="TextBox 36"/>
          <p:cNvSpPr txBox="1"/>
          <p:nvPr/>
        </p:nvSpPr>
        <p:spPr>
          <a:xfrm>
            <a:off x="6956200" y="386902"/>
            <a:ext cx="1935215" cy="369332"/>
          </a:xfrm>
          <a:prstGeom prst="rect">
            <a:avLst/>
          </a:prstGeom>
          <a:noFill/>
        </p:spPr>
        <p:txBody>
          <a:bodyPr wrap="square" rtlCol="0">
            <a:spAutoFit/>
          </a:bodyPr>
          <a:lstStyle/>
          <a:p>
            <a:pPr algn="ctr"/>
            <a:r>
              <a:rPr lang="fi-FI" dirty="0" smtClean="0">
                <a:solidFill>
                  <a:schemeClr val="bg1">
                    <a:lumMod val="50000"/>
                  </a:schemeClr>
                </a:solidFill>
              </a:rPr>
              <a:t>[Veach1997]</a:t>
            </a:r>
            <a:endParaRPr lang="fi-FI" dirty="0">
              <a:solidFill>
                <a:schemeClr val="bg1">
                  <a:lumMod val="50000"/>
                </a:schemeClr>
              </a:solidFill>
            </a:endParaRPr>
          </a:p>
        </p:txBody>
      </p:sp>
      <mc:AlternateContent xmlns:mc="http://schemas.openxmlformats.org/markup-compatibility/2006" xmlns:a14="http://schemas.microsoft.com/office/drawing/2010/main">
        <mc:Choice Requires="a14">
          <p:sp>
            <p:nvSpPr>
              <p:cNvPr id="38" name="X"/>
              <p:cNvSpPr txBox="1"/>
              <p:nvPr/>
            </p:nvSpPr>
            <p:spPr>
              <a:xfrm>
                <a:off x="7888807" y="4499547"/>
                <a:ext cx="339977" cy="35475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i="1" dirty="0" smtClean="0">
                          <a:solidFill>
                            <a:srgbClr val="000000"/>
                          </a:solidFill>
                          <a:latin typeface="Cambria Math"/>
                        </a:rPr>
                        <m:t>𝑥</m:t>
                      </m:r>
                    </m:oMath>
                  </m:oMathPara>
                </a14:m>
                <a:endParaRPr lang="fi-FI" sz="2400" dirty="0">
                  <a:solidFill>
                    <a:srgbClr val="000000"/>
                  </a:solidFill>
                </a:endParaRPr>
              </a:p>
            </p:txBody>
          </p:sp>
        </mc:Choice>
        <mc:Fallback xmlns="">
          <p:sp>
            <p:nvSpPr>
              <p:cNvPr id="38" name="X"/>
              <p:cNvSpPr txBox="1">
                <a:spLocks noRot="1" noChangeAspect="1" noMove="1" noResize="1" noEditPoints="1" noAdjustHandles="1" noChangeArrowheads="1" noChangeShapeType="1" noTextEdit="1"/>
              </p:cNvSpPr>
              <p:nvPr/>
            </p:nvSpPr>
            <p:spPr>
              <a:xfrm>
                <a:off x="7888807" y="4499547"/>
                <a:ext cx="339977" cy="354758"/>
              </a:xfrm>
              <a:prstGeom prst="rect">
                <a:avLst/>
              </a:prstGeom>
              <a:blipFill rotWithShape="1">
                <a:blip r:embed="rId5"/>
                <a:stretch>
                  <a:fillRect b="-18966"/>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39" name="Y"/>
              <p:cNvSpPr txBox="1"/>
              <p:nvPr/>
            </p:nvSpPr>
            <p:spPr>
              <a:xfrm>
                <a:off x="1652566" y="443786"/>
                <a:ext cx="44493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𝑝</m:t>
                      </m:r>
                    </m:oMath>
                  </m:oMathPara>
                </a14:m>
                <a:endParaRPr lang="fi-FI" sz="2400" dirty="0">
                  <a:solidFill>
                    <a:srgbClr val="000000"/>
                  </a:solidFill>
                </a:endParaRPr>
              </a:p>
            </p:txBody>
          </p:sp>
        </mc:Choice>
        <mc:Fallback xmlns="">
          <p:sp>
            <p:nvSpPr>
              <p:cNvPr id="39" name="Y"/>
              <p:cNvSpPr txBox="1">
                <a:spLocks noRot="1" noChangeAspect="1" noMove="1" noResize="1" noEditPoints="1" noAdjustHandles="1" noChangeArrowheads="1" noChangeShapeType="1" noTextEdit="1"/>
              </p:cNvSpPr>
              <p:nvPr/>
            </p:nvSpPr>
            <p:spPr>
              <a:xfrm>
                <a:off x="1652566" y="443786"/>
                <a:ext cx="444930" cy="461665"/>
              </a:xfrm>
              <a:prstGeom prst="rect">
                <a:avLst/>
              </a:prstGeom>
              <a:blipFill rotWithShape="1">
                <a:blip r:embed="rId6"/>
                <a:stretch>
                  <a:fillRect b="-11842"/>
                </a:stretch>
              </a:blipFill>
            </p:spPr>
            <p:txBody>
              <a:bodyPr/>
              <a:lstStyle/>
              <a:p>
                <a:r>
                  <a:rPr lang="fi-FI">
                    <a:noFill/>
                  </a:rPr>
                  <a:t> </a:t>
                </a:r>
              </a:p>
            </p:txBody>
          </p:sp>
        </mc:Fallback>
      </mc:AlternateContent>
      <p:sp>
        <p:nvSpPr>
          <p:cNvPr id="41" name="No Samples"/>
          <p:cNvSpPr txBox="1"/>
          <p:nvPr/>
        </p:nvSpPr>
        <p:spPr>
          <a:xfrm>
            <a:off x="5637493" y="1853136"/>
            <a:ext cx="1532878" cy="830997"/>
          </a:xfrm>
          <a:prstGeom prst="rect">
            <a:avLst/>
          </a:prstGeom>
          <a:noFill/>
        </p:spPr>
        <p:txBody>
          <a:bodyPr wrap="square" rtlCol="0">
            <a:spAutoFit/>
          </a:bodyPr>
          <a:lstStyle/>
          <a:p>
            <a:pPr algn="ctr"/>
            <a:r>
              <a:rPr lang="fi-FI" sz="2400" dirty="0" smtClean="0">
                <a:solidFill>
                  <a:schemeClr val="accent2">
                    <a:lumMod val="40000"/>
                    <a:lumOff val="60000"/>
                  </a:schemeClr>
                </a:solidFill>
              </a:rPr>
              <a:t>no</a:t>
            </a:r>
          </a:p>
          <a:p>
            <a:pPr algn="ctr"/>
            <a:r>
              <a:rPr lang="fi-FI" sz="2400" dirty="0" smtClean="0">
                <a:solidFill>
                  <a:schemeClr val="accent2">
                    <a:lumMod val="40000"/>
                    <a:lumOff val="60000"/>
                  </a:schemeClr>
                </a:solidFill>
              </a:rPr>
              <a:t>samples</a:t>
            </a:r>
            <a:endParaRPr lang="fi-FI" sz="2400" dirty="0">
              <a:solidFill>
                <a:schemeClr val="accent2">
                  <a:lumMod val="40000"/>
                  <a:lumOff val="60000"/>
                </a:schemeClr>
              </a:solidFill>
            </a:endParaRPr>
          </a:p>
        </p:txBody>
      </p:sp>
    </p:spTree>
    <p:custDataLst>
      <p:tags r:id="rId1"/>
    </p:custDataLst>
    <p:extLst>
      <p:ext uri="{BB962C8B-B14F-4D97-AF65-F5344CB8AC3E}">
        <p14:creationId xmlns:p14="http://schemas.microsoft.com/office/powerpoint/2010/main" val="2755045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100"/>
                                        <p:tgtEl>
                                          <p:spTgt spid="107"/>
                                        </p:tgtEl>
                                      </p:cBhvr>
                                    </p:animEffect>
                                  </p:childTnLst>
                                </p:cTn>
                              </p:par>
                            </p:childTnLst>
                          </p:cTn>
                        </p:par>
                        <p:par>
                          <p:cTn id="8" fill="hold">
                            <p:stCondLst>
                              <p:cond delay="100"/>
                            </p:stCondLst>
                            <p:childTnLst>
                              <p:par>
                                <p:cTn id="9" presetID="10" presetClass="entr" presetSubtype="0" fill="hold" grpId="0" nodeType="afterEffect">
                                  <p:stCondLst>
                                    <p:cond delay="0"/>
                                  </p:stCondLst>
                                  <p:childTnLst>
                                    <p:set>
                                      <p:cBhvr>
                                        <p:cTn id="10" dur="1" fill="hold">
                                          <p:stCondLst>
                                            <p:cond delay="0"/>
                                          </p:stCondLst>
                                        </p:cTn>
                                        <p:tgtEl>
                                          <p:spTgt spid="108"/>
                                        </p:tgtEl>
                                        <p:attrNameLst>
                                          <p:attrName>style.visibility</p:attrName>
                                        </p:attrNameLst>
                                      </p:cBhvr>
                                      <p:to>
                                        <p:strVal val="visible"/>
                                      </p:to>
                                    </p:set>
                                    <p:animEffect transition="in" filter="fade">
                                      <p:cBhvr>
                                        <p:cTn id="11" dur="100"/>
                                        <p:tgtEl>
                                          <p:spTgt spid="108"/>
                                        </p:tgtEl>
                                      </p:cBhvr>
                                    </p:animEffect>
                                  </p:childTnLst>
                                </p:cTn>
                              </p:par>
                            </p:childTnLst>
                          </p:cTn>
                        </p:par>
                        <p:par>
                          <p:cTn id="12" fill="hold">
                            <p:stCondLst>
                              <p:cond delay="200"/>
                            </p:stCondLst>
                            <p:childTnLst>
                              <p:par>
                                <p:cTn id="13" presetID="10" presetClass="entr" presetSubtype="0" fill="hold" grpId="0" nodeType="afterEffect">
                                  <p:stCondLst>
                                    <p:cond delay="0"/>
                                  </p:stCondLst>
                                  <p:childTnLst>
                                    <p:set>
                                      <p:cBhvr>
                                        <p:cTn id="14" dur="1" fill="hold">
                                          <p:stCondLst>
                                            <p:cond delay="0"/>
                                          </p:stCondLst>
                                        </p:cTn>
                                        <p:tgtEl>
                                          <p:spTgt spid="109"/>
                                        </p:tgtEl>
                                        <p:attrNameLst>
                                          <p:attrName>style.visibility</p:attrName>
                                        </p:attrNameLst>
                                      </p:cBhvr>
                                      <p:to>
                                        <p:strVal val="visible"/>
                                      </p:to>
                                    </p:set>
                                    <p:animEffect transition="in" filter="fade">
                                      <p:cBhvr>
                                        <p:cTn id="15" dur="100"/>
                                        <p:tgtEl>
                                          <p:spTgt spid="109"/>
                                        </p:tgtEl>
                                      </p:cBhvr>
                                    </p:animEffect>
                                  </p:childTnLst>
                                </p:cTn>
                              </p:par>
                            </p:childTnLst>
                          </p:cTn>
                        </p:par>
                        <p:par>
                          <p:cTn id="16" fill="hold">
                            <p:stCondLst>
                              <p:cond delay="300"/>
                            </p:stCondLst>
                            <p:childTnLst>
                              <p:par>
                                <p:cTn id="17" presetID="10" presetClass="entr" presetSubtype="0" fill="hold" grpId="0" nodeType="afterEffect">
                                  <p:stCondLst>
                                    <p:cond delay="0"/>
                                  </p:stCondLst>
                                  <p:childTnLst>
                                    <p:set>
                                      <p:cBhvr>
                                        <p:cTn id="18" dur="1" fill="hold">
                                          <p:stCondLst>
                                            <p:cond delay="0"/>
                                          </p:stCondLst>
                                        </p:cTn>
                                        <p:tgtEl>
                                          <p:spTgt spid="110"/>
                                        </p:tgtEl>
                                        <p:attrNameLst>
                                          <p:attrName>style.visibility</p:attrName>
                                        </p:attrNameLst>
                                      </p:cBhvr>
                                      <p:to>
                                        <p:strVal val="visible"/>
                                      </p:to>
                                    </p:set>
                                    <p:animEffect transition="in" filter="fade">
                                      <p:cBhvr>
                                        <p:cTn id="19" dur="100"/>
                                        <p:tgtEl>
                                          <p:spTgt spid="110"/>
                                        </p:tgtEl>
                                      </p:cBhvr>
                                    </p:animEffect>
                                  </p:childTnLst>
                                </p:cTn>
                              </p:par>
                            </p:childTnLst>
                          </p:cTn>
                        </p:par>
                        <p:par>
                          <p:cTn id="20" fill="hold">
                            <p:stCondLst>
                              <p:cond delay="400"/>
                            </p:stCondLst>
                            <p:childTnLst>
                              <p:par>
                                <p:cTn id="21" presetID="10" presetClass="entr" presetSubtype="0" fill="hold" grpId="0" nodeType="afterEffect">
                                  <p:stCondLst>
                                    <p:cond delay="0"/>
                                  </p:stCondLst>
                                  <p:childTnLst>
                                    <p:set>
                                      <p:cBhvr>
                                        <p:cTn id="22" dur="1" fill="hold">
                                          <p:stCondLst>
                                            <p:cond delay="0"/>
                                          </p:stCondLst>
                                        </p:cTn>
                                        <p:tgtEl>
                                          <p:spTgt spid="111"/>
                                        </p:tgtEl>
                                        <p:attrNameLst>
                                          <p:attrName>style.visibility</p:attrName>
                                        </p:attrNameLst>
                                      </p:cBhvr>
                                      <p:to>
                                        <p:strVal val="visible"/>
                                      </p:to>
                                    </p:set>
                                    <p:animEffect transition="in" filter="fade">
                                      <p:cBhvr>
                                        <p:cTn id="23" dur="100"/>
                                        <p:tgtEl>
                                          <p:spTgt spid="111"/>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12"/>
                                        </p:tgtEl>
                                        <p:attrNameLst>
                                          <p:attrName>style.visibility</p:attrName>
                                        </p:attrNameLst>
                                      </p:cBhvr>
                                      <p:to>
                                        <p:strVal val="visible"/>
                                      </p:to>
                                    </p:set>
                                    <p:animEffect transition="in" filter="fade">
                                      <p:cBhvr>
                                        <p:cTn id="27" dur="100"/>
                                        <p:tgtEl>
                                          <p:spTgt spid="112"/>
                                        </p:tgtEl>
                                      </p:cBhvr>
                                    </p:animEffect>
                                  </p:childTnLst>
                                </p:cTn>
                              </p:par>
                            </p:childTnLst>
                          </p:cTn>
                        </p:par>
                        <p:par>
                          <p:cTn id="28" fill="hold">
                            <p:stCondLst>
                              <p:cond delay="600"/>
                            </p:stCondLst>
                            <p:childTnLst>
                              <p:par>
                                <p:cTn id="29" presetID="10" presetClass="entr" presetSubtype="0" fill="hold" grpId="0" nodeType="afterEffect">
                                  <p:stCondLst>
                                    <p:cond delay="0"/>
                                  </p:stCondLst>
                                  <p:childTnLst>
                                    <p:set>
                                      <p:cBhvr>
                                        <p:cTn id="30" dur="1" fill="hold">
                                          <p:stCondLst>
                                            <p:cond delay="0"/>
                                          </p:stCondLst>
                                        </p:cTn>
                                        <p:tgtEl>
                                          <p:spTgt spid="113"/>
                                        </p:tgtEl>
                                        <p:attrNameLst>
                                          <p:attrName>style.visibility</p:attrName>
                                        </p:attrNameLst>
                                      </p:cBhvr>
                                      <p:to>
                                        <p:strVal val="visible"/>
                                      </p:to>
                                    </p:set>
                                    <p:animEffect transition="in" filter="fade">
                                      <p:cBhvr>
                                        <p:cTn id="31" dur="100"/>
                                        <p:tgtEl>
                                          <p:spTgt spid="113"/>
                                        </p:tgtEl>
                                      </p:cBhvr>
                                    </p:animEffect>
                                  </p:childTnLst>
                                </p:cTn>
                              </p:par>
                            </p:childTnLst>
                          </p:cTn>
                        </p:par>
                        <p:par>
                          <p:cTn id="32" fill="hold">
                            <p:stCondLst>
                              <p:cond delay="700"/>
                            </p:stCondLst>
                            <p:childTnLst>
                              <p:par>
                                <p:cTn id="33" presetID="10" presetClass="entr" presetSubtype="0" fill="hold" grpId="0" nodeType="afterEffect">
                                  <p:stCondLst>
                                    <p:cond delay="0"/>
                                  </p:stCondLst>
                                  <p:childTnLst>
                                    <p:set>
                                      <p:cBhvr>
                                        <p:cTn id="34" dur="1" fill="hold">
                                          <p:stCondLst>
                                            <p:cond delay="0"/>
                                          </p:stCondLst>
                                        </p:cTn>
                                        <p:tgtEl>
                                          <p:spTgt spid="114"/>
                                        </p:tgtEl>
                                        <p:attrNameLst>
                                          <p:attrName>style.visibility</p:attrName>
                                        </p:attrNameLst>
                                      </p:cBhvr>
                                      <p:to>
                                        <p:strVal val="visible"/>
                                      </p:to>
                                    </p:set>
                                    <p:animEffect transition="in" filter="fade">
                                      <p:cBhvr>
                                        <p:cTn id="35" dur="100"/>
                                        <p:tgtEl>
                                          <p:spTgt spid="114"/>
                                        </p:tgtEl>
                                      </p:cBhvr>
                                    </p:animEffect>
                                  </p:childTnLst>
                                </p:cTn>
                              </p:par>
                            </p:childTnLst>
                          </p:cTn>
                        </p:par>
                        <p:par>
                          <p:cTn id="36" fill="hold">
                            <p:stCondLst>
                              <p:cond delay="800"/>
                            </p:stCondLst>
                            <p:childTnLst>
                              <p:par>
                                <p:cTn id="37" presetID="10" presetClass="entr" presetSubtype="0" fill="hold" grpId="0" nodeType="afterEffect">
                                  <p:stCondLst>
                                    <p:cond delay="0"/>
                                  </p:stCondLst>
                                  <p:childTnLst>
                                    <p:set>
                                      <p:cBhvr>
                                        <p:cTn id="38" dur="1" fill="hold">
                                          <p:stCondLst>
                                            <p:cond delay="0"/>
                                          </p:stCondLst>
                                        </p:cTn>
                                        <p:tgtEl>
                                          <p:spTgt spid="115"/>
                                        </p:tgtEl>
                                        <p:attrNameLst>
                                          <p:attrName>style.visibility</p:attrName>
                                        </p:attrNameLst>
                                      </p:cBhvr>
                                      <p:to>
                                        <p:strVal val="visible"/>
                                      </p:to>
                                    </p:set>
                                    <p:animEffect transition="in" filter="fade">
                                      <p:cBhvr>
                                        <p:cTn id="39" dur="100"/>
                                        <p:tgtEl>
                                          <p:spTgt spid="115"/>
                                        </p:tgtEl>
                                      </p:cBhvr>
                                    </p:animEffect>
                                  </p:childTnLst>
                                </p:cTn>
                              </p:par>
                            </p:childTnLst>
                          </p:cTn>
                        </p:par>
                        <p:par>
                          <p:cTn id="40" fill="hold">
                            <p:stCondLst>
                              <p:cond delay="900"/>
                            </p:stCondLst>
                            <p:childTnLst>
                              <p:par>
                                <p:cTn id="41" presetID="10" presetClass="entr" presetSubtype="0" fill="hold" grpId="0" nodeType="afterEffect">
                                  <p:stCondLst>
                                    <p:cond delay="0"/>
                                  </p:stCondLst>
                                  <p:childTnLst>
                                    <p:set>
                                      <p:cBhvr>
                                        <p:cTn id="42" dur="1" fill="hold">
                                          <p:stCondLst>
                                            <p:cond delay="0"/>
                                          </p:stCondLst>
                                        </p:cTn>
                                        <p:tgtEl>
                                          <p:spTgt spid="116"/>
                                        </p:tgtEl>
                                        <p:attrNameLst>
                                          <p:attrName>style.visibility</p:attrName>
                                        </p:attrNameLst>
                                      </p:cBhvr>
                                      <p:to>
                                        <p:strVal val="visible"/>
                                      </p:to>
                                    </p:set>
                                    <p:animEffect transition="in" filter="fade">
                                      <p:cBhvr>
                                        <p:cTn id="43" dur="100"/>
                                        <p:tgtEl>
                                          <p:spTgt spid="116"/>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117"/>
                                        </p:tgtEl>
                                        <p:attrNameLst>
                                          <p:attrName>style.visibility</p:attrName>
                                        </p:attrNameLst>
                                      </p:cBhvr>
                                      <p:to>
                                        <p:strVal val="visible"/>
                                      </p:to>
                                    </p:set>
                                    <p:animEffect transition="in" filter="fade">
                                      <p:cBhvr>
                                        <p:cTn id="47" dur="100"/>
                                        <p:tgtEl>
                                          <p:spTgt spid="117"/>
                                        </p:tgtEl>
                                      </p:cBhvr>
                                    </p:animEffect>
                                  </p:childTnLst>
                                </p:cTn>
                              </p:par>
                            </p:childTnLst>
                          </p:cTn>
                        </p:par>
                        <p:par>
                          <p:cTn id="48" fill="hold">
                            <p:stCondLst>
                              <p:cond delay="1100"/>
                            </p:stCondLst>
                            <p:childTnLst>
                              <p:par>
                                <p:cTn id="49" presetID="10" presetClass="entr" presetSubtype="0" fill="hold" grpId="0" nodeType="afterEffect">
                                  <p:stCondLst>
                                    <p:cond delay="0"/>
                                  </p:stCondLst>
                                  <p:childTnLst>
                                    <p:set>
                                      <p:cBhvr>
                                        <p:cTn id="50" dur="1" fill="hold">
                                          <p:stCondLst>
                                            <p:cond delay="0"/>
                                          </p:stCondLst>
                                        </p:cTn>
                                        <p:tgtEl>
                                          <p:spTgt spid="118"/>
                                        </p:tgtEl>
                                        <p:attrNameLst>
                                          <p:attrName>style.visibility</p:attrName>
                                        </p:attrNameLst>
                                      </p:cBhvr>
                                      <p:to>
                                        <p:strVal val="visible"/>
                                      </p:to>
                                    </p:set>
                                    <p:animEffect transition="in" filter="fade">
                                      <p:cBhvr>
                                        <p:cTn id="51" dur="100"/>
                                        <p:tgtEl>
                                          <p:spTgt spid="118"/>
                                        </p:tgtEl>
                                      </p:cBhvr>
                                    </p:animEffect>
                                  </p:childTnLst>
                                </p:cTn>
                              </p:par>
                            </p:childTnLst>
                          </p:cTn>
                        </p:par>
                        <p:par>
                          <p:cTn id="52" fill="hold">
                            <p:stCondLst>
                              <p:cond delay="1200"/>
                            </p:stCondLst>
                            <p:childTnLst>
                              <p:par>
                                <p:cTn id="53" presetID="10" presetClass="entr" presetSubtype="0" fill="hold" grpId="0" nodeType="afterEffect">
                                  <p:stCondLst>
                                    <p:cond delay="0"/>
                                  </p:stCondLst>
                                  <p:childTnLst>
                                    <p:set>
                                      <p:cBhvr>
                                        <p:cTn id="54" dur="1" fill="hold">
                                          <p:stCondLst>
                                            <p:cond delay="0"/>
                                          </p:stCondLst>
                                        </p:cTn>
                                        <p:tgtEl>
                                          <p:spTgt spid="119"/>
                                        </p:tgtEl>
                                        <p:attrNameLst>
                                          <p:attrName>style.visibility</p:attrName>
                                        </p:attrNameLst>
                                      </p:cBhvr>
                                      <p:to>
                                        <p:strVal val="visible"/>
                                      </p:to>
                                    </p:set>
                                    <p:animEffect transition="in" filter="fade">
                                      <p:cBhvr>
                                        <p:cTn id="55" dur="100"/>
                                        <p:tgtEl>
                                          <p:spTgt spid="119"/>
                                        </p:tgtEl>
                                      </p:cBhvr>
                                    </p:animEffect>
                                  </p:childTnLst>
                                </p:cTn>
                              </p:par>
                            </p:childTnLst>
                          </p:cTn>
                        </p:par>
                        <p:par>
                          <p:cTn id="56" fill="hold">
                            <p:stCondLst>
                              <p:cond delay="1300"/>
                            </p:stCondLst>
                            <p:childTnLst>
                              <p:par>
                                <p:cTn id="57" presetID="10" presetClass="entr" presetSubtype="0" fill="hold" grpId="0" nodeType="afterEffect">
                                  <p:stCondLst>
                                    <p:cond delay="0"/>
                                  </p:stCondLst>
                                  <p:childTnLst>
                                    <p:set>
                                      <p:cBhvr>
                                        <p:cTn id="58" dur="1" fill="hold">
                                          <p:stCondLst>
                                            <p:cond delay="0"/>
                                          </p:stCondLst>
                                        </p:cTn>
                                        <p:tgtEl>
                                          <p:spTgt spid="120"/>
                                        </p:tgtEl>
                                        <p:attrNameLst>
                                          <p:attrName>style.visibility</p:attrName>
                                        </p:attrNameLst>
                                      </p:cBhvr>
                                      <p:to>
                                        <p:strVal val="visible"/>
                                      </p:to>
                                    </p:set>
                                    <p:animEffect transition="in" filter="fade">
                                      <p:cBhvr>
                                        <p:cTn id="59" dur="100"/>
                                        <p:tgtEl>
                                          <p:spTgt spid="120"/>
                                        </p:tgtEl>
                                      </p:cBhvr>
                                    </p:animEffect>
                                  </p:childTnLst>
                                </p:cTn>
                              </p:par>
                            </p:childTnLst>
                          </p:cTn>
                        </p:par>
                        <p:par>
                          <p:cTn id="60" fill="hold">
                            <p:stCondLst>
                              <p:cond delay="1400"/>
                            </p:stCondLst>
                            <p:childTnLst>
                              <p:par>
                                <p:cTn id="61" presetID="10" presetClass="entr" presetSubtype="0" fill="hold" grpId="0" nodeType="afterEffect">
                                  <p:stCondLst>
                                    <p:cond delay="0"/>
                                  </p:stCondLst>
                                  <p:childTnLst>
                                    <p:set>
                                      <p:cBhvr>
                                        <p:cTn id="62" dur="1" fill="hold">
                                          <p:stCondLst>
                                            <p:cond delay="0"/>
                                          </p:stCondLst>
                                        </p:cTn>
                                        <p:tgtEl>
                                          <p:spTgt spid="121"/>
                                        </p:tgtEl>
                                        <p:attrNameLst>
                                          <p:attrName>style.visibility</p:attrName>
                                        </p:attrNameLst>
                                      </p:cBhvr>
                                      <p:to>
                                        <p:strVal val="visible"/>
                                      </p:to>
                                    </p:set>
                                    <p:animEffect transition="in" filter="fade">
                                      <p:cBhvr>
                                        <p:cTn id="63" dur="100"/>
                                        <p:tgtEl>
                                          <p:spTgt spid="121"/>
                                        </p:tgtEl>
                                      </p:cBhvr>
                                    </p:animEffect>
                                  </p:childTnLst>
                                </p:cTn>
                              </p:par>
                            </p:childTnLst>
                          </p:cTn>
                        </p:par>
                        <p:par>
                          <p:cTn id="64" fill="hold">
                            <p:stCondLst>
                              <p:cond delay="1500"/>
                            </p:stCondLst>
                            <p:childTnLst>
                              <p:par>
                                <p:cTn id="65" presetID="10" presetClass="entr" presetSubtype="0" fill="hold" grpId="0" nodeType="afterEffect">
                                  <p:stCondLst>
                                    <p:cond delay="0"/>
                                  </p:stCondLst>
                                  <p:childTnLst>
                                    <p:set>
                                      <p:cBhvr>
                                        <p:cTn id="66" dur="1" fill="hold">
                                          <p:stCondLst>
                                            <p:cond delay="0"/>
                                          </p:stCondLst>
                                        </p:cTn>
                                        <p:tgtEl>
                                          <p:spTgt spid="122"/>
                                        </p:tgtEl>
                                        <p:attrNameLst>
                                          <p:attrName>style.visibility</p:attrName>
                                        </p:attrNameLst>
                                      </p:cBhvr>
                                      <p:to>
                                        <p:strVal val="visible"/>
                                      </p:to>
                                    </p:set>
                                    <p:animEffect transition="in" filter="fade">
                                      <p:cBhvr>
                                        <p:cTn id="67" dur="100"/>
                                        <p:tgtEl>
                                          <p:spTgt spid="122"/>
                                        </p:tgtEl>
                                      </p:cBhvr>
                                    </p:animEffect>
                                  </p:childTnLst>
                                </p:cTn>
                              </p:par>
                            </p:childTnLst>
                          </p:cTn>
                        </p:par>
                        <p:par>
                          <p:cTn id="68" fill="hold">
                            <p:stCondLst>
                              <p:cond delay="1600"/>
                            </p:stCondLst>
                            <p:childTnLst>
                              <p:par>
                                <p:cTn id="69" presetID="10" presetClass="entr" presetSubtype="0" fill="hold" grpId="0" nodeType="afterEffect">
                                  <p:stCondLst>
                                    <p:cond delay="0"/>
                                  </p:stCondLst>
                                  <p:childTnLst>
                                    <p:set>
                                      <p:cBhvr>
                                        <p:cTn id="70" dur="1" fill="hold">
                                          <p:stCondLst>
                                            <p:cond delay="0"/>
                                          </p:stCondLst>
                                        </p:cTn>
                                        <p:tgtEl>
                                          <p:spTgt spid="123"/>
                                        </p:tgtEl>
                                        <p:attrNameLst>
                                          <p:attrName>style.visibility</p:attrName>
                                        </p:attrNameLst>
                                      </p:cBhvr>
                                      <p:to>
                                        <p:strVal val="visible"/>
                                      </p:to>
                                    </p:set>
                                    <p:animEffect transition="in" filter="fade">
                                      <p:cBhvr>
                                        <p:cTn id="71" dur="100"/>
                                        <p:tgtEl>
                                          <p:spTgt spid="123"/>
                                        </p:tgtEl>
                                      </p:cBhvr>
                                    </p:animEffect>
                                  </p:childTnLst>
                                </p:cTn>
                              </p:par>
                            </p:childTnLst>
                          </p:cTn>
                        </p:par>
                        <p:par>
                          <p:cTn id="72" fill="hold">
                            <p:stCondLst>
                              <p:cond delay="1700"/>
                            </p:stCondLst>
                            <p:childTnLst>
                              <p:par>
                                <p:cTn id="73" presetID="10" presetClass="entr" presetSubtype="0" fill="hold" grpId="0" nodeType="afterEffect">
                                  <p:stCondLst>
                                    <p:cond delay="0"/>
                                  </p:stCondLst>
                                  <p:childTnLst>
                                    <p:set>
                                      <p:cBhvr>
                                        <p:cTn id="74" dur="1" fill="hold">
                                          <p:stCondLst>
                                            <p:cond delay="0"/>
                                          </p:stCondLst>
                                        </p:cTn>
                                        <p:tgtEl>
                                          <p:spTgt spid="124"/>
                                        </p:tgtEl>
                                        <p:attrNameLst>
                                          <p:attrName>style.visibility</p:attrName>
                                        </p:attrNameLst>
                                      </p:cBhvr>
                                      <p:to>
                                        <p:strVal val="visible"/>
                                      </p:to>
                                    </p:set>
                                    <p:animEffect transition="in" filter="fade">
                                      <p:cBhvr>
                                        <p:cTn id="75" dur="100"/>
                                        <p:tgtEl>
                                          <p:spTgt spid="124"/>
                                        </p:tgtEl>
                                      </p:cBhvr>
                                    </p:animEffect>
                                  </p:childTnLst>
                                </p:cTn>
                              </p:par>
                            </p:childTnLst>
                          </p:cTn>
                        </p:par>
                        <p:par>
                          <p:cTn id="76" fill="hold">
                            <p:stCondLst>
                              <p:cond delay="1800"/>
                            </p:stCondLst>
                            <p:childTnLst>
                              <p:par>
                                <p:cTn id="77" presetID="10" presetClass="entr" presetSubtype="0" fill="hold" grpId="0" nodeType="afterEffect">
                                  <p:stCondLst>
                                    <p:cond delay="0"/>
                                  </p:stCondLst>
                                  <p:childTnLst>
                                    <p:set>
                                      <p:cBhvr>
                                        <p:cTn id="78" dur="1" fill="hold">
                                          <p:stCondLst>
                                            <p:cond delay="0"/>
                                          </p:stCondLst>
                                        </p:cTn>
                                        <p:tgtEl>
                                          <p:spTgt spid="125"/>
                                        </p:tgtEl>
                                        <p:attrNameLst>
                                          <p:attrName>style.visibility</p:attrName>
                                        </p:attrNameLst>
                                      </p:cBhvr>
                                      <p:to>
                                        <p:strVal val="visible"/>
                                      </p:to>
                                    </p:set>
                                    <p:animEffect transition="in" filter="fade">
                                      <p:cBhvr>
                                        <p:cTn id="79" dur="100"/>
                                        <p:tgtEl>
                                          <p:spTgt spid="125"/>
                                        </p:tgtEl>
                                      </p:cBhvr>
                                    </p:animEffect>
                                  </p:childTnLst>
                                </p:cTn>
                              </p:par>
                            </p:childTnLst>
                          </p:cTn>
                        </p:par>
                        <p:par>
                          <p:cTn id="80" fill="hold">
                            <p:stCondLst>
                              <p:cond delay="1900"/>
                            </p:stCondLst>
                            <p:childTnLst>
                              <p:par>
                                <p:cTn id="81" presetID="10" presetClass="entr" presetSubtype="0" fill="hold" grpId="0" nodeType="afterEffect">
                                  <p:stCondLst>
                                    <p:cond delay="0"/>
                                  </p:stCondLst>
                                  <p:childTnLst>
                                    <p:set>
                                      <p:cBhvr>
                                        <p:cTn id="82" dur="1" fill="hold">
                                          <p:stCondLst>
                                            <p:cond delay="0"/>
                                          </p:stCondLst>
                                        </p:cTn>
                                        <p:tgtEl>
                                          <p:spTgt spid="126"/>
                                        </p:tgtEl>
                                        <p:attrNameLst>
                                          <p:attrName>style.visibility</p:attrName>
                                        </p:attrNameLst>
                                      </p:cBhvr>
                                      <p:to>
                                        <p:strVal val="visible"/>
                                      </p:to>
                                    </p:set>
                                    <p:animEffect transition="in" filter="fade">
                                      <p:cBhvr>
                                        <p:cTn id="83" dur="100"/>
                                        <p:tgtEl>
                                          <p:spTgt spid="126"/>
                                        </p:tgtEl>
                                      </p:cBhvr>
                                    </p:animEffect>
                                  </p:childTnLst>
                                </p:cTn>
                              </p:par>
                            </p:childTnLst>
                          </p:cTn>
                        </p:par>
                        <p:par>
                          <p:cTn id="84" fill="hold">
                            <p:stCondLst>
                              <p:cond delay="2000"/>
                            </p:stCondLst>
                            <p:childTnLst>
                              <p:par>
                                <p:cTn id="85" presetID="10" presetClass="entr" presetSubtype="0" fill="hold" grpId="0" nodeType="afterEffect">
                                  <p:stCondLst>
                                    <p:cond delay="0"/>
                                  </p:stCondLst>
                                  <p:childTnLst>
                                    <p:set>
                                      <p:cBhvr>
                                        <p:cTn id="86" dur="1" fill="hold">
                                          <p:stCondLst>
                                            <p:cond delay="0"/>
                                          </p:stCondLst>
                                        </p:cTn>
                                        <p:tgtEl>
                                          <p:spTgt spid="127"/>
                                        </p:tgtEl>
                                        <p:attrNameLst>
                                          <p:attrName>style.visibility</p:attrName>
                                        </p:attrNameLst>
                                      </p:cBhvr>
                                      <p:to>
                                        <p:strVal val="visible"/>
                                      </p:to>
                                    </p:set>
                                    <p:animEffect transition="in" filter="fade">
                                      <p:cBhvr>
                                        <p:cTn id="87" dur="100"/>
                                        <p:tgtEl>
                                          <p:spTgt spid="127"/>
                                        </p:tgtEl>
                                      </p:cBhvr>
                                    </p:animEffect>
                                  </p:childTnLst>
                                </p:cTn>
                              </p:par>
                            </p:childTnLst>
                          </p:cTn>
                        </p:par>
                        <p:par>
                          <p:cTn id="88" fill="hold">
                            <p:stCondLst>
                              <p:cond delay="2100"/>
                            </p:stCondLst>
                            <p:childTnLst>
                              <p:par>
                                <p:cTn id="89" presetID="10" presetClass="entr" presetSubtype="0" fill="hold" grpId="0" nodeType="afterEffect">
                                  <p:stCondLst>
                                    <p:cond delay="0"/>
                                  </p:stCondLst>
                                  <p:childTnLst>
                                    <p:set>
                                      <p:cBhvr>
                                        <p:cTn id="90" dur="1" fill="hold">
                                          <p:stCondLst>
                                            <p:cond delay="0"/>
                                          </p:stCondLst>
                                        </p:cTn>
                                        <p:tgtEl>
                                          <p:spTgt spid="128"/>
                                        </p:tgtEl>
                                        <p:attrNameLst>
                                          <p:attrName>style.visibility</p:attrName>
                                        </p:attrNameLst>
                                      </p:cBhvr>
                                      <p:to>
                                        <p:strVal val="visible"/>
                                      </p:to>
                                    </p:set>
                                    <p:animEffect transition="in" filter="fade">
                                      <p:cBhvr>
                                        <p:cTn id="91" dur="100"/>
                                        <p:tgtEl>
                                          <p:spTgt spid="128"/>
                                        </p:tgtEl>
                                      </p:cBhvr>
                                    </p:animEffect>
                                  </p:childTnLst>
                                </p:cTn>
                              </p:par>
                            </p:childTnLst>
                          </p:cTn>
                        </p:par>
                        <p:par>
                          <p:cTn id="92" fill="hold">
                            <p:stCondLst>
                              <p:cond delay="2200"/>
                            </p:stCondLst>
                            <p:childTnLst>
                              <p:par>
                                <p:cTn id="93" presetID="10" presetClass="entr" presetSubtype="0" fill="hold" grpId="0" nodeType="afterEffect">
                                  <p:stCondLst>
                                    <p:cond delay="0"/>
                                  </p:stCondLst>
                                  <p:childTnLst>
                                    <p:set>
                                      <p:cBhvr>
                                        <p:cTn id="94" dur="1" fill="hold">
                                          <p:stCondLst>
                                            <p:cond delay="0"/>
                                          </p:stCondLst>
                                        </p:cTn>
                                        <p:tgtEl>
                                          <p:spTgt spid="129"/>
                                        </p:tgtEl>
                                        <p:attrNameLst>
                                          <p:attrName>style.visibility</p:attrName>
                                        </p:attrNameLst>
                                      </p:cBhvr>
                                      <p:to>
                                        <p:strVal val="visible"/>
                                      </p:to>
                                    </p:set>
                                    <p:animEffect transition="in" filter="fade">
                                      <p:cBhvr>
                                        <p:cTn id="95" dur="100"/>
                                        <p:tgtEl>
                                          <p:spTgt spid="129"/>
                                        </p:tgtEl>
                                      </p:cBhvr>
                                    </p:animEffect>
                                  </p:childTnLst>
                                </p:cTn>
                              </p:par>
                            </p:childTnLst>
                          </p:cTn>
                        </p:par>
                        <p:par>
                          <p:cTn id="96" fill="hold">
                            <p:stCondLst>
                              <p:cond delay="2300"/>
                            </p:stCondLst>
                            <p:childTnLst>
                              <p:par>
                                <p:cTn id="97" presetID="10" presetClass="entr" presetSubtype="0" fill="hold" grpId="0" nodeType="afterEffect">
                                  <p:stCondLst>
                                    <p:cond delay="0"/>
                                  </p:stCondLst>
                                  <p:childTnLst>
                                    <p:set>
                                      <p:cBhvr>
                                        <p:cTn id="98" dur="1" fill="hold">
                                          <p:stCondLst>
                                            <p:cond delay="0"/>
                                          </p:stCondLst>
                                        </p:cTn>
                                        <p:tgtEl>
                                          <p:spTgt spid="130"/>
                                        </p:tgtEl>
                                        <p:attrNameLst>
                                          <p:attrName>style.visibility</p:attrName>
                                        </p:attrNameLst>
                                      </p:cBhvr>
                                      <p:to>
                                        <p:strVal val="visible"/>
                                      </p:to>
                                    </p:set>
                                    <p:animEffect transition="in" filter="fade">
                                      <p:cBhvr>
                                        <p:cTn id="99" dur="100"/>
                                        <p:tgtEl>
                                          <p:spTgt spid="130"/>
                                        </p:tgtEl>
                                      </p:cBhvr>
                                    </p:animEffect>
                                  </p:childTnLst>
                                </p:cTn>
                              </p:par>
                            </p:childTnLst>
                          </p:cTn>
                        </p:par>
                        <p:par>
                          <p:cTn id="100" fill="hold">
                            <p:stCondLst>
                              <p:cond delay="2400"/>
                            </p:stCondLst>
                            <p:childTnLst>
                              <p:par>
                                <p:cTn id="101" presetID="10" presetClass="entr" presetSubtype="0" fill="hold" grpId="0" nodeType="afterEffect">
                                  <p:stCondLst>
                                    <p:cond delay="0"/>
                                  </p:stCondLst>
                                  <p:childTnLst>
                                    <p:set>
                                      <p:cBhvr>
                                        <p:cTn id="102" dur="1" fill="hold">
                                          <p:stCondLst>
                                            <p:cond delay="0"/>
                                          </p:stCondLst>
                                        </p:cTn>
                                        <p:tgtEl>
                                          <p:spTgt spid="131"/>
                                        </p:tgtEl>
                                        <p:attrNameLst>
                                          <p:attrName>style.visibility</p:attrName>
                                        </p:attrNameLst>
                                      </p:cBhvr>
                                      <p:to>
                                        <p:strVal val="visible"/>
                                      </p:to>
                                    </p:set>
                                    <p:animEffect transition="in" filter="fade">
                                      <p:cBhvr>
                                        <p:cTn id="103" dur="100"/>
                                        <p:tgtEl>
                                          <p:spTgt spid="131"/>
                                        </p:tgtEl>
                                      </p:cBhvr>
                                    </p:animEffect>
                                  </p:childTnLst>
                                </p:cTn>
                              </p:par>
                            </p:childTnLst>
                          </p:cTn>
                        </p:par>
                        <p:par>
                          <p:cTn id="104" fill="hold">
                            <p:stCondLst>
                              <p:cond delay="2500"/>
                            </p:stCondLst>
                            <p:childTnLst>
                              <p:par>
                                <p:cTn id="105" presetID="10" presetClass="entr" presetSubtype="0" fill="hold" grpId="0" nodeType="afterEffect">
                                  <p:stCondLst>
                                    <p:cond delay="0"/>
                                  </p:stCondLst>
                                  <p:childTnLst>
                                    <p:set>
                                      <p:cBhvr>
                                        <p:cTn id="106" dur="1" fill="hold">
                                          <p:stCondLst>
                                            <p:cond delay="0"/>
                                          </p:stCondLst>
                                        </p:cTn>
                                        <p:tgtEl>
                                          <p:spTgt spid="132"/>
                                        </p:tgtEl>
                                        <p:attrNameLst>
                                          <p:attrName>style.visibility</p:attrName>
                                        </p:attrNameLst>
                                      </p:cBhvr>
                                      <p:to>
                                        <p:strVal val="visible"/>
                                      </p:to>
                                    </p:set>
                                    <p:animEffect transition="in" filter="fade">
                                      <p:cBhvr>
                                        <p:cTn id="107" dur="100"/>
                                        <p:tgtEl>
                                          <p:spTgt spid="132"/>
                                        </p:tgtEl>
                                      </p:cBhvr>
                                    </p:animEffect>
                                  </p:childTnLst>
                                </p:cTn>
                              </p:par>
                            </p:childTnLst>
                          </p:cTn>
                        </p:par>
                        <p:par>
                          <p:cTn id="108" fill="hold">
                            <p:stCondLst>
                              <p:cond delay="2600"/>
                            </p:stCondLst>
                            <p:childTnLst>
                              <p:par>
                                <p:cTn id="109" presetID="10" presetClass="entr" presetSubtype="0" fill="hold" grpId="0" nodeType="afterEffect">
                                  <p:stCondLst>
                                    <p:cond delay="0"/>
                                  </p:stCondLst>
                                  <p:childTnLst>
                                    <p:set>
                                      <p:cBhvr>
                                        <p:cTn id="110" dur="1" fill="hold">
                                          <p:stCondLst>
                                            <p:cond delay="0"/>
                                          </p:stCondLst>
                                        </p:cTn>
                                        <p:tgtEl>
                                          <p:spTgt spid="133"/>
                                        </p:tgtEl>
                                        <p:attrNameLst>
                                          <p:attrName>style.visibility</p:attrName>
                                        </p:attrNameLst>
                                      </p:cBhvr>
                                      <p:to>
                                        <p:strVal val="visible"/>
                                      </p:to>
                                    </p:set>
                                    <p:animEffect transition="in" filter="fade">
                                      <p:cBhvr>
                                        <p:cTn id="111" dur="100"/>
                                        <p:tgtEl>
                                          <p:spTgt spid="133"/>
                                        </p:tgtEl>
                                      </p:cBhvr>
                                    </p:animEffect>
                                  </p:childTnLst>
                                </p:cTn>
                              </p:par>
                            </p:childTnLst>
                          </p:cTn>
                        </p:par>
                        <p:par>
                          <p:cTn id="112" fill="hold">
                            <p:stCondLst>
                              <p:cond delay="2700"/>
                            </p:stCondLst>
                            <p:childTnLst>
                              <p:par>
                                <p:cTn id="113" presetID="10" presetClass="entr" presetSubtype="0" fill="hold" grpId="0" nodeType="afterEffect">
                                  <p:stCondLst>
                                    <p:cond delay="0"/>
                                  </p:stCondLst>
                                  <p:childTnLst>
                                    <p:set>
                                      <p:cBhvr>
                                        <p:cTn id="114" dur="1" fill="hold">
                                          <p:stCondLst>
                                            <p:cond delay="0"/>
                                          </p:stCondLst>
                                        </p:cTn>
                                        <p:tgtEl>
                                          <p:spTgt spid="134"/>
                                        </p:tgtEl>
                                        <p:attrNameLst>
                                          <p:attrName>style.visibility</p:attrName>
                                        </p:attrNameLst>
                                      </p:cBhvr>
                                      <p:to>
                                        <p:strVal val="visible"/>
                                      </p:to>
                                    </p:set>
                                    <p:animEffect transition="in" filter="fade">
                                      <p:cBhvr>
                                        <p:cTn id="115" dur="100"/>
                                        <p:tgtEl>
                                          <p:spTgt spid="134"/>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41"/>
                                        </p:tgtEl>
                                        <p:attrNameLst>
                                          <p:attrName>style.visibility</p:attrName>
                                        </p:attrNameLst>
                                      </p:cBhvr>
                                      <p:to>
                                        <p:strVal val="visible"/>
                                      </p:to>
                                    </p:set>
                                    <p:animEffect transition="in" filter="fade">
                                      <p:cBhvr>
                                        <p:cTn id="12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DB8BC0E-CEE3-4EC1-B849-44D559D8322A}" type="slidenum">
              <a:rPr lang="en-US" altLang="fi-FI" smtClean="0"/>
              <a:pPr/>
              <a:t>12</a:t>
            </a:fld>
            <a:endParaRPr lang="en-US" altLang="fi-FI"/>
          </a:p>
        </p:txBody>
      </p:sp>
      <p:grpSp>
        <p:nvGrpSpPr>
          <p:cNvPr id="17" name="PT Box"/>
          <p:cNvGrpSpPr/>
          <p:nvPr/>
        </p:nvGrpSpPr>
        <p:grpSpPr>
          <a:xfrm>
            <a:off x="4798972" y="464586"/>
            <a:ext cx="3065756" cy="2105030"/>
            <a:chOff x="1298560" y="575964"/>
            <a:chExt cx="3065756" cy="2105030"/>
          </a:xfrm>
        </p:grpSpPr>
        <p:pic>
          <p:nvPicPr>
            <p:cNvPr id="10" name="Integrand ML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8560" y="692206"/>
              <a:ext cx="3065756" cy="1988788"/>
            </a:xfrm>
            <a:prstGeom prst="rect">
              <a:avLst/>
            </a:prstGeom>
          </p:spPr>
        </p:pic>
        <p:sp>
          <p:nvSpPr>
            <p:cNvPr id="16" name="TextBox 15"/>
            <p:cNvSpPr txBox="1"/>
            <p:nvPr/>
          </p:nvSpPr>
          <p:spPr>
            <a:xfrm>
              <a:off x="1854603" y="575964"/>
              <a:ext cx="1813010" cy="369332"/>
            </a:xfrm>
            <a:prstGeom prst="rect">
              <a:avLst/>
            </a:prstGeom>
            <a:noFill/>
          </p:spPr>
          <p:txBody>
            <a:bodyPr wrap="square" rtlCol="0">
              <a:spAutoFit/>
            </a:bodyPr>
            <a:lstStyle/>
            <a:p>
              <a:pPr algn="ctr"/>
              <a:r>
                <a:rPr lang="fi-FI" dirty="0">
                  <a:solidFill>
                    <a:srgbClr val="000000"/>
                  </a:solidFill>
                </a:rPr>
                <a:t>Path Tracing</a:t>
              </a:r>
            </a:p>
          </p:txBody>
        </p:sp>
      </p:grpSp>
      <p:grpSp>
        <p:nvGrpSpPr>
          <p:cNvPr id="24" name="G-MLT Box"/>
          <p:cNvGrpSpPr/>
          <p:nvPr/>
        </p:nvGrpSpPr>
        <p:grpSpPr>
          <a:xfrm>
            <a:off x="1450960" y="2638605"/>
            <a:ext cx="3065756" cy="2105030"/>
            <a:chOff x="1298560" y="575964"/>
            <a:chExt cx="3065756" cy="2105030"/>
          </a:xfrm>
        </p:grpSpPr>
        <p:pic>
          <p:nvPicPr>
            <p:cNvPr id="25" name="Integrand ML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8560" y="692206"/>
              <a:ext cx="3065756" cy="1988788"/>
            </a:xfrm>
            <a:prstGeom prst="rect">
              <a:avLst/>
            </a:prstGeom>
          </p:spPr>
        </p:pic>
        <p:sp>
          <p:nvSpPr>
            <p:cNvPr id="26" name="TextBox 25"/>
            <p:cNvSpPr txBox="1"/>
            <p:nvPr/>
          </p:nvSpPr>
          <p:spPr>
            <a:xfrm>
              <a:off x="1534416" y="575964"/>
              <a:ext cx="2453384" cy="369332"/>
            </a:xfrm>
            <a:prstGeom prst="rect">
              <a:avLst/>
            </a:prstGeom>
            <a:noFill/>
          </p:spPr>
          <p:txBody>
            <a:bodyPr wrap="square" rtlCol="0">
              <a:spAutoFit/>
            </a:bodyPr>
            <a:lstStyle/>
            <a:p>
              <a:pPr algn="ctr"/>
              <a:r>
                <a:rPr lang="fi-FI" dirty="0" smtClean="0">
                  <a:solidFill>
                    <a:srgbClr val="000000"/>
                  </a:solidFill>
                </a:rPr>
                <a:t>Gradient Metropolis</a:t>
              </a:r>
            </a:p>
          </p:txBody>
        </p:sp>
      </p:grpSp>
      <p:grpSp>
        <p:nvGrpSpPr>
          <p:cNvPr id="18" name="MLT Box"/>
          <p:cNvGrpSpPr/>
          <p:nvPr/>
        </p:nvGrpSpPr>
        <p:grpSpPr>
          <a:xfrm>
            <a:off x="1450960" y="464586"/>
            <a:ext cx="3065756" cy="2105030"/>
            <a:chOff x="1298560" y="575964"/>
            <a:chExt cx="3065756" cy="2105030"/>
          </a:xfrm>
        </p:grpSpPr>
        <p:pic>
          <p:nvPicPr>
            <p:cNvPr id="19" name="Integrand ML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8560" y="692206"/>
              <a:ext cx="3065756" cy="1988788"/>
            </a:xfrm>
            <a:prstGeom prst="rect">
              <a:avLst/>
            </a:prstGeom>
          </p:spPr>
        </p:pic>
        <p:sp>
          <p:nvSpPr>
            <p:cNvPr id="20" name="TextBox 19"/>
            <p:cNvSpPr txBox="1"/>
            <p:nvPr/>
          </p:nvSpPr>
          <p:spPr>
            <a:xfrm>
              <a:off x="2032567" y="575964"/>
              <a:ext cx="1457081" cy="369332"/>
            </a:xfrm>
            <a:prstGeom prst="rect">
              <a:avLst/>
            </a:prstGeom>
            <a:noFill/>
          </p:spPr>
          <p:txBody>
            <a:bodyPr wrap="square" rtlCol="0">
              <a:spAutoFit/>
            </a:bodyPr>
            <a:lstStyle/>
            <a:p>
              <a:pPr algn="ctr"/>
              <a:r>
                <a:rPr lang="fi-FI" dirty="0">
                  <a:solidFill>
                    <a:srgbClr val="000000"/>
                  </a:solidFill>
                </a:rPr>
                <a:t>Metropolis</a:t>
              </a:r>
            </a:p>
          </p:txBody>
        </p:sp>
      </p:grpSp>
      <p:cxnSp>
        <p:nvCxnSpPr>
          <p:cNvPr id="28" name="Vertical Divider"/>
          <p:cNvCxnSpPr/>
          <p:nvPr/>
        </p:nvCxnSpPr>
        <p:spPr>
          <a:xfrm>
            <a:off x="4590652" y="389365"/>
            <a:ext cx="0" cy="4435151"/>
          </a:xfrm>
          <a:prstGeom prst="line">
            <a:avLst/>
          </a:prstGeom>
          <a:ln w="12700">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9" name="Horizontal Divider"/>
          <p:cNvCxnSpPr/>
          <p:nvPr/>
        </p:nvCxnSpPr>
        <p:spPr>
          <a:xfrm>
            <a:off x="1188098" y="2638605"/>
            <a:ext cx="6798906" cy="0"/>
          </a:xfrm>
          <a:prstGeom prst="line">
            <a:avLst/>
          </a:prstGeom>
          <a:ln w="12700">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sp>
        <p:nvSpPr>
          <p:cNvPr id="39" name="PT Dot - Last"/>
          <p:cNvSpPr/>
          <p:nvPr/>
        </p:nvSpPr>
        <p:spPr>
          <a:xfrm>
            <a:off x="6131554" y="1273319"/>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41" name="PT Dot"/>
          <p:cNvSpPr/>
          <p:nvPr/>
        </p:nvSpPr>
        <p:spPr>
          <a:xfrm>
            <a:off x="5492101" y="1699959"/>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42" name="PT Dot"/>
          <p:cNvSpPr/>
          <p:nvPr/>
        </p:nvSpPr>
        <p:spPr>
          <a:xfrm>
            <a:off x="5162218" y="1314197"/>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43" name="PT Dot"/>
          <p:cNvSpPr/>
          <p:nvPr/>
        </p:nvSpPr>
        <p:spPr>
          <a:xfrm>
            <a:off x="5335521" y="2213119"/>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44" name="PT Dot"/>
          <p:cNvSpPr/>
          <p:nvPr/>
        </p:nvSpPr>
        <p:spPr>
          <a:xfrm>
            <a:off x="5676568" y="1023685"/>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45" name="PT Dot"/>
          <p:cNvSpPr/>
          <p:nvPr/>
        </p:nvSpPr>
        <p:spPr>
          <a:xfrm>
            <a:off x="5850796" y="2123823"/>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46" name="PT Dot"/>
          <p:cNvSpPr/>
          <p:nvPr/>
        </p:nvSpPr>
        <p:spPr>
          <a:xfrm>
            <a:off x="4943143" y="2276222"/>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47" name="PT Dot"/>
          <p:cNvSpPr/>
          <p:nvPr/>
        </p:nvSpPr>
        <p:spPr>
          <a:xfrm>
            <a:off x="6290972" y="960582"/>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48" name="PT Dot"/>
          <p:cNvSpPr/>
          <p:nvPr/>
        </p:nvSpPr>
        <p:spPr>
          <a:xfrm>
            <a:off x="6512322" y="2235344"/>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49" name="PT Dot"/>
          <p:cNvSpPr/>
          <p:nvPr/>
        </p:nvSpPr>
        <p:spPr>
          <a:xfrm>
            <a:off x="6681456" y="2030954"/>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0" name="PT Dot"/>
          <p:cNvSpPr/>
          <p:nvPr/>
        </p:nvSpPr>
        <p:spPr>
          <a:xfrm>
            <a:off x="6949180" y="1064563"/>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1" name="PT Dot"/>
          <p:cNvSpPr/>
          <p:nvPr/>
        </p:nvSpPr>
        <p:spPr>
          <a:xfrm>
            <a:off x="7086268" y="1644396"/>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2" name="PT Dot"/>
          <p:cNvSpPr/>
          <p:nvPr/>
        </p:nvSpPr>
        <p:spPr>
          <a:xfrm>
            <a:off x="7331933" y="1943244"/>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3" name="PT Dot - Last"/>
          <p:cNvSpPr/>
          <p:nvPr/>
        </p:nvSpPr>
        <p:spPr>
          <a:xfrm>
            <a:off x="7533943" y="1699959"/>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4" name="PT Dot"/>
          <p:cNvSpPr/>
          <p:nvPr/>
        </p:nvSpPr>
        <p:spPr>
          <a:xfrm>
            <a:off x="4984021" y="1897206"/>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5" name="PT Dot"/>
          <p:cNvSpPr/>
          <p:nvPr/>
        </p:nvSpPr>
        <p:spPr>
          <a:xfrm>
            <a:off x="5203096" y="1897206"/>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6" name="PT Dot"/>
          <p:cNvSpPr/>
          <p:nvPr/>
        </p:nvSpPr>
        <p:spPr>
          <a:xfrm>
            <a:off x="5376401" y="905019"/>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7" name="PT Dot"/>
          <p:cNvSpPr/>
          <p:nvPr/>
        </p:nvSpPr>
        <p:spPr>
          <a:xfrm>
            <a:off x="5492101" y="1373728"/>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8" name="PT Dot"/>
          <p:cNvSpPr/>
          <p:nvPr/>
        </p:nvSpPr>
        <p:spPr>
          <a:xfrm>
            <a:off x="5683776" y="2294875"/>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9" name="PT Dot"/>
          <p:cNvSpPr/>
          <p:nvPr/>
        </p:nvSpPr>
        <p:spPr>
          <a:xfrm>
            <a:off x="5939760" y="1709087"/>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60" name="PT Dot"/>
          <p:cNvSpPr/>
          <p:nvPr/>
        </p:nvSpPr>
        <p:spPr>
          <a:xfrm>
            <a:off x="6172432" y="1709087"/>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61" name="PT Dot"/>
          <p:cNvSpPr/>
          <p:nvPr/>
        </p:nvSpPr>
        <p:spPr>
          <a:xfrm>
            <a:off x="6384699" y="1232441"/>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62" name="PT Dot"/>
          <p:cNvSpPr/>
          <p:nvPr/>
        </p:nvSpPr>
        <p:spPr>
          <a:xfrm>
            <a:off x="6553200" y="1689640"/>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63" name="PT Dot"/>
          <p:cNvSpPr/>
          <p:nvPr/>
        </p:nvSpPr>
        <p:spPr>
          <a:xfrm>
            <a:off x="6693427" y="1340390"/>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64" name="PT Dot"/>
          <p:cNvSpPr/>
          <p:nvPr/>
        </p:nvSpPr>
        <p:spPr>
          <a:xfrm>
            <a:off x="6949180" y="2143666"/>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65" name="PT Dot"/>
          <p:cNvSpPr/>
          <p:nvPr/>
        </p:nvSpPr>
        <p:spPr>
          <a:xfrm>
            <a:off x="7168024" y="1781318"/>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66" name="PT Dot"/>
          <p:cNvSpPr/>
          <p:nvPr/>
        </p:nvSpPr>
        <p:spPr>
          <a:xfrm>
            <a:off x="7334379" y="964947"/>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67" name="PT Dot"/>
          <p:cNvSpPr/>
          <p:nvPr/>
        </p:nvSpPr>
        <p:spPr>
          <a:xfrm>
            <a:off x="7533943" y="2143666"/>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69" name="MLT Dot"/>
          <p:cNvSpPr/>
          <p:nvPr/>
        </p:nvSpPr>
        <p:spPr>
          <a:xfrm>
            <a:off x="1756261" y="1685274"/>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72" name="MLT Dot"/>
          <p:cNvSpPr/>
          <p:nvPr/>
        </p:nvSpPr>
        <p:spPr>
          <a:xfrm>
            <a:off x="1824838" y="1291972"/>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73" name="MLT Dot"/>
          <p:cNvSpPr/>
          <p:nvPr/>
        </p:nvSpPr>
        <p:spPr>
          <a:xfrm>
            <a:off x="2103211" y="1422146"/>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74" name="MLT Dot"/>
          <p:cNvSpPr/>
          <p:nvPr/>
        </p:nvSpPr>
        <p:spPr>
          <a:xfrm>
            <a:off x="2350310" y="1577732"/>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75" name="MLT Dot"/>
          <p:cNvSpPr/>
          <p:nvPr/>
        </p:nvSpPr>
        <p:spPr>
          <a:xfrm>
            <a:off x="2184967" y="1849580"/>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76" name="MLT Dot"/>
          <p:cNvSpPr/>
          <p:nvPr/>
        </p:nvSpPr>
        <p:spPr>
          <a:xfrm>
            <a:off x="2103211" y="2174743"/>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77" name="MLT Dot"/>
          <p:cNvSpPr/>
          <p:nvPr/>
        </p:nvSpPr>
        <p:spPr>
          <a:xfrm>
            <a:off x="2493379" y="2177253"/>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78" name="MLT Dot"/>
          <p:cNvSpPr/>
          <p:nvPr/>
        </p:nvSpPr>
        <p:spPr>
          <a:xfrm>
            <a:off x="2731515" y="1927625"/>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79" name="MLT Dot"/>
          <p:cNvSpPr/>
          <p:nvPr/>
        </p:nvSpPr>
        <p:spPr>
          <a:xfrm>
            <a:off x="2813271" y="1562640"/>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80" name="MLT Dot"/>
          <p:cNvSpPr/>
          <p:nvPr/>
        </p:nvSpPr>
        <p:spPr>
          <a:xfrm>
            <a:off x="2489710" y="1370010"/>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81" name="MLT Dot"/>
          <p:cNvSpPr/>
          <p:nvPr/>
        </p:nvSpPr>
        <p:spPr>
          <a:xfrm>
            <a:off x="2448832" y="1023685"/>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82" name="MLT Dot"/>
          <p:cNvSpPr/>
          <p:nvPr/>
        </p:nvSpPr>
        <p:spPr>
          <a:xfrm>
            <a:off x="2144089" y="883191"/>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83" name="MLT Dot"/>
          <p:cNvSpPr/>
          <p:nvPr/>
        </p:nvSpPr>
        <p:spPr>
          <a:xfrm>
            <a:off x="1783960" y="1064563"/>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84" name="MLT Dot"/>
          <p:cNvSpPr/>
          <p:nvPr/>
        </p:nvSpPr>
        <p:spPr>
          <a:xfrm>
            <a:off x="2144089" y="1284543"/>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85" name="MLT Dot"/>
          <p:cNvSpPr/>
          <p:nvPr/>
        </p:nvSpPr>
        <p:spPr>
          <a:xfrm>
            <a:off x="2534257" y="1253596"/>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86" name="MLT Dot"/>
          <p:cNvSpPr/>
          <p:nvPr/>
        </p:nvSpPr>
        <p:spPr>
          <a:xfrm>
            <a:off x="2575135" y="1644396"/>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87" name="MLT Dot"/>
          <p:cNvSpPr/>
          <p:nvPr/>
        </p:nvSpPr>
        <p:spPr>
          <a:xfrm>
            <a:off x="2448832" y="1968503"/>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88" name="MLT Dot"/>
          <p:cNvSpPr/>
          <p:nvPr/>
        </p:nvSpPr>
        <p:spPr>
          <a:xfrm>
            <a:off x="2768724" y="2120112"/>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89" name="MLT Dot"/>
          <p:cNvSpPr/>
          <p:nvPr/>
        </p:nvSpPr>
        <p:spPr>
          <a:xfrm>
            <a:off x="3040775" y="1874841"/>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90" name="MLT Dot"/>
          <p:cNvSpPr/>
          <p:nvPr/>
        </p:nvSpPr>
        <p:spPr>
          <a:xfrm>
            <a:off x="3081653" y="2259009"/>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91" name="MLT Dot"/>
          <p:cNvSpPr/>
          <p:nvPr/>
        </p:nvSpPr>
        <p:spPr>
          <a:xfrm>
            <a:off x="3364237" y="2009381"/>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92" name="MLT Dot"/>
          <p:cNvSpPr/>
          <p:nvPr/>
        </p:nvSpPr>
        <p:spPr>
          <a:xfrm>
            <a:off x="3579223" y="2335753"/>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93" name="MLT Dot"/>
          <p:cNvSpPr/>
          <p:nvPr/>
        </p:nvSpPr>
        <p:spPr>
          <a:xfrm>
            <a:off x="3282481" y="2264028"/>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94" name="MLT Dot"/>
          <p:cNvSpPr/>
          <p:nvPr/>
        </p:nvSpPr>
        <p:spPr>
          <a:xfrm>
            <a:off x="3244154" y="1837674"/>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95" name="MLT Dot"/>
          <p:cNvSpPr/>
          <p:nvPr/>
        </p:nvSpPr>
        <p:spPr>
          <a:xfrm>
            <a:off x="2872630" y="2038356"/>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96" name="MLT Dot"/>
          <p:cNvSpPr/>
          <p:nvPr/>
        </p:nvSpPr>
        <p:spPr>
          <a:xfrm>
            <a:off x="2616013" y="2389732"/>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97" name="MLT Dot"/>
          <p:cNvSpPr/>
          <p:nvPr/>
        </p:nvSpPr>
        <p:spPr>
          <a:xfrm>
            <a:off x="2258705" y="2077308"/>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98" name="MLT Dot"/>
          <p:cNvSpPr/>
          <p:nvPr/>
        </p:nvSpPr>
        <p:spPr>
          <a:xfrm>
            <a:off x="1807126" y="2071231"/>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pic>
        <p:nvPicPr>
          <p:cNvPr id="99" name="Question G-PT" descr="C:\Users\make\AppData\Local\Microsoft\Windows\Temporary Internet Files\Content.IE5\2AEVAT7J\question mark[1].png"/>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5376401" y="2897888"/>
            <a:ext cx="1613659" cy="1721236"/>
          </a:xfrm>
          <a:prstGeom prst="rect">
            <a:avLst/>
          </a:prstGeom>
          <a:noFill/>
          <a:extLst>
            <a:ext uri="{909E8E84-426E-40dd-AFC4-6F175D3DCCD1}">
              <a14:hiddenFill xmlns="" xmlns:a14="http://schemas.microsoft.com/office/drawing/2010/main">
                <a:solidFill>
                  <a:srgbClr val="FFFFFF"/>
                </a:solidFill>
              </a14:hiddenFill>
            </a:ext>
          </a:extLst>
        </p:spPr>
      </p:pic>
      <p:sp>
        <p:nvSpPr>
          <p:cNvPr id="100" name="No Samples"/>
          <p:cNvSpPr txBox="1"/>
          <p:nvPr/>
        </p:nvSpPr>
        <p:spPr>
          <a:xfrm>
            <a:off x="3002452" y="897273"/>
            <a:ext cx="1532878" cy="646331"/>
          </a:xfrm>
          <a:prstGeom prst="rect">
            <a:avLst/>
          </a:prstGeom>
          <a:noFill/>
        </p:spPr>
        <p:txBody>
          <a:bodyPr wrap="square" rtlCol="0">
            <a:spAutoFit/>
          </a:bodyPr>
          <a:lstStyle/>
          <a:p>
            <a:pPr algn="ctr"/>
            <a:r>
              <a:rPr lang="fi-FI" dirty="0" smtClean="0">
                <a:solidFill>
                  <a:schemeClr val="accent2">
                    <a:lumMod val="40000"/>
                    <a:lumOff val="60000"/>
                  </a:schemeClr>
                </a:solidFill>
              </a:rPr>
              <a:t>no</a:t>
            </a:r>
          </a:p>
          <a:p>
            <a:pPr algn="ctr"/>
            <a:r>
              <a:rPr lang="fi-FI" dirty="0" smtClean="0">
                <a:solidFill>
                  <a:schemeClr val="accent2">
                    <a:lumMod val="40000"/>
                    <a:lumOff val="60000"/>
                  </a:schemeClr>
                </a:solidFill>
              </a:rPr>
              <a:t>samples</a:t>
            </a:r>
            <a:endParaRPr lang="fi-FI" dirty="0">
              <a:solidFill>
                <a:schemeClr val="accent2">
                  <a:lumMod val="40000"/>
                  <a:lumOff val="60000"/>
                </a:schemeClr>
              </a:solidFill>
            </a:endParaRPr>
          </a:p>
        </p:txBody>
      </p:sp>
      <p:sp>
        <p:nvSpPr>
          <p:cNvPr id="101" name="Method Blocker"/>
          <p:cNvSpPr/>
          <p:nvPr/>
        </p:nvSpPr>
        <p:spPr>
          <a:xfrm>
            <a:off x="1162050" y="2707320"/>
            <a:ext cx="3378200" cy="2108200"/>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Tree>
    <p:custDataLst>
      <p:tags r:id="rId1"/>
    </p:custDataLst>
    <p:extLst>
      <p:ext uri="{BB962C8B-B14F-4D97-AF65-F5344CB8AC3E}">
        <p14:creationId xmlns:p14="http://schemas.microsoft.com/office/powerpoint/2010/main" val="3443906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1"/>
                                        </p:tgtEl>
                                      </p:cBhvr>
                                    </p:animEffect>
                                    <p:set>
                                      <p:cBhvr>
                                        <p:cTn id="7" dur="1" fill="hold">
                                          <p:stCondLst>
                                            <p:cond delay="499"/>
                                          </p:stCondLst>
                                        </p:cTn>
                                        <p:tgtEl>
                                          <p:spTgt spid="1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G-MLT Dot Red"/>
          <p:cNvSpPr/>
          <p:nvPr/>
        </p:nvSpPr>
        <p:spPr>
          <a:xfrm>
            <a:off x="2855019" y="3558357"/>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grpSp>
        <p:nvGrpSpPr>
          <p:cNvPr id="36" name="G-MLT Box"/>
          <p:cNvGrpSpPr/>
          <p:nvPr/>
        </p:nvGrpSpPr>
        <p:grpSpPr>
          <a:xfrm>
            <a:off x="1720800" y="672555"/>
            <a:ext cx="6132576" cy="4210547"/>
            <a:chOff x="1298560" y="575964"/>
            <a:chExt cx="3065756" cy="2105030"/>
          </a:xfrm>
        </p:grpSpPr>
        <p:pic>
          <p:nvPicPr>
            <p:cNvPr id="37" name="Integrand ML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8560" y="692206"/>
              <a:ext cx="3065756" cy="1988788"/>
            </a:xfrm>
            <a:prstGeom prst="rect">
              <a:avLst/>
            </a:prstGeom>
          </p:spPr>
        </p:pic>
        <p:sp>
          <p:nvSpPr>
            <p:cNvPr id="38" name="TextBox 37"/>
            <p:cNvSpPr txBox="1"/>
            <p:nvPr/>
          </p:nvSpPr>
          <p:spPr>
            <a:xfrm>
              <a:off x="1749537" y="575964"/>
              <a:ext cx="2023142" cy="261580"/>
            </a:xfrm>
            <a:prstGeom prst="rect">
              <a:avLst/>
            </a:prstGeom>
            <a:noFill/>
          </p:spPr>
          <p:txBody>
            <a:bodyPr wrap="square" rtlCol="0">
              <a:spAutoFit/>
            </a:bodyPr>
            <a:lstStyle/>
            <a:p>
              <a:pPr algn="ctr"/>
              <a:r>
                <a:rPr lang="fi-FI" sz="2800" dirty="0" smtClean="0">
                  <a:solidFill>
                    <a:srgbClr val="000000"/>
                  </a:solidFill>
                </a:rPr>
                <a:t>Gradient-Domain MLT</a:t>
              </a:r>
            </a:p>
          </p:txBody>
        </p:sp>
      </p:grpSp>
      <p:grpSp>
        <p:nvGrpSpPr>
          <p:cNvPr id="4" name="Example Box"/>
          <p:cNvGrpSpPr/>
          <p:nvPr/>
        </p:nvGrpSpPr>
        <p:grpSpPr>
          <a:xfrm>
            <a:off x="2932114" y="1276079"/>
            <a:ext cx="3332220" cy="2546947"/>
            <a:chOff x="1098551" y="1371599"/>
            <a:chExt cx="3332220" cy="2546947"/>
          </a:xfrm>
        </p:grpSpPr>
        <p:sp>
          <p:nvSpPr>
            <p:cNvPr id="236" name="Explanation Box Background"/>
            <p:cNvSpPr/>
            <p:nvPr/>
          </p:nvSpPr>
          <p:spPr>
            <a:xfrm>
              <a:off x="1098551" y="1371599"/>
              <a:ext cx="3332220" cy="2546947"/>
            </a:xfrm>
            <a:prstGeom prst="rect">
              <a:avLst/>
            </a:prstGeom>
            <a:solidFill>
              <a:schemeClr val="tx1">
                <a:lumMod val="20000"/>
                <a:lumOff val="80000"/>
              </a:schemeClr>
            </a:solidFill>
            <a:ln w="25400">
              <a:solidFill>
                <a:srgbClr val="000000"/>
              </a:solidFill>
            </a:ln>
            <a:effectLst>
              <a:outerShdw blurRad="50800" dist="889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3" name="Explanation Bg White"/>
            <p:cNvSpPr/>
            <p:nvPr/>
          </p:nvSpPr>
          <p:spPr>
            <a:xfrm>
              <a:off x="1530861" y="1762403"/>
              <a:ext cx="2476500" cy="1842341"/>
            </a:xfrm>
            <a:prstGeom prst="rect">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cxnSp>
        <p:nvCxnSpPr>
          <p:cNvPr id="232" name="Example Connector"/>
          <p:cNvCxnSpPr/>
          <p:nvPr/>
        </p:nvCxnSpPr>
        <p:spPr>
          <a:xfrm>
            <a:off x="4175832" y="2620211"/>
            <a:ext cx="869582" cy="0"/>
          </a:xfrm>
          <a:prstGeom prst="line">
            <a:avLst/>
          </a:prstGeom>
          <a:ln w="28575">
            <a:solidFill>
              <a:srgbClr val="000000"/>
            </a:solidFill>
          </a:ln>
        </p:spPr>
        <p:style>
          <a:lnRef idx="2">
            <a:schemeClr val="accent1"/>
          </a:lnRef>
          <a:fillRef idx="0">
            <a:schemeClr val="accent1"/>
          </a:fillRef>
          <a:effectRef idx="1">
            <a:schemeClr val="accent1"/>
          </a:effectRef>
          <a:fontRef idx="minor">
            <a:schemeClr val="tx1"/>
          </a:fontRef>
        </p:style>
      </p:cxnSp>
      <p:sp>
        <p:nvSpPr>
          <p:cNvPr id="233" name="Example Circle 1"/>
          <p:cNvSpPr/>
          <p:nvPr/>
        </p:nvSpPr>
        <p:spPr>
          <a:xfrm>
            <a:off x="3912480" y="2352109"/>
            <a:ext cx="526704" cy="526677"/>
          </a:xfrm>
          <a:prstGeom prst="ellipse">
            <a:avLst/>
          </a:prstGeom>
          <a:gradFill>
            <a:gsLst>
              <a:gs pos="0">
                <a:schemeClr val="accent2">
                  <a:lumMod val="75000"/>
                </a:schemeClr>
              </a:gs>
              <a:gs pos="100000">
                <a:schemeClr val="accent2">
                  <a:lumMod val="40000"/>
                  <a:lumOff val="60000"/>
                </a:schemeClr>
              </a:gs>
            </a:gsLst>
          </a:gradFill>
          <a:ln w="19050">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dirty="0"/>
          </a:p>
        </p:txBody>
      </p:sp>
      <p:sp>
        <p:nvSpPr>
          <p:cNvPr id="234" name="Example Circle 2"/>
          <p:cNvSpPr/>
          <p:nvPr/>
        </p:nvSpPr>
        <p:spPr>
          <a:xfrm>
            <a:off x="3912480" y="2353098"/>
            <a:ext cx="526704" cy="526677"/>
          </a:xfrm>
          <a:prstGeom prst="ellipse">
            <a:avLst/>
          </a:prstGeom>
          <a:ln w="19050"/>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 name="Example Minus"/>
          <p:cNvSpPr txBox="1"/>
          <p:nvPr/>
        </p:nvSpPr>
        <p:spPr>
          <a:xfrm>
            <a:off x="4010687" y="2253674"/>
            <a:ext cx="476250" cy="646331"/>
          </a:xfrm>
          <a:prstGeom prst="rect">
            <a:avLst/>
          </a:prstGeom>
          <a:noFill/>
        </p:spPr>
        <p:txBody>
          <a:bodyPr wrap="square" rtlCol="0">
            <a:spAutoFit/>
          </a:bodyPr>
          <a:lstStyle/>
          <a:p>
            <a:r>
              <a:rPr lang="fi-FI" sz="3600" dirty="0">
                <a:solidFill>
                  <a:srgbClr val="000000"/>
                </a:solidFill>
              </a:rPr>
              <a:t>-</a:t>
            </a:r>
          </a:p>
        </p:txBody>
      </p:sp>
      <p:sp>
        <p:nvSpPr>
          <p:cNvPr id="241" name="Example Plus"/>
          <p:cNvSpPr txBox="1"/>
          <p:nvPr/>
        </p:nvSpPr>
        <p:spPr>
          <a:xfrm>
            <a:off x="4816810" y="2292281"/>
            <a:ext cx="476250" cy="646331"/>
          </a:xfrm>
          <a:prstGeom prst="rect">
            <a:avLst/>
          </a:prstGeom>
          <a:noFill/>
        </p:spPr>
        <p:txBody>
          <a:bodyPr wrap="square" rtlCol="0">
            <a:spAutoFit/>
          </a:bodyPr>
          <a:lstStyle/>
          <a:p>
            <a:r>
              <a:rPr lang="fi-FI" sz="3600" dirty="0" smtClean="0">
                <a:solidFill>
                  <a:srgbClr val="000000"/>
                </a:solidFill>
              </a:rPr>
              <a:t>+</a:t>
            </a:r>
            <a:endParaRPr lang="fi-FI" sz="3600" dirty="0">
              <a:solidFill>
                <a:srgbClr val="000000"/>
              </a:solidFill>
            </a:endParaRPr>
          </a:p>
        </p:txBody>
      </p:sp>
      <p:sp>
        <p:nvSpPr>
          <p:cNvPr id="2" name="Shift Brace"/>
          <p:cNvSpPr/>
          <p:nvPr/>
        </p:nvSpPr>
        <p:spPr>
          <a:xfrm rot="16200000">
            <a:off x="4520536" y="2600800"/>
            <a:ext cx="174625" cy="875129"/>
          </a:xfrm>
          <a:prstGeom prst="leftBrace">
            <a:avLst>
              <a:gd name="adj1" fmla="val 37425"/>
              <a:gd name="adj2" fmla="val 50000"/>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i-FI"/>
          </a:p>
        </p:txBody>
      </p:sp>
      <p:sp>
        <p:nvSpPr>
          <p:cNvPr id="7" name="1 pixel sign"/>
          <p:cNvSpPr txBox="1"/>
          <p:nvPr/>
        </p:nvSpPr>
        <p:spPr>
          <a:xfrm>
            <a:off x="4039619" y="3084836"/>
            <a:ext cx="1015318" cy="369332"/>
          </a:xfrm>
          <a:prstGeom prst="rect">
            <a:avLst/>
          </a:prstGeom>
          <a:noFill/>
        </p:spPr>
        <p:txBody>
          <a:bodyPr wrap="square" rtlCol="0">
            <a:spAutoFit/>
          </a:bodyPr>
          <a:lstStyle/>
          <a:p>
            <a:pPr algn="ctr"/>
            <a:r>
              <a:rPr lang="fi-FI" dirty="0" smtClean="0">
                <a:solidFill>
                  <a:srgbClr val="000000"/>
                </a:solidFill>
              </a:rPr>
              <a:t>1 pixel</a:t>
            </a:r>
            <a:endParaRPr lang="fi-FI" dirty="0">
              <a:solidFill>
                <a:srgbClr val="000000"/>
              </a:solidFill>
            </a:endParaRPr>
          </a:p>
        </p:txBody>
      </p:sp>
      <p:grpSp>
        <p:nvGrpSpPr>
          <p:cNvPr id="456" name="G-MLT Sample"/>
          <p:cNvGrpSpPr/>
          <p:nvPr/>
        </p:nvGrpSpPr>
        <p:grpSpPr>
          <a:xfrm>
            <a:off x="5504671" y="3307432"/>
            <a:ext cx="557923" cy="167146"/>
            <a:chOff x="2162397" y="4005736"/>
            <a:chExt cx="557923" cy="167146"/>
          </a:xfrm>
        </p:grpSpPr>
        <p:cxnSp>
          <p:nvCxnSpPr>
            <p:cNvPr id="457"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458"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459"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460"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461"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462" name="G-MLT Sample"/>
          <p:cNvGrpSpPr/>
          <p:nvPr/>
        </p:nvGrpSpPr>
        <p:grpSpPr>
          <a:xfrm>
            <a:off x="6071252" y="3908511"/>
            <a:ext cx="557923" cy="167146"/>
            <a:chOff x="2162397" y="4005736"/>
            <a:chExt cx="557923" cy="167146"/>
          </a:xfrm>
        </p:grpSpPr>
        <p:cxnSp>
          <p:nvCxnSpPr>
            <p:cNvPr id="463"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464"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465"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466"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467"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468" name="G-MLT Sample"/>
          <p:cNvGrpSpPr/>
          <p:nvPr/>
        </p:nvGrpSpPr>
        <p:grpSpPr>
          <a:xfrm>
            <a:off x="6410268" y="4271102"/>
            <a:ext cx="557923" cy="167146"/>
            <a:chOff x="2162397" y="4005736"/>
            <a:chExt cx="557923" cy="167146"/>
          </a:xfrm>
        </p:grpSpPr>
        <p:cxnSp>
          <p:nvCxnSpPr>
            <p:cNvPr id="469"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470"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471"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472"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473"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474" name="G-MLT Sample"/>
          <p:cNvGrpSpPr/>
          <p:nvPr/>
        </p:nvGrpSpPr>
        <p:grpSpPr>
          <a:xfrm>
            <a:off x="6244854" y="4046161"/>
            <a:ext cx="557923" cy="167146"/>
            <a:chOff x="2162397" y="4005736"/>
            <a:chExt cx="557923" cy="167146"/>
          </a:xfrm>
        </p:grpSpPr>
        <p:cxnSp>
          <p:nvCxnSpPr>
            <p:cNvPr id="475"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476"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477"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478"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479"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480" name="G-MLT Sample"/>
          <p:cNvGrpSpPr/>
          <p:nvPr/>
        </p:nvGrpSpPr>
        <p:grpSpPr>
          <a:xfrm>
            <a:off x="5884234" y="3823131"/>
            <a:ext cx="557923" cy="167146"/>
            <a:chOff x="2162397" y="4005736"/>
            <a:chExt cx="557923" cy="167146"/>
          </a:xfrm>
        </p:grpSpPr>
        <p:cxnSp>
          <p:nvCxnSpPr>
            <p:cNvPr id="481"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482"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483"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484"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485"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486" name="G-MLT Sample"/>
          <p:cNvGrpSpPr/>
          <p:nvPr/>
        </p:nvGrpSpPr>
        <p:grpSpPr>
          <a:xfrm>
            <a:off x="6209117" y="4196529"/>
            <a:ext cx="557923" cy="167146"/>
            <a:chOff x="2162397" y="4005736"/>
            <a:chExt cx="557923" cy="167146"/>
          </a:xfrm>
        </p:grpSpPr>
        <p:cxnSp>
          <p:nvCxnSpPr>
            <p:cNvPr id="487"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488"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489"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490"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491"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492" name="G-MLT Sample"/>
          <p:cNvGrpSpPr/>
          <p:nvPr/>
        </p:nvGrpSpPr>
        <p:grpSpPr>
          <a:xfrm>
            <a:off x="6512586" y="4536844"/>
            <a:ext cx="557923" cy="167146"/>
            <a:chOff x="2162397" y="4005736"/>
            <a:chExt cx="557923" cy="167146"/>
          </a:xfrm>
        </p:grpSpPr>
        <p:cxnSp>
          <p:nvCxnSpPr>
            <p:cNvPr id="493"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494"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495"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496"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497"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498" name="G-MLT Sample"/>
          <p:cNvGrpSpPr/>
          <p:nvPr/>
        </p:nvGrpSpPr>
        <p:grpSpPr>
          <a:xfrm flipH="1">
            <a:off x="5203952" y="4172676"/>
            <a:ext cx="557923" cy="167146"/>
            <a:chOff x="2162397" y="4005736"/>
            <a:chExt cx="557923" cy="167146"/>
          </a:xfrm>
        </p:grpSpPr>
        <p:cxnSp>
          <p:nvCxnSpPr>
            <p:cNvPr id="499"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500"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01"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02"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503"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504" name="G-MLT Sample"/>
          <p:cNvGrpSpPr/>
          <p:nvPr/>
        </p:nvGrpSpPr>
        <p:grpSpPr>
          <a:xfrm>
            <a:off x="4115000" y="3950485"/>
            <a:ext cx="557923" cy="167146"/>
            <a:chOff x="2162397" y="4005736"/>
            <a:chExt cx="557923" cy="167146"/>
          </a:xfrm>
        </p:grpSpPr>
        <p:cxnSp>
          <p:nvCxnSpPr>
            <p:cNvPr id="505"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506"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07"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08"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509"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510" name="G-MLT Sample"/>
          <p:cNvGrpSpPr/>
          <p:nvPr/>
        </p:nvGrpSpPr>
        <p:grpSpPr>
          <a:xfrm flipH="1">
            <a:off x="2608897" y="4311077"/>
            <a:ext cx="557923" cy="167146"/>
            <a:chOff x="2162397" y="4005736"/>
            <a:chExt cx="557923" cy="167146"/>
          </a:xfrm>
        </p:grpSpPr>
        <p:cxnSp>
          <p:nvCxnSpPr>
            <p:cNvPr id="511"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512"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13"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14"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515"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516" name="G-MLT Sample"/>
          <p:cNvGrpSpPr/>
          <p:nvPr/>
        </p:nvGrpSpPr>
        <p:grpSpPr>
          <a:xfrm>
            <a:off x="2266411" y="3286326"/>
            <a:ext cx="557923" cy="167146"/>
            <a:chOff x="2162397" y="4005736"/>
            <a:chExt cx="557923" cy="167146"/>
          </a:xfrm>
        </p:grpSpPr>
        <p:cxnSp>
          <p:nvCxnSpPr>
            <p:cNvPr id="517"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518"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19"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20"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521"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522" name="G-MLT Sample"/>
          <p:cNvGrpSpPr/>
          <p:nvPr/>
        </p:nvGrpSpPr>
        <p:grpSpPr>
          <a:xfrm flipH="1">
            <a:off x="2724319" y="2077528"/>
            <a:ext cx="557923" cy="167146"/>
            <a:chOff x="2162397" y="4005736"/>
            <a:chExt cx="557923" cy="167146"/>
          </a:xfrm>
        </p:grpSpPr>
        <p:cxnSp>
          <p:nvCxnSpPr>
            <p:cNvPr id="523"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524"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25"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26"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527"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528" name="G-MLT Sample"/>
          <p:cNvGrpSpPr/>
          <p:nvPr/>
        </p:nvGrpSpPr>
        <p:grpSpPr>
          <a:xfrm flipH="1">
            <a:off x="3633518" y="3001263"/>
            <a:ext cx="557923" cy="167146"/>
            <a:chOff x="2162397" y="4005736"/>
            <a:chExt cx="557923" cy="167146"/>
          </a:xfrm>
        </p:grpSpPr>
        <p:cxnSp>
          <p:nvCxnSpPr>
            <p:cNvPr id="529"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530"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31"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32"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533"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534" name="G-MLT Sample"/>
          <p:cNvGrpSpPr/>
          <p:nvPr/>
        </p:nvGrpSpPr>
        <p:grpSpPr>
          <a:xfrm>
            <a:off x="4537848" y="2348111"/>
            <a:ext cx="557923" cy="167146"/>
            <a:chOff x="2162397" y="4005736"/>
            <a:chExt cx="557923" cy="167146"/>
          </a:xfrm>
        </p:grpSpPr>
        <p:cxnSp>
          <p:nvCxnSpPr>
            <p:cNvPr id="535"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536"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37"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38"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539"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540" name="G-MLT Sample"/>
          <p:cNvGrpSpPr/>
          <p:nvPr/>
        </p:nvGrpSpPr>
        <p:grpSpPr>
          <a:xfrm>
            <a:off x="4280964" y="1951748"/>
            <a:ext cx="557923" cy="167146"/>
            <a:chOff x="2162397" y="4005736"/>
            <a:chExt cx="557923" cy="167146"/>
          </a:xfrm>
        </p:grpSpPr>
        <p:cxnSp>
          <p:nvCxnSpPr>
            <p:cNvPr id="541"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542"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43"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44"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545"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546" name="G-MLT Sample"/>
          <p:cNvGrpSpPr/>
          <p:nvPr/>
        </p:nvGrpSpPr>
        <p:grpSpPr>
          <a:xfrm>
            <a:off x="4449709" y="2208708"/>
            <a:ext cx="557923" cy="167146"/>
            <a:chOff x="2162397" y="4005736"/>
            <a:chExt cx="557923" cy="167146"/>
          </a:xfrm>
        </p:grpSpPr>
        <p:cxnSp>
          <p:nvCxnSpPr>
            <p:cNvPr id="547"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548"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49"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50"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551"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552" name="G-MLT Sample"/>
          <p:cNvGrpSpPr/>
          <p:nvPr/>
        </p:nvGrpSpPr>
        <p:grpSpPr>
          <a:xfrm>
            <a:off x="4004318" y="1675848"/>
            <a:ext cx="557923" cy="167146"/>
            <a:chOff x="2162397" y="4005736"/>
            <a:chExt cx="557923" cy="167146"/>
          </a:xfrm>
        </p:grpSpPr>
        <p:cxnSp>
          <p:nvCxnSpPr>
            <p:cNvPr id="553"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554"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55"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56"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557"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558" name="G-MLT Sample"/>
          <p:cNvGrpSpPr/>
          <p:nvPr/>
        </p:nvGrpSpPr>
        <p:grpSpPr>
          <a:xfrm>
            <a:off x="3544061" y="1327763"/>
            <a:ext cx="557923" cy="167146"/>
            <a:chOff x="2162397" y="4005736"/>
            <a:chExt cx="557923" cy="167146"/>
          </a:xfrm>
        </p:grpSpPr>
        <p:cxnSp>
          <p:nvCxnSpPr>
            <p:cNvPr id="559"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560"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61"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62"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563"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564" name="G-MLT Sample"/>
          <p:cNvGrpSpPr/>
          <p:nvPr/>
        </p:nvGrpSpPr>
        <p:grpSpPr>
          <a:xfrm>
            <a:off x="3854507" y="1527878"/>
            <a:ext cx="557923" cy="167146"/>
            <a:chOff x="2162397" y="4005736"/>
            <a:chExt cx="557923" cy="167146"/>
          </a:xfrm>
        </p:grpSpPr>
        <p:cxnSp>
          <p:nvCxnSpPr>
            <p:cNvPr id="565"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566"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67"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68"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569"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570" name="G-MLT Sample"/>
          <p:cNvGrpSpPr/>
          <p:nvPr/>
        </p:nvGrpSpPr>
        <p:grpSpPr>
          <a:xfrm>
            <a:off x="3956452" y="1769661"/>
            <a:ext cx="557923" cy="167146"/>
            <a:chOff x="2162397" y="4005736"/>
            <a:chExt cx="557923" cy="167146"/>
          </a:xfrm>
        </p:grpSpPr>
        <p:cxnSp>
          <p:nvCxnSpPr>
            <p:cNvPr id="571"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572"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73"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74"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575"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576" name="G-MLT Sample"/>
          <p:cNvGrpSpPr/>
          <p:nvPr/>
        </p:nvGrpSpPr>
        <p:grpSpPr>
          <a:xfrm>
            <a:off x="3920491" y="1651040"/>
            <a:ext cx="557923" cy="167146"/>
            <a:chOff x="2162397" y="4005736"/>
            <a:chExt cx="557923" cy="167146"/>
          </a:xfrm>
        </p:grpSpPr>
        <p:cxnSp>
          <p:nvCxnSpPr>
            <p:cNvPr id="577"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578"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79"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80"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581"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582" name="G-MLT Sample"/>
          <p:cNvGrpSpPr/>
          <p:nvPr/>
        </p:nvGrpSpPr>
        <p:grpSpPr>
          <a:xfrm>
            <a:off x="4292658" y="2086528"/>
            <a:ext cx="557923" cy="167146"/>
            <a:chOff x="2162397" y="4005736"/>
            <a:chExt cx="557923" cy="167146"/>
          </a:xfrm>
        </p:grpSpPr>
        <p:cxnSp>
          <p:nvCxnSpPr>
            <p:cNvPr id="583"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584"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85"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86"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587"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588" name="G-MLT Sample"/>
          <p:cNvGrpSpPr/>
          <p:nvPr/>
        </p:nvGrpSpPr>
        <p:grpSpPr>
          <a:xfrm>
            <a:off x="4615159" y="2299439"/>
            <a:ext cx="557923" cy="167146"/>
            <a:chOff x="2162397" y="4005736"/>
            <a:chExt cx="557923" cy="167146"/>
          </a:xfrm>
        </p:grpSpPr>
        <p:cxnSp>
          <p:nvCxnSpPr>
            <p:cNvPr id="589"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590"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91"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92"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593"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594" name="G-MLT Sample"/>
          <p:cNvGrpSpPr/>
          <p:nvPr/>
        </p:nvGrpSpPr>
        <p:grpSpPr>
          <a:xfrm>
            <a:off x="4855474" y="2701283"/>
            <a:ext cx="557923" cy="167146"/>
            <a:chOff x="2162397" y="4005736"/>
            <a:chExt cx="557923" cy="167146"/>
          </a:xfrm>
        </p:grpSpPr>
        <p:cxnSp>
          <p:nvCxnSpPr>
            <p:cNvPr id="595"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596"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97"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98"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599"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600" name="G-MLT Sample"/>
          <p:cNvGrpSpPr/>
          <p:nvPr/>
        </p:nvGrpSpPr>
        <p:grpSpPr>
          <a:xfrm>
            <a:off x="4734935" y="2522000"/>
            <a:ext cx="557923" cy="167146"/>
            <a:chOff x="2162397" y="4005736"/>
            <a:chExt cx="557923" cy="167146"/>
          </a:xfrm>
        </p:grpSpPr>
        <p:cxnSp>
          <p:nvCxnSpPr>
            <p:cNvPr id="601"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602"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603"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604"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605"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606" name="G-MLT Sample"/>
          <p:cNvGrpSpPr/>
          <p:nvPr/>
        </p:nvGrpSpPr>
        <p:grpSpPr>
          <a:xfrm>
            <a:off x="4993810" y="2813807"/>
            <a:ext cx="557923" cy="167146"/>
            <a:chOff x="2162397" y="4005736"/>
            <a:chExt cx="557923" cy="167146"/>
          </a:xfrm>
        </p:grpSpPr>
        <p:cxnSp>
          <p:nvCxnSpPr>
            <p:cNvPr id="607"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608"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609"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610"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611"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612" name="G-MLT Sample"/>
          <p:cNvGrpSpPr/>
          <p:nvPr/>
        </p:nvGrpSpPr>
        <p:grpSpPr>
          <a:xfrm>
            <a:off x="5129318" y="3010263"/>
            <a:ext cx="557923" cy="167146"/>
            <a:chOff x="2162397" y="4005736"/>
            <a:chExt cx="557923" cy="167146"/>
          </a:xfrm>
        </p:grpSpPr>
        <p:cxnSp>
          <p:nvCxnSpPr>
            <p:cNvPr id="613"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614"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615"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616"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617"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sp>
        <p:nvSpPr>
          <p:cNvPr id="17" name="Slide Number Placeholder 16"/>
          <p:cNvSpPr>
            <a:spLocks noGrp="1"/>
          </p:cNvSpPr>
          <p:nvPr>
            <p:ph type="sldNum" sz="quarter" idx="12"/>
          </p:nvPr>
        </p:nvSpPr>
        <p:spPr/>
        <p:txBody>
          <a:bodyPr/>
          <a:lstStyle/>
          <a:p>
            <a:fld id="{CDB8BC0E-CEE3-4EC1-B849-44D559D8322A}" type="slidenum">
              <a:rPr lang="en-US" altLang="fi-FI" smtClean="0"/>
              <a:pPr/>
              <a:t>13</a:t>
            </a:fld>
            <a:endParaRPr lang="en-US" altLang="fi-FI" dirty="0"/>
          </a:p>
        </p:txBody>
      </p:sp>
      <p:sp>
        <p:nvSpPr>
          <p:cNvPr id="618" name="TextBox 617"/>
          <p:cNvSpPr txBox="1"/>
          <p:nvPr/>
        </p:nvSpPr>
        <p:spPr>
          <a:xfrm>
            <a:off x="6956200" y="386902"/>
            <a:ext cx="1935215" cy="369332"/>
          </a:xfrm>
          <a:prstGeom prst="rect">
            <a:avLst/>
          </a:prstGeom>
          <a:noFill/>
        </p:spPr>
        <p:txBody>
          <a:bodyPr wrap="square" rtlCol="0">
            <a:spAutoFit/>
          </a:bodyPr>
          <a:lstStyle/>
          <a:p>
            <a:pPr algn="ctr"/>
            <a:r>
              <a:rPr lang="fi-FI" dirty="0" smtClean="0">
                <a:solidFill>
                  <a:schemeClr val="bg1">
                    <a:lumMod val="50000"/>
                  </a:schemeClr>
                </a:solidFill>
              </a:rPr>
              <a:t>[Lehtinen2013]</a:t>
            </a:r>
            <a:endParaRPr lang="fi-FI" dirty="0">
              <a:solidFill>
                <a:schemeClr val="bg1">
                  <a:lumMod val="50000"/>
                </a:schemeClr>
              </a:solidFill>
            </a:endParaRPr>
          </a:p>
        </p:txBody>
      </p:sp>
      <mc:AlternateContent xmlns:mc="http://schemas.openxmlformats.org/markup-compatibility/2006" xmlns:a14="http://schemas.microsoft.com/office/drawing/2010/main">
        <mc:Choice Requires="a14">
          <p:sp>
            <p:nvSpPr>
              <p:cNvPr id="181" name="X"/>
              <p:cNvSpPr txBox="1"/>
              <p:nvPr/>
            </p:nvSpPr>
            <p:spPr>
              <a:xfrm>
                <a:off x="7907857" y="4499547"/>
                <a:ext cx="339977" cy="35475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i="1" dirty="0" smtClean="0">
                          <a:solidFill>
                            <a:srgbClr val="000000"/>
                          </a:solidFill>
                          <a:latin typeface="Cambria Math"/>
                        </a:rPr>
                        <m:t>𝑥</m:t>
                      </m:r>
                    </m:oMath>
                  </m:oMathPara>
                </a14:m>
                <a:endParaRPr lang="fi-FI" sz="2400" dirty="0">
                  <a:solidFill>
                    <a:srgbClr val="000000"/>
                  </a:solidFill>
                </a:endParaRPr>
              </a:p>
            </p:txBody>
          </p:sp>
        </mc:Choice>
        <mc:Fallback xmlns="">
          <p:sp>
            <p:nvSpPr>
              <p:cNvPr id="181" name="X"/>
              <p:cNvSpPr txBox="1">
                <a:spLocks noRot="1" noChangeAspect="1" noMove="1" noResize="1" noEditPoints="1" noAdjustHandles="1" noChangeArrowheads="1" noChangeShapeType="1" noTextEdit="1"/>
              </p:cNvSpPr>
              <p:nvPr/>
            </p:nvSpPr>
            <p:spPr>
              <a:xfrm>
                <a:off x="7907857" y="4499547"/>
                <a:ext cx="339977" cy="354758"/>
              </a:xfrm>
              <a:prstGeom prst="rect">
                <a:avLst/>
              </a:prstGeom>
              <a:blipFill rotWithShape="1">
                <a:blip r:embed="rId5"/>
                <a:stretch>
                  <a:fillRect b="-18966"/>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182" name="Y"/>
              <p:cNvSpPr txBox="1"/>
              <p:nvPr/>
            </p:nvSpPr>
            <p:spPr>
              <a:xfrm>
                <a:off x="1671616" y="443786"/>
                <a:ext cx="44493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𝑝</m:t>
                      </m:r>
                    </m:oMath>
                  </m:oMathPara>
                </a14:m>
                <a:endParaRPr lang="fi-FI" sz="2400" dirty="0">
                  <a:solidFill>
                    <a:srgbClr val="000000"/>
                  </a:solidFill>
                </a:endParaRPr>
              </a:p>
            </p:txBody>
          </p:sp>
        </mc:Choice>
        <mc:Fallback xmlns="">
          <p:sp>
            <p:nvSpPr>
              <p:cNvPr id="182" name="Y"/>
              <p:cNvSpPr txBox="1">
                <a:spLocks noRot="1" noChangeAspect="1" noMove="1" noResize="1" noEditPoints="1" noAdjustHandles="1" noChangeArrowheads="1" noChangeShapeType="1" noTextEdit="1"/>
              </p:cNvSpPr>
              <p:nvPr/>
            </p:nvSpPr>
            <p:spPr>
              <a:xfrm>
                <a:off x="1671616" y="443786"/>
                <a:ext cx="444930" cy="461665"/>
              </a:xfrm>
              <a:prstGeom prst="rect">
                <a:avLst/>
              </a:prstGeom>
              <a:blipFill rotWithShape="1">
                <a:blip r:embed="rId6"/>
                <a:stretch>
                  <a:fillRect b="-11842"/>
                </a:stretch>
              </a:blipFill>
            </p:spPr>
            <p:txBody>
              <a:bodyPr/>
              <a:lstStyle/>
              <a:p>
                <a:r>
                  <a:rPr lang="fi-FI">
                    <a:noFill/>
                  </a:rPr>
                  <a:t> </a:t>
                </a:r>
              </a:p>
            </p:txBody>
          </p:sp>
        </mc:Fallback>
      </mc:AlternateContent>
      <p:sp>
        <p:nvSpPr>
          <p:cNvPr id="184" name="No Samples"/>
          <p:cNvSpPr txBox="1"/>
          <p:nvPr/>
        </p:nvSpPr>
        <p:spPr>
          <a:xfrm>
            <a:off x="5637493" y="1853136"/>
            <a:ext cx="1532878" cy="830997"/>
          </a:xfrm>
          <a:prstGeom prst="rect">
            <a:avLst/>
          </a:prstGeom>
          <a:noFill/>
        </p:spPr>
        <p:txBody>
          <a:bodyPr wrap="square" rtlCol="0">
            <a:spAutoFit/>
          </a:bodyPr>
          <a:lstStyle/>
          <a:p>
            <a:pPr algn="ctr"/>
            <a:r>
              <a:rPr lang="fi-FI" sz="2400" dirty="0" smtClean="0">
                <a:solidFill>
                  <a:schemeClr val="accent2">
                    <a:lumMod val="40000"/>
                    <a:lumOff val="60000"/>
                  </a:schemeClr>
                </a:solidFill>
              </a:rPr>
              <a:t>no</a:t>
            </a:r>
          </a:p>
          <a:p>
            <a:pPr algn="ctr"/>
            <a:r>
              <a:rPr lang="fi-FI" sz="2400" dirty="0" smtClean="0">
                <a:solidFill>
                  <a:schemeClr val="accent2">
                    <a:lumMod val="40000"/>
                    <a:lumOff val="60000"/>
                  </a:schemeClr>
                </a:solidFill>
              </a:rPr>
              <a:t>samples</a:t>
            </a:r>
            <a:endParaRPr lang="fi-FI" sz="2400" dirty="0">
              <a:solidFill>
                <a:schemeClr val="accent2">
                  <a:lumMod val="40000"/>
                  <a:lumOff val="60000"/>
                </a:schemeClr>
              </a:solidFill>
            </a:endParaRPr>
          </a:p>
        </p:txBody>
      </p:sp>
    </p:spTree>
    <p:custDataLst>
      <p:tags r:id="rId1"/>
    </p:custDataLst>
    <p:extLst>
      <p:ext uri="{BB962C8B-B14F-4D97-AF65-F5344CB8AC3E}">
        <p14:creationId xmlns:p14="http://schemas.microsoft.com/office/powerpoint/2010/main" val="1096341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4"/>
                                        </p:tgtEl>
                                        <p:attrNameLst>
                                          <p:attrName>style.visibility</p:attrName>
                                        </p:attrNameLst>
                                      </p:cBhvr>
                                      <p:to>
                                        <p:strVal val="visible"/>
                                      </p:to>
                                    </p:set>
                                    <p:animEffect transition="in" filter="fade">
                                      <p:cBhvr>
                                        <p:cTn id="11" dur="1000"/>
                                        <p:tgtEl>
                                          <p:spTgt spid="23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1" nodeType="clickEffect">
                                  <p:stCondLst>
                                    <p:cond delay="0"/>
                                  </p:stCondLst>
                                  <p:childTnLst>
                                    <p:set>
                                      <p:cBhvr>
                                        <p:cTn id="15" dur="1" fill="hold">
                                          <p:stCondLst>
                                            <p:cond delay="0"/>
                                          </p:stCondLst>
                                        </p:cTn>
                                        <p:tgtEl>
                                          <p:spTgt spid="233"/>
                                        </p:tgtEl>
                                        <p:attrNameLst>
                                          <p:attrName>style.visibility</p:attrName>
                                        </p:attrNameLst>
                                      </p:cBhvr>
                                      <p:to>
                                        <p:strVal val="visible"/>
                                      </p:to>
                                    </p:set>
                                    <p:animEffect transition="in" filter="fade">
                                      <p:cBhvr>
                                        <p:cTn id="16" dur="100"/>
                                        <p:tgtEl>
                                          <p:spTgt spid="233"/>
                                        </p:tgtEl>
                                      </p:cBhvr>
                                    </p:animEffect>
                                  </p:childTnLst>
                                </p:cTn>
                              </p:par>
                            </p:childTnLst>
                          </p:cTn>
                        </p:par>
                        <p:par>
                          <p:cTn id="17" fill="hold">
                            <p:stCondLst>
                              <p:cond delay="100"/>
                            </p:stCondLst>
                            <p:childTnLst>
                              <p:par>
                                <p:cTn id="18" presetID="42" presetClass="path" presetSubtype="0" accel="50000" decel="50000" fill="hold" grpId="0" nodeType="afterEffect">
                                  <p:stCondLst>
                                    <p:cond delay="0"/>
                                  </p:stCondLst>
                                  <p:childTnLst>
                                    <p:animMotion origin="layout" path="M 3.61111E-6 3.58025E-6 L 0.09496 3.58025E-6 " pathEditMode="relative" rAng="0" ptsTypes="AA">
                                      <p:cBhvr>
                                        <p:cTn id="19" dur="1000" fill="hold"/>
                                        <p:tgtEl>
                                          <p:spTgt spid="233"/>
                                        </p:tgtEl>
                                        <p:attrNameLst>
                                          <p:attrName>ppt_x</p:attrName>
                                          <p:attrName>ppt_y</p:attrName>
                                        </p:attrNameLst>
                                      </p:cBhvr>
                                      <p:rCtr x="4740" y="0"/>
                                    </p:animMotion>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par>
                          <p:cTn id="26" fill="hold">
                            <p:stCondLst>
                              <p:cond delay="1100"/>
                            </p:stCondLst>
                            <p:childTnLst>
                              <p:par>
                                <p:cTn id="27" presetID="10" presetClass="entr" presetSubtype="0" fill="hold" nodeType="afterEffect">
                                  <p:stCondLst>
                                    <p:cond delay="0"/>
                                  </p:stCondLst>
                                  <p:childTnLst>
                                    <p:set>
                                      <p:cBhvr>
                                        <p:cTn id="28" dur="1" fill="hold">
                                          <p:stCondLst>
                                            <p:cond delay="0"/>
                                          </p:stCondLst>
                                        </p:cTn>
                                        <p:tgtEl>
                                          <p:spTgt spid="232"/>
                                        </p:tgtEl>
                                        <p:attrNameLst>
                                          <p:attrName>style.visibility</p:attrName>
                                        </p:attrNameLst>
                                      </p:cBhvr>
                                      <p:to>
                                        <p:strVal val="visible"/>
                                      </p:to>
                                    </p:set>
                                    <p:animEffect transition="in" filter="fade">
                                      <p:cBhvr>
                                        <p:cTn id="29" dur="250"/>
                                        <p:tgtEl>
                                          <p:spTgt spid="23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41"/>
                                        </p:tgtEl>
                                        <p:attrNameLst>
                                          <p:attrName>style.visibility</p:attrName>
                                        </p:attrNameLst>
                                      </p:cBhvr>
                                      <p:to>
                                        <p:strVal val="visible"/>
                                      </p:to>
                                    </p:set>
                                    <p:animEffect transition="in" filter="fade">
                                      <p:cBhvr>
                                        <p:cTn id="35" dur="500"/>
                                        <p:tgtEl>
                                          <p:spTgt spid="24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234"/>
                                        </p:tgtEl>
                                      </p:cBhvr>
                                    </p:animEffect>
                                    <p:set>
                                      <p:cBhvr>
                                        <p:cTn id="40" dur="1" fill="hold">
                                          <p:stCondLst>
                                            <p:cond delay="499"/>
                                          </p:stCondLst>
                                        </p:cTn>
                                        <p:tgtEl>
                                          <p:spTgt spid="234"/>
                                        </p:tgtEl>
                                        <p:attrNameLst>
                                          <p:attrName>style.visibility</p:attrName>
                                        </p:attrNameLst>
                                      </p:cBhvr>
                                      <p:to>
                                        <p:strVal val="hidden"/>
                                      </p:to>
                                    </p:set>
                                  </p:childTnLst>
                                </p:cTn>
                              </p:par>
                              <p:par>
                                <p:cTn id="41" presetID="10" presetClass="exit" presetSubtype="0" fill="hold" grpId="2" nodeType="withEffect">
                                  <p:stCondLst>
                                    <p:cond delay="0"/>
                                  </p:stCondLst>
                                  <p:childTnLst>
                                    <p:animEffect transition="out" filter="fade">
                                      <p:cBhvr>
                                        <p:cTn id="42" dur="500"/>
                                        <p:tgtEl>
                                          <p:spTgt spid="233"/>
                                        </p:tgtEl>
                                      </p:cBhvr>
                                    </p:animEffect>
                                    <p:set>
                                      <p:cBhvr>
                                        <p:cTn id="43" dur="1" fill="hold">
                                          <p:stCondLst>
                                            <p:cond delay="499"/>
                                          </p:stCondLst>
                                        </p:cTn>
                                        <p:tgtEl>
                                          <p:spTgt spid="233"/>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32"/>
                                        </p:tgtEl>
                                      </p:cBhvr>
                                    </p:animEffect>
                                    <p:set>
                                      <p:cBhvr>
                                        <p:cTn id="46" dur="1" fill="hold">
                                          <p:stCondLst>
                                            <p:cond delay="499"/>
                                          </p:stCondLst>
                                        </p:cTn>
                                        <p:tgtEl>
                                          <p:spTgt spid="232"/>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5"/>
                                        </p:tgtEl>
                                      </p:cBhvr>
                                    </p:animEffect>
                                    <p:set>
                                      <p:cBhvr>
                                        <p:cTn id="49" dur="1" fill="hold">
                                          <p:stCondLst>
                                            <p:cond delay="499"/>
                                          </p:stCondLst>
                                        </p:cTn>
                                        <p:tgtEl>
                                          <p:spTgt spid="5"/>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241"/>
                                        </p:tgtEl>
                                      </p:cBhvr>
                                    </p:animEffect>
                                    <p:set>
                                      <p:cBhvr>
                                        <p:cTn id="52" dur="1" fill="hold">
                                          <p:stCondLst>
                                            <p:cond delay="499"/>
                                          </p:stCondLst>
                                        </p:cTn>
                                        <p:tgtEl>
                                          <p:spTgt spid="241"/>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4"/>
                                        </p:tgtEl>
                                      </p:cBhvr>
                                    </p:animEffect>
                                    <p:set>
                                      <p:cBhvr>
                                        <p:cTn id="55" dur="1" fill="hold">
                                          <p:stCondLst>
                                            <p:cond delay="499"/>
                                          </p:stCondLst>
                                        </p:cTn>
                                        <p:tgtEl>
                                          <p:spTgt spid="4"/>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2"/>
                                        </p:tgtEl>
                                      </p:cBhvr>
                                    </p:animEffect>
                                    <p:set>
                                      <p:cBhvr>
                                        <p:cTn id="58" dur="1" fill="hold">
                                          <p:stCondLst>
                                            <p:cond delay="499"/>
                                          </p:stCondLst>
                                        </p:cTn>
                                        <p:tgtEl>
                                          <p:spTgt spid="2"/>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7"/>
                                        </p:tgtEl>
                                      </p:cBhvr>
                                    </p:animEffect>
                                    <p:set>
                                      <p:cBhvr>
                                        <p:cTn id="61" dur="1" fill="hold">
                                          <p:stCondLst>
                                            <p:cond delay="499"/>
                                          </p:stCondLst>
                                        </p:cTn>
                                        <p:tgtEl>
                                          <p:spTgt spid="7"/>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456"/>
                                        </p:tgtEl>
                                        <p:attrNameLst>
                                          <p:attrName>style.visibility</p:attrName>
                                        </p:attrNameLst>
                                      </p:cBhvr>
                                      <p:to>
                                        <p:strVal val="visible"/>
                                      </p:to>
                                    </p:set>
                                    <p:animEffect transition="in" filter="fade">
                                      <p:cBhvr>
                                        <p:cTn id="66" dur="100"/>
                                        <p:tgtEl>
                                          <p:spTgt spid="456"/>
                                        </p:tgtEl>
                                      </p:cBhvr>
                                    </p:animEffect>
                                  </p:childTnLst>
                                </p:cTn>
                              </p:par>
                            </p:childTnLst>
                          </p:cTn>
                        </p:par>
                        <p:par>
                          <p:cTn id="67" fill="hold">
                            <p:stCondLst>
                              <p:cond delay="100"/>
                            </p:stCondLst>
                            <p:childTnLst>
                              <p:par>
                                <p:cTn id="68" presetID="10" presetClass="entr" presetSubtype="0" fill="hold" nodeType="afterEffect">
                                  <p:stCondLst>
                                    <p:cond delay="0"/>
                                  </p:stCondLst>
                                  <p:childTnLst>
                                    <p:set>
                                      <p:cBhvr>
                                        <p:cTn id="69" dur="1" fill="hold">
                                          <p:stCondLst>
                                            <p:cond delay="0"/>
                                          </p:stCondLst>
                                        </p:cTn>
                                        <p:tgtEl>
                                          <p:spTgt spid="462"/>
                                        </p:tgtEl>
                                        <p:attrNameLst>
                                          <p:attrName>style.visibility</p:attrName>
                                        </p:attrNameLst>
                                      </p:cBhvr>
                                      <p:to>
                                        <p:strVal val="visible"/>
                                      </p:to>
                                    </p:set>
                                    <p:animEffect transition="in" filter="fade">
                                      <p:cBhvr>
                                        <p:cTn id="70" dur="100"/>
                                        <p:tgtEl>
                                          <p:spTgt spid="462"/>
                                        </p:tgtEl>
                                      </p:cBhvr>
                                    </p:animEffect>
                                  </p:childTnLst>
                                </p:cTn>
                              </p:par>
                            </p:childTnLst>
                          </p:cTn>
                        </p:par>
                        <p:par>
                          <p:cTn id="71" fill="hold">
                            <p:stCondLst>
                              <p:cond delay="200"/>
                            </p:stCondLst>
                            <p:childTnLst>
                              <p:par>
                                <p:cTn id="72" presetID="10" presetClass="entr" presetSubtype="0" fill="hold" nodeType="afterEffect">
                                  <p:stCondLst>
                                    <p:cond delay="0"/>
                                  </p:stCondLst>
                                  <p:childTnLst>
                                    <p:set>
                                      <p:cBhvr>
                                        <p:cTn id="73" dur="1" fill="hold">
                                          <p:stCondLst>
                                            <p:cond delay="0"/>
                                          </p:stCondLst>
                                        </p:cTn>
                                        <p:tgtEl>
                                          <p:spTgt spid="468"/>
                                        </p:tgtEl>
                                        <p:attrNameLst>
                                          <p:attrName>style.visibility</p:attrName>
                                        </p:attrNameLst>
                                      </p:cBhvr>
                                      <p:to>
                                        <p:strVal val="visible"/>
                                      </p:to>
                                    </p:set>
                                    <p:animEffect transition="in" filter="fade">
                                      <p:cBhvr>
                                        <p:cTn id="74" dur="100"/>
                                        <p:tgtEl>
                                          <p:spTgt spid="468"/>
                                        </p:tgtEl>
                                      </p:cBhvr>
                                    </p:animEffect>
                                  </p:childTnLst>
                                </p:cTn>
                              </p:par>
                            </p:childTnLst>
                          </p:cTn>
                        </p:par>
                        <p:par>
                          <p:cTn id="75" fill="hold">
                            <p:stCondLst>
                              <p:cond delay="300"/>
                            </p:stCondLst>
                            <p:childTnLst>
                              <p:par>
                                <p:cTn id="76" presetID="10" presetClass="entr" presetSubtype="0" fill="hold" nodeType="afterEffect">
                                  <p:stCondLst>
                                    <p:cond delay="0"/>
                                  </p:stCondLst>
                                  <p:childTnLst>
                                    <p:set>
                                      <p:cBhvr>
                                        <p:cTn id="77" dur="1" fill="hold">
                                          <p:stCondLst>
                                            <p:cond delay="0"/>
                                          </p:stCondLst>
                                        </p:cTn>
                                        <p:tgtEl>
                                          <p:spTgt spid="474"/>
                                        </p:tgtEl>
                                        <p:attrNameLst>
                                          <p:attrName>style.visibility</p:attrName>
                                        </p:attrNameLst>
                                      </p:cBhvr>
                                      <p:to>
                                        <p:strVal val="visible"/>
                                      </p:to>
                                    </p:set>
                                    <p:animEffect transition="in" filter="fade">
                                      <p:cBhvr>
                                        <p:cTn id="78" dur="100"/>
                                        <p:tgtEl>
                                          <p:spTgt spid="474"/>
                                        </p:tgtEl>
                                      </p:cBhvr>
                                    </p:animEffect>
                                  </p:childTnLst>
                                </p:cTn>
                              </p:par>
                            </p:childTnLst>
                          </p:cTn>
                        </p:par>
                        <p:par>
                          <p:cTn id="79" fill="hold">
                            <p:stCondLst>
                              <p:cond delay="400"/>
                            </p:stCondLst>
                            <p:childTnLst>
                              <p:par>
                                <p:cTn id="80" presetID="10" presetClass="entr" presetSubtype="0" fill="hold" nodeType="afterEffect">
                                  <p:stCondLst>
                                    <p:cond delay="0"/>
                                  </p:stCondLst>
                                  <p:childTnLst>
                                    <p:set>
                                      <p:cBhvr>
                                        <p:cTn id="81" dur="1" fill="hold">
                                          <p:stCondLst>
                                            <p:cond delay="0"/>
                                          </p:stCondLst>
                                        </p:cTn>
                                        <p:tgtEl>
                                          <p:spTgt spid="480"/>
                                        </p:tgtEl>
                                        <p:attrNameLst>
                                          <p:attrName>style.visibility</p:attrName>
                                        </p:attrNameLst>
                                      </p:cBhvr>
                                      <p:to>
                                        <p:strVal val="visible"/>
                                      </p:to>
                                    </p:set>
                                    <p:animEffect transition="in" filter="fade">
                                      <p:cBhvr>
                                        <p:cTn id="82" dur="100"/>
                                        <p:tgtEl>
                                          <p:spTgt spid="480"/>
                                        </p:tgtEl>
                                      </p:cBhvr>
                                    </p:animEffect>
                                  </p:childTnLst>
                                </p:cTn>
                              </p:par>
                            </p:childTnLst>
                          </p:cTn>
                        </p:par>
                        <p:par>
                          <p:cTn id="83" fill="hold">
                            <p:stCondLst>
                              <p:cond delay="500"/>
                            </p:stCondLst>
                            <p:childTnLst>
                              <p:par>
                                <p:cTn id="84" presetID="10" presetClass="entr" presetSubtype="0" fill="hold" nodeType="afterEffect">
                                  <p:stCondLst>
                                    <p:cond delay="0"/>
                                  </p:stCondLst>
                                  <p:childTnLst>
                                    <p:set>
                                      <p:cBhvr>
                                        <p:cTn id="85" dur="1" fill="hold">
                                          <p:stCondLst>
                                            <p:cond delay="0"/>
                                          </p:stCondLst>
                                        </p:cTn>
                                        <p:tgtEl>
                                          <p:spTgt spid="486"/>
                                        </p:tgtEl>
                                        <p:attrNameLst>
                                          <p:attrName>style.visibility</p:attrName>
                                        </p:attrNameLst>
                                      </p:cBhvr>
                                      <p:to>
                                        <p:strVal val="visible"/>
                                      </p:to>
                                    </p:set>
                                    <p:animEffect transition="in" filter="fade">
                                      <p:cBhvr>
                                        <p:cTn id="86" dur="100"/>
                                        <p:tgtEl>
                                          <p:spTgt spid="486"/>
                                        </p:tgtEl>
                                      </p:cBhvr>
                                    </p:animEffect>
                                  </p:childTnLst>
                                </p:cTn>
                              </p:par>
                            </p:childTnLst>
                          </p:cTn>
                        </p:par>
                        <p:par>
                          <p:cTn id="87" fill="hold">
                            <p:stCondLst>
                              <p:cond delay="600"/>
                            </p:stCondLst>
                            <p:childTnLst>
                              <p:par>
                                <p:cTn id="88" presetID="10" presetClass="entr" presetSubtype="0" fill="hold" nodeType="afterEffect">
                                  <p:stCondLst>
                                    <p:cond delay="0"/>
                                  </p:stCondLst>
                                  <p:childTnLst>
                                    <p:set>
                                      <p:cBhvr>
                                        <p:cTn id="89" dur="1" fill="hold">
                                          <p:stCondLst>
                                            <p:cond delay="0"/>
                                          </p:stCondLst>
                                        </p:cTn>
                                        <p:tgtEl>
                                          <p:spTgt spid="492"/>
                                        </p:tgtEl>
                                        <p:attrNameLst>
                                          <p:attrName>style.visibility</p:attrName>
                                        </p:attrNameLst>
                                      </p:cBhvr>
                                      <p:to>
                                        <p:strVal val="visible"/>
                                      </p:to>
                                    </p:set>
                                    <p:animEffect transition="in" filter="fade">
                                      <p:cBhvr>
                                        <p:cTn id="90" dur="100"/>
                                        <p:tgtEl>
                                          <p:spTgt spid="492"/>
                                        </p:tgtEl>
                                      </p:cBhvr>
                                    </p:animEffect>
                                  </p:childTnLst>
                                </p:cTn>
                              </p:par>
                            </p:childTnLst>
                          </p:cTn>
                        </p:par>
                        <p:par>
                          <p:cTn id="91" fill="hold">
                            <p:stCondLst>
                              <p:cond delay="700"/>
                            </p:stCondLst>
                            <p:childTnLst>
                              <p:par>
                                <p:cTn id="92" presetID="10" presetClass="entr" presetSubtype="0" fill="hold" nodeType="afterEffect">
                                  <p:stCondLst>
                                    <p:cond delay="0"/>
                                  </p:stCondLst>
                                  <p:childTnLst>
                                    <p:set>
                                      <p:cBhvr>
                                        <p:cTn id="93" dur="1" fill="hold">
                                          <p:stCondLst>
                                            <p:cond delay="0"/>
                                          </p:stCondLst>
                                        </p:cTn>
                                        <p:tgtEl>
                                          <p:spTgt spid="498"/>
                                        </p:tgtEl>
                                        <p:attrNameLst>
                                          <p:attrName>style.visibility</p:attrName>
                                        </p:attrNameLst>
                                      </p:cBhvr>
                                      <p:to>
                                        <p:strVal val="visible"/>
                                      </p:to>
                                    </p:set>
                                    <p:animEffect transition="in" filter="fade">
                                      <p:cBhvr>
                                        <p:cTn id="94" dur="100"/>
                                        <p:tgtEl>
                                          <p:spTgt spid="498"/>
                                        </p:tgtEl>
                                      </p:cBhvr>
                                    </p:animEffect>
                                  </p:childTnLst>
                                </p:cTn>
                              </p:par>
                            </p:childTnLst>
                          </p:cTn>
                        </p:par>
                        <p:par>
                          <p:cTn id="95" fill="hold">
                            <p:stCondLst>
                              <p:cond delay="800"/>
                            </p:stCondLst>
                            <p:childTnLst>
                              <p:par>
                                <p:cTn id="96" presetID="10" presetClass="entr" presetSubtype="0" fill="hold" nodeType="afterEffect">
                                  <p:stCondLst>
                                    <p:cond delay="0"/>
                                  </p:stCondLst>
                                  <p:childTnLst>
                                    <p:set>
                                      <p:cBhvr>
                                        <p:cTn id="97" dur="1" fill="hold">
                                          <p:stCondLst>
                                            <p:cond delay="0"/>
                                          </p:stCondLst>
                                        </p:cTn>
                                        <p:tgtEl>
                                          <p:spTgt spid="504"/>
                                        </p:tgtEl>
                                        <p:attrNameLst>
                                          <p:attrName>style.visibility</p:attrName>
                                        </p:attrNameLst>
                                      </p:cBhvr>
                                      <p:to>
                                        <p:strVal val="visible"/>
                                      </p:to>
                                    </p:set>
                                    <p:animEffect transition="in" filter="fade">
                                      <p:cBhvr>
                                        <p:cTn id="98" dur="100"/>
                                        <p:tgtEl>
                                          <p:spTgt spid="504"/>
                                        </p:tgtEl>
                                      </p:cBhvr>
                                    </p:animEffect>
                                  </p:childTnLst>
                                </p:cTn>
                              </p:par>
                            </p:childTnLst>
                          </p:cTn>
                        </p:par>
                        <p:par>
                          <p:cTn id="99" fill="hold">
                            <p:stCondLst>
                              <p:cond delay="900"/>
                            </p:stCondLst>
                            <p:childTnLst>
                              <p:par>
                                <p:cTn id="100" presetID="10" presetClass="entr" presetSubtype="0" fill="hold" nodeType="afterEffect">
                                  <p:stCondLst>
                                    <p:cond delay="0"/>
                                  </p:stCondLst>
                                  <p:childTnLst>
                                    <p:set>
                                      <p:cBhvr>
                                        <p:cTn id="101" dur="1" fill="hold">
                                          <p:stCondLst>
                                            <p:cond delay="0"/>
                                          </p:stCondLst>
                                        </p:cTn>
                                        <p:tgtEl>
                                          <p:spTgt spid="510"/>
                                        </p:tgtEl>
                                        <p:attrNameLst>
                                          <p:attrName>style.visibility</p:attrName>
                                        </p:attrNameLst>
                                      </p:cBhvr>
                                      <p:to>
                                        <p:strVal val="visible"/>
                                      </p:to>
                                    </p:set>
                                    <p:animEffect transition="in" filter="fade">
                                      <p:cBhvr>
                                        <p:cTn id="102" dur="100"/>
                                        <p:tgtEl>
                                          <p:spTgt spid="510"/>
                                        </p:tgtEl>
                                      </p:cBhvr>
                                    </p:animEffect>
                                  </p:childTnLst>
                                </p:cTn>
                              </p:par>
                            </p:childTnLst>
                          </p:cTn>
                        </p:par>
                        <p:par>
                          <p:cTn id="103" fill="hold">
                            <p:stCondLst>
                              <p:cond delay="1000"/>
                            </p:stCondLst>
                            <p:childTnLst>
                              <p:par>
                                <p:cTn id="104" presetID="10" presetClass="entr" presetSubtype="0" fill="hold" nodeType="afterEffect">
                                  <p:stCondLst>
                                    <p:cond delay="0"/>
                                  </p:stCondLst>
                                  <p:childTnLst>
                                    <p:set>
                                      <p:cBhvr>
                                        <p:cTn id="105" dur="1" fill="hold">
                                          <p:stCondLst>
                                            <p:cond delay="0"/>
                                          </p:stCondLst>
                                        </p:cTn>
                                        <p:tgtEl>
                                          <p:spTgt spid="516"/>
                                        </p:tgtEl>
                                        <p:attrNameLst>
                                          <p:attrName>style.visibility</p:attrName>
                                        </p:attrNameLst>
                                      </p:cBhvr>
                                      <p:to>
                                        <p:strVal val="visible"/>
                                      </p:to>
                                    </p:set>
                                    <p:animEffect transition="in" filter="fade">
                                      <p:cBhvr>
                                        <p:cTn id="106" dur="100"/>
                                        <p:tgtEl>
                                          <p:spTgt spid="516"/>
                                        </p:tgtEl>
                                      </p:cBhvr>
                                    </p:animEffect>
                                  </p:childTnLst>
                                </p:cTn>
                              </p:par>
                            </p:childTnLst>
                          </p:cTn>
                        </p:par>
                        <p:par>
                          <p:cTn id="107" fill="hold">
                            <p:stCondLst>
                              <p:cond delay="1100"/>
                            </p:stCondLst>
                            <p:childTnLst>
                              <p:par>
                                <p:cTn id="108" presetID="10" presetClass="entr" presetSubtype="0" fill="hold" nodeType="afterEffect">
                                  <p:stCondLst>
                                    <p:cond delay="0"/>
                                  </p:stCondLst>
                                  <p:childTnLst>
                                    <p:set>
                                      <p:cBhvr>
                                        <p:cTn id="109" dur="1" fill="hold">
                                          <p:stCondLst>
                                            <p:cond delay="0"/>
                                          </p:stCondLst>
                                        </p:cTn>
                                        <p:tgtEl>
                                          <p:spTgt spid="522"/>
                                        </p:tgtEl>
                                        <p:attrNameLst>
                                          <p:attrName>style.visibility</p:attrName>
                                        </p:attrNameLst>
                                      </p:cBhvr>
                                      <p:to>
                                        <p:strVal val="visible"/>
                                      </p:to>
                                    </p:set>
                                    <p:animEffect transition="in" filter="fade">
                                      <p:cBhvr>
                                        <p:cTn id="110" dur="100"/>
                                        <p:tgtEl>
                                          <p:spTgt spid="522"/>
                                        </p:tgtEl>
                                      </p:cBhvr>
                                    </p:animEffect>
                                  </p:childTnLst>
                                </p:cTn>
                              </p:par>
                            </p:childTnLst>
                          </p:cTn>
                        </p:par>
                        <p:par>
                          <p:cTn id="111" fill="hold">
                            <p:stCondLst>
                              <p:cond delay="1200"/>
                            </p:stCondLst>
                            <p:childTnLst>
                              <p:par>
                                <p:cTn id="112" presetID="10" presetClass="entr" presetSubtype="0" fill="hold" nodeType="afterEffect">
                                  <p:stCondLst>
                                    <p:cond delay="0"/>
                                  </p:stCondLst>
                                  <p:childTnLst>
                                    <p:set>
                                      <p:cBhvr>
                                        <p:cTn id="113" dur="1" fill="hold">
                                          <p:stCondLst>
                                            <p:cond delay="0"/>
                                          </p:stCondLst>
                                        </p:cTn>
                                        <p:tgtEl>
                                          <p:spTgt spid="528"/>
                                        </p:tgtEl>
                                        <p:attrNameLst>
                                          <p:attrName>style.visibility</p:attrName>
                                        </p:attrNameLst>
                                      </p:cBhvr>
                                      <p:to>
                                        <p:strVal val="visible"/>
                                      </p:to>
                                    </p:set>
                                    <p:animEffect transition="in" filter="fade">
                                      <p:cBhvr>
                                        <p:cTn id="114" dur="100"/>
                                        <p:tgtEl>
                                          <p:spTgt spid="528"/>
                                        </p:tgtEl>
                                      </p:cBhvr>
                                    </p:animEffect>
                                  </p:childTnLst>
                                </p:cTn>
                              </p:par>
                            </p:childTnLst>
                          </p:cTn>
                        </p:par>
                        <p:par>
                          <p:cTn id="115" fill="hold">
                            <p:stCondLst>
                              <p:cond delay="1300"/>
                            </p:stCondLst>
                            <p:childTnLst>
                              <p:par>
                                <p:cTn id="116" presetID="10" presetClass="entr" presetSubtype="0" fill="hold" nodeType="afterEffect">
                                  <p:stCondLst>
                                    <p:cond delay="0"/>
                                  </p:stCondLst>
                                  <p:childTnLst>
                                    <p:set>
                                      <p:cBhvr>
                                        <p:cTn id="117" dur="1" fill="hold">
                                          <p:stCondLst>
                                            <p:cond delay="0"/>
                                          </p:stCondLst>
                                        </p:cTn>
                                        <p:tgtEl>
                                          <p:spTgt spid="534"/>
                                        </p:tgtEl>
                                        <p:attrNameLst>
                                          <p:attrName>style.visibility</p:attrName>
                                        </p:attrNameLst>
                                      </p:cBhvr>
                                      <p:to>
                                        <p:strVal val="visible"/>
                                      </p:to>
                                    </p:set>
                                    <p:animEffect transition="in" filter="fade">
                                      <p:cBhvr>
                                        <p:cTn id="118" dur="100"/>
                                        <p:tgtEl>
                                          <p:spTgt spid="534"/>
                                        </p:tgtEl>
                                      </p:cBhvr>
                                    </p:animEffect>
                                  </p:childTnLst>
                                </p:cTn>
                              </p:par>
                            </p:childTnLst>
                          </p:cTn>
                        </p:par>
                        <p:par>
                          <p:cTn id="119" fill="hold">
                            <p:stCondLst>
                              <p:cond delay="1400"/>
                            </p:stCondLst>
                            <p:childTnLst>
                              <p:par>
                                <p:cTn id="120" presetID="10" presetClass="entr" presetSubtype="0" fill="hold" nodeType="afterEffect">
                                  <p:stCondLst>
                                    <p:cond delay="0"/>
                                  </p:stCondLst>
                                  <p:childTnLst>
                                    <p:set>
                                      <p:cBhvr>
                                        <p:cTn id="121" dur="1" fill="hold">
                                          <p:stCondLst>
                                            <p:cond delay="0"/>
                                          </p:stCondLst>
                                        </p:cTn>
                                        <p:tgtEl>
                                          <p:spTgt spid="540"/>
                                        </p:tgtEl>
                                        <p:attrNameLst>
                                          <p:attrName>style.visibility</p:attrName>
                                        </p:attrNameLst>
                                      </p:cBhvr>
                                      <p:to>
                                        <p:strVal val="visible"/>
                                      </p:to>
                                    </p:set>
                                    <p:animEffect transition="in" filter="fade">
                                      <p:cBhvr>
                                        <p:cTn id="122" dur="100"/>
                                        <p:tgtEl>
                                          <p:spTgt spid="540"/>
                                        </p:tgtEl>
                                      </p:cBhvr>
                                    </p:animEffect>
                                  </p:childTnLst>
                                </p:cTn>
                              </p:par>
                            </p:childTnLst>
                          </p:cTn>
                        </p:par>
                        <p:par>
                          <p:cTn id="123" fill="hold">
                            <p:stCondLst>
                              <p:cond delay="1500"/>
                            </p:stCondLst>
                            <p:childTnLst>
                              <p:par>
                                <p:cTn id="124" presetID="10" presetClass="entr" presetSubtype="0" fill="hold" nodeType="afterEffect">
                                  <p:stCondLst>
                                    <p:cond delay="0"/>
                                  </p:stCondLst>
                                  <p:childTnLst>
                                    <p:set>
                                      <p:cBhvr>
                                        <p:cTn id="125" dur="1" fill="hold">
                                          <p:stCondLst>
                                            <p:cond delay="0"/>
                                          </p:stCondLst>
                                        </p:cTn>
                                        <p:tgtEl>
                                          <p:spTgt spid="546"/>
                                        </p:tgtEl>
                                        <p:attrNameLst>
                                          <p:attrName>style.visibility</p:attrName>
                                        </p:attrNameLst>
                                      </p:cBhvr>
                                      <p:to>
                                        <p:strVal val="visible"/>
                                      </p:to>
                                    </p:set>
                                    <p:animEffect transition="in" filter="fade">
                                      <p:cBhvr>
                                        <p:cTn id="126" dur="100"/>
                                        <p:tgtEl>
                                          <p:spTgt spid="546"/>
                                        </p:tgtEl>
                                      </p:cBhvr>
                                    </p:animEffect>
                                  </p:childTnLst>
                                </p:cTn>
                              </p:par>
                            </p:childTnLst>
                          </p:cTn>
                        </p:par>
                        <p:par>
                          <p:cTn id="127" fill="hold">
                            <p:stCondLst>
                              <p:cond delay="1600"/>
                            </p:stCondLst>
                            <p:childTnLst>
                              <p:par>
                                <p:cTn id="128" presetID="10" presetClass="entr" presetSubtype="0" fill="hold" nodeType="afterEffect">
                                  <p:stCondLst>
                                    <p:cond delay="0"/>
                                  </p:stCondLst>
                                  <p:childTnLst>
                                    <p:set>
                                      <p:cBhvr>
                                        <p:cTn id="129" dur="1" fill="hold">
                                          <p:stCondLst>
                                            <p:cond delay="0"/>
                                          </p:stCondLst>
                                        </p:cTn>
                                        <p:tgtEl>
                                          <p:spTgt spid="552"/>
                                        </p:tgtEl>
                                        <p:attrNameLst>
                                          <p:attrName>style.visibility</p:attrName>
                                        </p:attrNameLst>
                                      </p:cBhvr>
                                      <p:to>
                                        <p:strVal val="visible"/>
                                      </p:to>
                                    </p:set>
                                    <p:animEffect transition="in" filter="fade">
                                      <p:cBhvr>
                                        <p:cTn id="130" dur="100"/>
                                        <p:tgtEl>
                                          <p:spTgt spid="552"/>
                                        </p:tgtEl>
                                      </p:cBhvr>
                                    </p:animEffect>
                                  </p:childTnLst>
                                </p:cTn>
                              </p:par>
                            </p:childTnLst>
                          </p:cTn>
                        </p:par>
                        <p:par>
                          <p:cTn id="131" fill="hold">
                            <p:stCondLst>
                              <p:cond delay="1700"/>
                            </p:stCondLst>
                            <p:childTnLst>
                              <p:par>
                                <p:cTn id="132" presetID="10" presetClass="entr" presetSubtype="0" fill="hold" nodeType="afterEffect">
                                  <p:stCondLst>
                                    <p:cond delay="0"/>
                                  </p:stCondLst>
                                  <p:childTnLst>
                                    <p:set>
                                      <p:cBhvr>
                                        <p:cTn id="133" dur="1" fill="hold">
                                          <p:stCondLst>
                                            <p:cond delay="0"/>
                                          </p:stCondLst>
                                        </p:cTn>
                                        <p:tgtEl>
                                          <p:spTgt spid="558"/>
                                        </p:tgtEl>
                                        <p:attrNameLst>
                                          <p:attrName>style.visibility</p:attrName>
                                        </p:attrNameLst>
                                      </p:cBhvr>
                                      <p:to>
                                        <p:strVal val="visible"/>
                                      </p:to>
                                    </p:set>
                                    <p:animEffect transition="in" filter="fade">
                                      <p:cBhvr>
                                        <p:cTn id="134" dur="100"/>
                                        <p:tgtEl>
                                          <p:spTgt spid="558"/>
                                        </p:tgtEl>
                                      </p:cBhvr>
                                    </p:animEffect>
                                  </p:childTnLst>
                                </p:cTn>
                              </p:par>
                            </p:childTnLst>
                          </p:cTn>
                        </p:par>
                        <p:par>
                          <p:cTn id="135" fill="hold">
                            <p:stCondLst>
                              <p:cond delay="1800"/>
                            </p:stCondLst>
                            <p:childTnLst>
                              <p:par>
                                <p:cTn id="136" presetID="10" presetClass="entr" presetSubtype="0" fill="hold" nodeType="afterEffect">
                                  <p:stCondLst>
                                    <p:cond delay="0"/>
                                  </p:stCondLst>
                                  <p:childTnLst>
                                    <p:set>
                                      <p:cBhvr>
                                        <p:cTn id="137" dur="1" fill="hold">
                                          <p:stCondLst>
                                            <p:cond delay="0"/>
                                          </p:stCondLst>
                                        </p:cTn>
                                        <p:tgtEl>
                                          <p:spTgt spid="564"/>
                                        </p:tgtEl>
                                        <p:attrNameLst>
                                          <p:attrName>style.visibility</p:attrName>
                                        </p:attrNameLst>
                                      </p:cBhvr>
                                      <p:to>
                                        <p:strVal val="visible"/>
                                      </p:to>
                                    </p:set>
                                    <p:animEffect transition="in" filter="fade">
                                      <p:cBhvr>
                                        <p:cTn id="138" dur="100"/>
                                        <p:tgtEl>
                                          <p:spTgt spid="564"/>
                                        </p:tgtEl>
                                      </p:cBhvr>
                                    </p:animEffect>
                                  </p:childTnLst>
                                </p:cTn>
                              </p:par>
                            </p:childTnLst>
                          </p:cTn>
                        </p:par>
                        <p:par>
                          <p:cTn id="139" fill="hold">
                            <p:stCondLst>
                              <p:cond delay="1900"/>
                            </p:stCondLst>
                            <p:childTnLst>
                              <p:par>
                                <p:cTn id="140" presetID="10" presetClass="entr" presetSubtype="0" fill="hold" nodeType="afterEffect">
                                  <p:stCondLst>
                                    <p:cond delay="0"/>
                                  </p:stCondLst>
                                  <p:childTnLst>
                                    <p:set>
                                      <p:cBhvr>
                                        <p:cTn id="141" dur="1" fill="hold">
                                          <p:stCondLst>
                                            <p:cond delay="0"/>
                                          </p:stCondLst>
                                        </p:cTn>
                                        <p:tgtEl>
                                          <p:spTgt spid="570"/>
                                        </p:tgtEl>
                                        <p:attrNameLst>
                                          <p:attrName>style.visibility</p:attrName>
                                        </p:attrNameLst>
                                      </p:cBhvr>
                                      <p:to>
                                        <p:strVal val="visible"/>
                                      </p:to>
                                    </p:set>
                                    <p:animEffect transition="in" filter="fade">
                                      <p:cBhvr>
                                        <p:cTn id="142" dur="100"/>
                                        <p:tgtEl>
                                          <p:spTgt spid="570"/>
                                        </p:tgtEl>
                                      </p:cBhvr>
                                    </p:animEffect>
                                  </p:childTnLst>
                                </p:cTn>
                              </p:par>
                            </p:childTnLst>
                          </p:cTn>
                        </p:par>
                        <p:par>
                          <p:cTn id="143" fill="hold">
                            <p:stCondLst>
                              <p:cond delay="2000"/>
                            </p:stCondLst>
                            <p:childTnLst>
                              <p:par>
                                <p:cTn id="144" presetID="10" presetClass="entr" presetSubtype="0" fill="hold" nodeType="afterEffect">
                                  <p:stCondLst>
                                    <p:cond delay="0"/>
                                  </p:stCondLst>
                                  <p:childTnLst>
                                    <p:set>
                                      <p:cBhvr>
                                        <p:cTn id="145" dur="1" fill="hold">
                                          <p:stCondLst>
                                            <p:cond delay="0"/>
                                          </p:stCondLst>
                                        </p:cTn>
                                        <p:tgtEl>
                                          <p:spTgt spid="576"/>
                                        </p:tgtEl>
                                        <p:attrNameLst>
                                          <p:attrName>style.visibility</p:attrName>
                                        </p:attrNameLst>
                                      </p:cBhvr>
                                      <p:to>
                                        <p:strVal val="visible"/>
                                      </p:to>
                                    </p:set>
                                    <p:animEffect transition="in" filter="fade">
                                      <p:cBhvr>
                                        <p:cTn id="146" dur="100"/>
                                        <p:tgtEl>
                                          <p:spTgt spid="576"/>
                                        </p:tgtEl>
                                      </p:cBhvr>
                                    </p:animEffect>
                                  </p:childTnLst>
                                </p:cTn>
                              </p:par>
                            </p:childTnLst>
                          </p:cTn>
                        </p:par>
                        <p:par>
                          <p:cTn id="147" fill="hold">
                            <p:stCondLst>
                              <p:cond delay="2100"/>
                            </p:stCondLst>
                            <p:childTnLst>
                              <p:par>
                                <p:cTn id="148" presetID="10" presetClass="entr" presetSubtype="0" fill="hold" nodeType="afterEffect">
                                  <p:stCondLst>
                                    <p:cond delay="0"/>
                                  </p:stCondLst>
                                  <p:childTnLst>
                                    <p:set>
                                      <p:cBhvr>
                                        <p:cTn id="149" dur="1" fill="hold">
                                          <p:stCondLst>
                                            <p:cond delay="0"/>
                                          </p:stCondLst>
                                        </p:cTn>
                                        <p:tgtEl>
                                          <p:spTgt spid="582"/>
                                        </p:tgtEl>
                                        <p:attrNameLst>
                                          <p:attrName>style.visibility</p:attrName>
                                        </p:attrNameLst>
                                      </p:cBhvr>
                                      <p:to>
                                        <p:strVal val="visible"/>
                                      </p:to>
                                    </p:set>
                                    <p:animEffect transition="in" filter="fade">
                                      <p:cBhvr>
                                        <p:cTn id="150" dur="100"/>
                                        <p:tgtEl>
                                          <p:spTgt spid="582"/>
                                        </p:tgtEl>
                                      </p:cBhvr>
                                    </p:animEffect>
                                  </p:childTnLst>
                                </p:cTn>
                              </p:par>
                            </p:childTnLst>
                          </p:cTn>
                        </p:par>
                        <p:par>
                          <p:cTn id="151" fill="hold">
                            <p:stCondLst>
                              <p:cond delay="2200"/>
                            </p:stCondLst>
                            <p:childTnLst>
                              <p:par>
                                <p:cTn id="152" presetID="10" presetClass="entr" presetSubtype="0" fill="hold" nodeType="afterEffect">
                                  <p:stCondLst>
                                    <p:cond delay="0"/>
                                  </p:stCondLst>
                                  <p:childTnLst>
                                    <p:set>
                                      <p:cBhvr>
                                        <p:cTn id="153" dur="1" fill="hold">
                                          <p:stCondLst>
                                            <p:cond delay="0"/>
                                          </p:stCondLst>
                                        </p:cTn>
                                        <p:tgtEl>
                                          <p:spTgt spid="588"/>
                                        </p:tgtEl>
                                        <p:attrNameLst>
                                          <p:attrName>style.visibility</p:attrName>
                                        </p:attrNameLst>
                                      </p:cBhvr>
                                      <p:to>
                                        <p:strVal val="visible"/>
                                      </p:to>
                                    </p:set>
                                    <p:animEffect transition="in" filter="fade">
                                      <p:cBhvr>
                                        <p:cTn id="154" dur="100"/>
                                        <p:tgtEl>
                                          <p:spTgt spid="588"/>
                                        </p:tgtEl>
                                      </p:cBhvr>
                                    </p:animEffect>
                                  </p:childTnLst>
                                </p:cTn>
                              </p:par>
                            </p:childTnLst>
                          </p:cTn>
                        </p:par>
                        <p:par>
                          <p:cTn id="155" fill="hold">
                            <p:stCondLst>
                              <p:cond delay="2300"/>
                            </p:stCondLst>
                            <p:childTnLst>
                              <p:par>
                                <p:cTn id="156" presetID="10" presetClass="entr" presetSubtype="0" fill="hold" nodeType="afterEffect">
                                  <p:stCondLst>
                                    <p:cond delay="0"/>
                                  </p:stCondLst>
                                  <p:childTnLst>
                                    <p:set>
                                      <p:cBhvr>
                                        <p:cTn id="157" dur="1" fill="hold">
                                          <p:stCondLst>
                                            <p:cond delay="0"/>
                                          </p:stCondLst>
                                        </p:cTn>
                                        <p:tgtEl>
                                          <p:spTgt spid="594"/>
                                        </p:tgtEl>
                                        <p:attrNameLst>
                                          <p:attrName>style.visibility</p:attrName>
                                        </p:attrNameLst>
                                      </p:cBhvr>
                                      <p:to>
                                        <p:strVal val="visible"/>
                                      </p:to>
                                    </p:set>
                                    <p:animEffect transition="in" filter="fade">
                                      <p:cBhvr>
                                        <p:cTn id="158" dur="100"/>
                                        <p:tgtEl>
                                          <p:spTgt spid="594"/>
                                        </p:tgtEl>
                                      </p:cBhvr>
                                    </p:animEffect>
                                  </p:childTnLst>
                                </p:cTn>
                              </p:par>
                            </p:childTnLst>
                          </p:cTn>
                        </p:par>
                        <p:par>
                          <p:cTn id="159" fill="hold">
                            <p:stCondLst>
                              <p:cond delay="2400"/>
                            </p:stCondLst>
                            <p:childTnLst>
                              <p:par>
                                <p:cTn id="160" presetID="10" presetClass="entr" presetSubtype="0" fill="hold" nodeType="afterEffect">
                                  <p:stCondLst>
                                    <p:cond delay="0"/>
                                  </p:stCondLst>
                                  <p:childTnLst>
                                    <p:set>
                                      <p:cBhvr>
                                        <p:cTn id="161" dur="1" fill="hold">
                                          <p:stCondLst>
                                            <p:cond delay="0"/>
                                          </p:stCondLst>
                                        </p:cTn>
                                        <p:tgtEl>
                                          <p:spTgt spid="600"/>
                                        </p:tgtEl>
                                        <p:attrNameLst>
                                          <p:attrName>style.visibility</p:attrName>
                                        </p:attrNameLst>
                                      </p:cBhvr>
                                      <p:to>
                                        <p:strVal val="visible"/>
                                      </p:to>
                                    </p:set>
                                    <p:animEffect transition="in" filter="fade">
                                      <p:cBhvr>
                                        <p:cTn id="162" dur="100"/>
                                        <p:tgtEl>
                                          <p:spTgt spid="600"/>
                                        </p:tgtEl>
                                      </p:cBhvr>
                                    </p:animEffect>
                                  </p:childTnLst>
                                </p:cTn>
                              </p:par>
                            </p:childTnLst>
                          </p:cTn>
                        </p:par>
                        <p:par>
                          <p:cTn id="163" fill="hold">
                            <p:stCondLst>
                              <p:cond delay="2500"/>
                            </p:stCondLst>
                            <p:childTnLst>
                              <p:par>
                                <p:cTn id="164" presetID="10" presetClass="entr" presetSubtype="0" fill="hold" nodeType="afterEffect">
                                  <p:stCondLst>
                                    <p:cond delay="0"/>
                                  </p:stCondLst>
                                  <p:childTnLst>
                                    <p:set>
                                      <p:cBhvr>
                                        <p:cTn id="165" dur="1" fill="hold">
                                          <p:stCondLst>
                                            <p:cond delay="0"/>
                                          </p:stCondLst>
                                        </p:cTn>
                                        <p:tgtEl>
                                          <p:spTgt spid="606"/>
                                        </p:tgtEl>
                                        <p:attrNameLst>
                                          <p:attrName>style.visibility</p:attrName>
                                        </p:attrNameLst>
                                      </p:cBhvr>
                                      <p:to>
                                        <p:strVal val="visible"/>
                                      </p:to>
                                    </p:set>
                                    <p:animEffect transition="in" filter="fade">
                                      <p:cBhvr>
                                        <p:cTn id="166" dur="100"/>
                                        <p:tgtEl>
                                          <p:spTgt spid="606"/>
                                        </p:tgtEl>
                                      </p:cBhvr>
                                    </p:animEffect>
                                  </p:childTnLst>
                                </p:cTn>
                              </p:par>
                            </p:childTnLst>
                          </p:cTn>
                        </p:par>
                        <p:par>
                          <p:cTn id="167" fill="hold">
                            <p:stCondLst>
                              <p:cond delay="2600"/>
                            </p:stCondLst>
                            <p:childTnLst>
                              <p:par>
                                <p:cTn id="168" presetID="10" presetClass="entr" presetSubtype="0" fill="hold" nodeType="afterEffect">
                                  <p:stCondLst>
                                    <p:cond delay="0"/>
                                  </p:stCondLst>
                                  <p:childTnLst>
                                    <p:set>
                                      <p:cBhvr>
                                        <p:cTn id="169" dur="1" fill="hold">
                                          <p:stCondLst>
                                            <p:cond delay="0"/>
                                          </p:stCondLst>
                                        </p:cTn>
                                        <p:tgtEl>
                                          <p:spTgt spid="612"/>
                                        </p:tgtEl>
                                        <p:attrNameLst>
                                          <p:attrName>style.visibility</p:attrName>
                                        </p:attrNameLst>
                                      </p:cBhvr>
                                      <p:to>
                                        <p:strVal val="visible"/>
                                      </p:to>
                                    </p:set>
                                    <p:animEffect transition="in" filter="fade">
                                      <p:cBhvr>
                                        <p:cTn id="170" dur="100"/>
                                        <p:tgtEl>
                                          <p:spTgt spid="612"/>
                                        </p:tgtEl>
                                      </p:cBhvr>
                                    </p:animEffect>
                                  </p:childTnLst>
                                </p:cTn>
                              </p:par>
                            </p:childTnLst>
                          </p:cTn>
                        </p:par>
                        <p:par>
                          <p:cTn id="171" fill="hold">
                            <p:stCondLst>
                              <p:cond delay="2700"/>
                            </p:stCondLst>
                            <p:childTnLst>
                              <p:par>
                                <p:cTn id="172" presetID="10" presetClass="entr" presetSubtype="0" fill="hold" grpId="0" nodeType="afterEffect">
                                  <p:stCondLst>
                                    <p:cond delay="300"/>
                                  </p:stCondLst>
                                  <p:childTnLst>
                                    <p:set>
                                      <p:cBhvr>
                                        <p:cTn id="173" dur="1" fill="hold">
                                          <p:stCondLst>
                                            <p:cond delay="0"/>
                                          </p:stCondLst>
                                        </p:cTn>
                                        <p:tgtEl>
                                          <p:spTgt spid="184"/>
                                        </p:tgtEl>
                                        <p:attrNameLst>
                                          <p:attrName>style.visibility</p:attrName>
                                        </p:attrNameLst>
                                      </p:cBhvr>
                                      <p:to>
                                        <p:strVal val="visible"/>
                                      </p:to>
                                    </p:set>
                                    <p:animEffect transition="in" filter="fade">
                                      <p:cBhvr>
                                        <p:cTn id="174" dur="5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0" animBg="1"/>
      <p:bldP spid="233" grpId="1" animBg="1"/>
      <p:bldP spid="233" grpId="2" animBg="1"/>
      <p:bldP spid="234" grpId="0" animBg="1"/>
      <p:bldP spid="234" grpId="1" animBg="1"/>
      <p:bldP spid="5" grpId="0"/>
      <p:bldP spid="5" grpId="1"/>
      <p:bldP spid="241" grpId="0"/>
      <p:bldP spid="241" grpId="1"/>
      <p:bldP spid="2" grpId="0" animBg="1"/>
      <p:bldP spid="2" grpId="1" animBg="1"/>
      <p:bldP spid="7" grpId="0"/>
      <p:bldP spid="7" grpId="1"/>
      <p:bldP spid="18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Screened Poisson"/>
          <p:cNvGrpSpPr/>
          <p:nvPr/>
        </p:nvGrpSpPr>
        <p:grpSpPr>
          <a:xfrm>
            <a:off x="3512510" y="2128787"/>
            <a:ext cx="1605022" cy="1351785"/>
            <a:chOff x="4211343" y="1528831"/>
            <a:chExt cx="1605022" cy="1351785"/>
          </a:xfrm>
        </p:grpSpPr>
        <p:sp>
          <p:nvSpPr>
            <p:cNvPr id="25" name="Screen: BG Rect"/>
            <p:cNvSpPr/>
            <p:nvPr/>
          </p:nvSpPr>
          <p:spPr>
            <a:xfrm>
              <a:off x="4255294" y="1578770"/>
              <a:ext cx="1533525" cy="997744"/>
            </a:xfrm>
            <a:prstGeom prst="rect">
              <a:avLst/>
            </a:prstGeom>
            <a:solidFill>
              <a:schemeClr val="bg1"/>
            </a:solidFill>
            <a:ln>
              <a:solidFill>
                <a:schemeClr val="bg1"/>
              </a:solidFill>
            </a:ln>
            <a:effectLst>
              <a:outerShdw blurRad="152400" dist="2032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i-FI" dirty="0" smtClean="0"/>
                <a:t>Sc</a:t>
              </a:r>
              <a:endParaRPr lang="fi-FI" dirty="0"/>
            </a:p>
          </p:txBody>
        </p:sp>
        <p:pic>
          <p:nvPicPr>
            <p:cNvPr id="26" name="Poisson" descr="C:\Users\make\AppData\Local\Microsoft\Windows\Temporary Internet Files\Content.IE5\TIPNK09T\Vector_Fish_by_ChiragtheOO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6854" y="1657196"/>
              <a:ext cx="1189246" cy="840401"/>
            </a:xfrm>
            <a:prstGeom prst="rect">
              <a:avLst/>
            </a:prstGeom>
            <a:noFill/>
            <a:extLst>
              <a:ext uri="{909E8E84-426E-40dd-AFC4-6F175D3DCCD1}">
                <a14:hiddenFill xmlns="" xmlns:a14="http://schemas.microsoft.com/office/drawing/2010/main">
                  <a:solidFill>
                    <a:srgbClr val="FFFFFF"/>
                  </a:solidFill>
                </a14:hiddenFill>
              </a:ext>
            </a:extLst>
          </p:spPr>
        </p:pic>
        <p:pic>
          <p:nvPicPr>
            <p:cNvPr id="27" name="Screen" descr="C:\Users\make\AppData\Local\Microsoft\Windows\Temporary Internet Files\Content.IE5\C7LR034D\apple_led_cinema_screen_by_fisshy94-d38e3o5[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343" y="1528831"/>
              <a:ext cx="1605022" cy="1351785"/>
            </a:xfrm>
            <a:prstGeom prst="rect">
              <a:avLst/>
            </a:prstGeom>
            <a:noFill/>
            <a:effectLst/>
            <a:extLst>
              <a:ext uri="{909E8E84-426E-40dd-AFC4-6F175D3DCCD1}">
                <a14:hiddenFill xmlns="" xmlns:a14="http://schemas.microsoft.com/office/drawing/2010/main">
                  <a:solidFill>
                    <a:srgbClr val="FFFFFF"/>
                  </a:solidFill>
                </a14:hiddenFill>
              </a:ext>
            </a:extLst>
          </p:spPr>
        </p:pic>
      </p:grpSp>
      <p:sp>
        <p:nvSpPr>
          <p:cNvPr id="31" name="Right Arrow"/>
          <p:cNvSpPr/>
          <p:nvPr/>
        </p:nvSpPr>
        <p:spPr>
          <a:xfrm>
            <a:off x="5413838" y="2371113"/>
            <a:ext cx="658368" cy="50211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33" name="Slide Number Placeholder 32"/>
          <p:cNvSpPr>
            <a:spLocks noGrp="1"/>
          </p:cNvSpPr>
          <p:nvPr>
            <p:ph type="sldNum" sz="quarter" idx="12"/>
          </p:nvPr>
        </p:nvSpPr>
        <p:spPr>
          <a:xfrm>
            <a:off x="6488850" y="4767263"/>
            <a:ext cx="2133600" cy="274637"/>
          </a:xfrm>
        </p:spPr>
        <p:txBody>
          <a:bodyPr/>
          <a:lstStyle/>
          <a:p>
            <a:fld id="{CDB8BC0E-CEE3-4EC1-B849-44D559D8322A}" type="slidenum">
              <a:rPr lang="en-US" altLang="fi-FI" smtClean="0"/>
              <a:pPr/>
              <a:t>14</a:t>
            </a:fld>
            <a:endParaRPr lang="en-US" altLang="fi-FI" dirty="0"/>
          </a:p>
        </p:txBody>
      </p:sp>
      <p:sp>
        <p:nvSpPr>
          <p:cNvPr id="34" name="Left Brace 33"/>
          <p:cNvSpPr/>
          <p:nvPr/>
        </p:nvSpPr>
        <p:spPr>
          <a:xfrm rot="10800000">
            <a:off x="2606043" y="423936"/>
            <a:ext cx="390782" cy="4358364"/>
          </a:xfrm>
          <a:prstGeom prst="leftBrace">
            <a:avLst>
              <a:gd name="adj1" fmla="val 50662"/>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i-FI"/>
          </a:p>
        </p:txBody>
      </p:sp>
      <p:pic>
        <p:nvPicPr>
          <p:cNvPr id="41" name="Picture 40"/>
          <p:cNvPicPr>
            <a:picLocks noChangeAspect="1"/>
          </p:cNvPicPr>
          <p:nvPr/>
        </p:nvPicPr>
        <p:blipFill rotWithShape="1">
          <a:blip r:embed="rId6">
            <a:extLst>
              <a:ext uri="{28A0092B-C50C-407E-A947-70E740481C1C}">
                <a14:useLocalDpi xmlns:a14="http://schemas.microsoft.com/office/drawing/2010/main" val="0"/>
              </a:ext>
            </a:extLst>
          </a:blip>
          <a:srcRect l="65702" t="47822" r="22048" b="30398"/>
          <a:stretch/>
        </p:blipFill>
        <p:spPr>
          <a:xfrm>
            <a:off x="1092660" y="411510"/>
            <a:ext cx="1397160" cy="1397160"/>
          </a:xfrm>
          <a:prstGeom prst="rect">
            <a:avLst/>
          </a:prstGeom>
        </p:spPr>
      </p:pic>
      <p:pic>
        <p:nvPicPr>
          <p:cNvPr id="42" name="Picture 41"/>
          <p:cNvPicPr>
            <a:picLocks noChangeAspect="1"/>
          </p:cNvPicPr>
          <p:nvPr/>
        </p:nvPicPr>
        <p:blipFill rotWithShape="1">
          <a:blip r:embed="rId7">
            <a:extLst>
              <a:ext uri="{28A0092B-C50C-407E-A947-70E740481C1C}">
                <a14:useLocalDpi xmlns:a14="http://schemas.microsoft.com/office/drawing/2010/main" val="0"/>
              </a:ext>
            </a:extLst>
          </a:blip>
          <a:srcRect l="65702" t="47822" r="22048" b="30398"/>
          <a:stretch/>
        </p:blipFill>
        <p:spPr>
          <a:xfrm>
            <a:off x="1093020" y="1925381"/>
            <a:ext cx="1396799" cy="1396799"/>
          </a:xfrm>
          <a:prstGeom prst="rect">
            <a:avLst/>
          </a:prstGeom>
        </p:spPr>
      </p:pic>
      <p:pic>
        <p:nvPicPr>
          <p:cNvPr id="43" name="Picture 42"/>
          <p:cNvPicPr>
            <a:picLocks noChangeAspect="1"/>
          </p:cNvPicPr>
          <p:nvPr/>
        </p:nvPicPr>
        <p:blipFill rotWithShape="1">
          <a:blip r:embed="rId8">
            <a:extLst>
              <a:ext uri="{28A0092B-C50C-407E-A947-70E740481C1C}">
                <a14:useLocalDpi xmlns:a14="http://schemas.microsoft.com/office/drawing/2010/main" val="0"/>
              </a:ext>
            </a:extLst>
          </a:blip>
          <a:srcRect l="65702" t="47822" r="22048" b="30398"/>
          <a:stretch/>
        </p:blipFill>
        <p:spPr>
          <a:xfrm>
            <a:off x="6286755" y="1924695"/>
            <a:ext cx="1511322" cy="1511322"/>
          </a:xfrm>
          <a:prstGeom prst="rect">
            <a:avLst/>
          </a:prstGeom>
        </p:spPr>
      </p:pic>
      <p:pic>
        <p:nvPicPr>
          <p:cNvPr id="44" name="Picture 43"/>
          <p:cNvPicPr>
            <a:picLocks noChangeAspect="1"/>
          </p:cNvPicPr>
          <p:nvPr/>
        </p:nvPicPr>
        <p:blipFill rotWithShape="1">
          <a:blip r:embed="rId9">
            <a:extLst>
              <a:ext uri="{28A0092B-C50C-407E-A947-70E740481C1C}">
                <a14:useLocalDpi xmlns:a14="http://schemas.microsoft.com/office/drawing/2010/main" val="0"/>
              </a:ext>
            </a:extLst>
          </a:blip>
          <a:srcRect l="65702" t="47822" r="22048" b="30398"/>
          <a:stretch/>
        </p:blipFill>
        <p:spPr>
          <a:xfrm>
            <a:off x="1093020" y="3425201"/>
            <a:ext cx="1396799" cy="1396799"/>
          </a:xfrm>
          <a:prstGeom prst="rect">
            <a:avLst/>
          </a:prstGeom>
        </p:spPr>
      </p:pic>
      <p:sp>
        <p:nvSpPr>
          <p:cNvPr id="35" name="text dy"/>
          <p:cNvSpPr txBox="1"/>
          <p:nvPr/>
        </p:nvSpPr>
        <p:spPr>
          <a:xfrm>
            <a:off x="1092659" y="1887820"/>
            <a:ext cx="1397159" cy="369332"/>
          </a:xfrm>
          <a:prstGeom prst="rect">
            <a:avLst/>
          </a:prstGeom>
          <a:noFill/>
        </p:spPr>
        <p:txBody>
          <a:bodyPr wrap="square" rtlCol="0">
            <a:spAutoFit/>
          </a:bodyPr>
          <a:lstStyle>
            <a:defPPr>
              <a:defRPr lang="en-US"/>
            </a:defPPr>
            <a:lvl1pPr>
              <a:defRPr>
                <a:solidFill>
                  <a:srgbClr val="000000"/>
                </a:solidFill>
                <a:effectLst>
                  <a:glow rad="558800">
                    <a:schemeClr val="bg1">
                      <a:alpha val="31000"/>
                    </a:schemeClr>
                  </a:glow>
                </a:effectLst>
              </a:defRPr>
            </a:lvl1pPr>
          </a:lstStyle>
          <a:p>
            <a:r>
              <a:rPr lang="fi-FI" dirty="0" smtClean="0"/>
              <a:t>dy</a:t>
            </a:r>
            <a:endParaRPr lang="fi-FI" dirty="0"/>
          </a:p>
        </p:txBody>
      </p:sp>
      <p:sp>
        <p:nvSpPr>
          <p:cNvPr id="36" name="text dx"/>
          <p:cNvSpPr txBox="1"/>
          <p:nvPr/>
        </p:nvSpPr>
        <p:spPr>
          <a:xfrm>
            <a:off x="1093020" y="366505"/>
            <a:ext cx="1396799" cy="369332"/>
          </a:xfrm>
          <a:prstGeom prst="rect">
            <a:avLst/>
          </a:prstGeom>
          <a:noFill/>
        </p:spPr>
        <p:txBody>
          <a:bodyPr wrap="square" rtlCol="0">
            <a:spAutoFit/>
          </a:bodyPr>
          <a:lstStyle/>
          <a:p>
            <a:r>
              <a:rPr lang="fi-FI" dirty="0" smtClean="0">
                <a:solidFill>
                  <a:srgbClr val="000000"/>
                </a:solidFill>
                <a:effectLst>
                  <a:glow rad="558800">
                    <a:schemeClr val="bg1">
                      <a:alpha val="31000"/>
                    </a:schemeClr>
                  </a:glow>
                </a:effectLst>
              </a:rPr>
              <a:t>dx</a:t>
            </a:r>
            <a:endParaRPr lang="fi-FI" dirty="0">
              <a:solidFill>
                <a:srgbClr val="000000"/>
              </a:solidFill>
              <a:effectLst>
                <a:glow rad="558800">
                  <a:schemeClr val="bg1">
                    <a:alpha val="31000"/>
                  </a:schemeClr>
                </a:glow>
              </a:effectLst>
            </a:endParaRPr>
          </a:p>
        </p:txBody>
      </p:sp>
      <p:sp>
        <p:nvSpPr>
          <p:cNvPr id="37" name="text throughput"/>
          <p:cNvSpPr txBox="1"/>
          <p:nvPr/>
        </p:nvSpPr>
        <p:spPr>
          <a:xfrm>
            <a:off x="1105440" y="3381840"/>
            <a:ext cx="1396800" cy="369332"/>
          </a:xfrm>
          <a:prstGeom prst="rect">
            <a:avLst/>
          </a:prstGeom>
          <a:noFill/>
        </p:spPr>
        <p:txBody>
          <a:bodyPr wrap="square" rtlCol="0">
            <a:spAutoFit/>
          </a:bodyPr>
          <a:lstStyle/>
          <a:p>
            <a:r>
              <a:rPr lang="fi-FI" dirty="0" smtClean="0">
                <a:solidFill>
                  <a:srgbClr val="000000"/>
                </a:solidFill>
                <a:effectLst>
                  <a:glow rad="558800">
                    <a:schemeClr val="bg1">
                      <a:alpha val="31000"/>
                    </a:schemeClr>
                  </a:glow>
                </a:effectLst>
              </a:rPr>
              <a:t>Throughput</a:t>
            </a:r>
            <a:endParaRPr lang="fi-FI" dirty="0">
              <a:solidFill>
                <a:srgbClr val="000000"/>
              </a:solidFill>
              <a:effectLst>
                <a:glow rad="558800">
                  <a:schemeClr val="bg1">
                    <a:alpha val="31000"/>
                  </a:schemeClr>
                </a:glow>
              </a:effectLst>
            </a:endParaRPr>
          </a:p>
        </p:txBody>
      </p:sp>
      <p:sp>
        <p:nvSpPr>
          <p:cNvPr id="46" name="text throughput"/>
          <p:cNvSpPr txBox="1"/>
          <p:nvPr/>
        </p:nvSpPr>
        <p:spPr>
          <a:xfrm>
            <a:off x="6184560" y="1572348"/>
            <a:ext cx="1710189" cy="369332"/>
          </a:xfrm>
          <a:prstGeom prst="rect">
            <a:avLst/>
          </a:prstGeom>
          <a:noFill/>
        </p:spPr>
        <p:txBody>
          <a:bodyPr wrap="square" rtlCol="0">
            <a:spAutoFit/>
          </a:bodyPr>
          <a:lstStyle/>
          <a:p>
            <a:pPr algn="ctr"/>
            <a:r>
              <a:rPr lang="fi-FI" dirty="0" smtClean="0">
                <a:solidFill>
                  <a:srgbClr val="000000"/>
                </a:solidFill>
                <a:effectLst>
                  <a:glow rad="558800">
                    <a:schemeClr val="bg1">
                      <a:alpha val="31000"/>
                    </a:schemeClr>
                  </a:glow>
                </a:effectLst>
              </a:rPr>
              <a:t>Reconstruction</a:t>
            </a:r>
            <a:endParaRPr lang="fi-FI" dirty="0">
              <a:solidFill>
                <a:srgbClr val="000000"/>
              </a:solidFill>
              <a:effectLst>
                <a:glow rad="558800">
                  <a:schemeClr val="bg1">
                    <a:alpha val="31000"/>
                  </a:schemeClr>
                </a:glow>
              </a:effectLst>
            </a:endParaRPr>
          </a:p>
        </p:txBody>
      </p:sp>
      <p:sp>
        <p:nvSpPr>
          <p:cNvPr id="47" name="text screened poisson"/>
          <p:cNvSpPr txBox="1"/>
          <p:nvPr/>
        </p:nvSpPr>
        <p:spPr>
          <a:xfrm>
            <a:off x="2771800" y="1778815"/>
            <a:ext cx="3102648" cy="369332"/>
          </a:xfrm>
          <a:prstGeom prst="rect">
            <a:avLst/>
          </a:prstGeom>
          <a:noFill/>
        </p:spPr>
        <p:txBody>
          <a:bodyPr wrap="square" rtlCol="0">
            <a:spAutoFit/>
          </a:bodyPr>
          <a:lstStyle/>
          <a:p>
            <a:pPr algn="ctr"/>
            <a:r>
              <a:rPr lang="fi-FI" dirty="0" smtClean="0">
                <a:solidFill>
                  <a:srgbClr val="000000"/>
                </a:solidFill>
              </a:rPr>
              <a:t>Screened Poisson Problem</a:t>
            </a:r>
            <a:endParaRPr lang="fi-FI" dirty="0">
              <a:solidFill>
                <a:srgbClr val="000000"/>
              </a:solidFill>
            </a:endParaRPr>
          </a:p>
        </p:txBody>
      </p:sp>
    </p:spTree>
    <p:custDataLst>
      <p:tags r:id="rId1"/>
    </p:custDataLst>
    <p:extLst>
      <p:ext uri="{BB962C8B-B14F-4D97-AF65-F5344CB8AC3E}">
        <p14:creationId xmlns:p14="http://schemas.microsoft.com/office/powerpoint/2010/main" val="2134018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500"/>
                                        <p:tgtEl>
                                          <p:spTgt spid="4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fade">
                                      <p:cBhvr>
                                        <p:cTn id="45" dur="500"/>
                                        <p:tgtEl>
                                          <p:spTgt spid="4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4" grpId="0" animBg="1"/>
      <p:bldP spid="35" grpId="0"/>
      <p:bldP spid="36" grpId="0"/>
      <p:bldP spid="37" grpId="0"/>
      <p:bldP spid="46" grpId="0"/>
      <p:bldP spid="4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DB8BC0E-CEE3-4EC1-B849-44D559D8322A}" type="slidenum">
              <a:rPr lang="en-US" altLang="fi-FI" smtClean="0"/>
              <a:pPr/>
              <a:t>15</a:t>
            </a:fld>
            <a:endParaRPr lang="en-US" altLang="fi-FI"/>
          </a:p>
        </p:txBody>
      </p:sp>
      <p:grpSp>
        <p:nvGrpSpPr>
          <p:cNvPr id="17" name="PT Box"/>
          <p:cNvGrpSpPr/>
          <p:nvPr/>
        </p:nvGrpSpPr>
        <p:grpSpPr>
          <a:xfrm>
            <a:off x="4798972" y="463871"/>
            <a:ext cx="3065756" cy="2105030"/>
            <a:chOff x="1298560" y="575964"/>
            <a:chExt cx="3065756" cy="2105030"/>
          </a:xfrm>
          <a:effectLst/>
        </p:grpSpPr>
        <p:pic>
          <p:nvPicPr>
            <p:cNvPr id="10" name="Integrand ML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8560" y="692206"/>
              <a:ext cx="3065756" cy="1988788"/>
            </a:xfrm>
            <a:prstGeom prst="rect">
              <a:avLst/>
            </a:prstGeom>
          </p:spPr>
        </p:pic>
        <p:sp>
          <p:nvSpPr>
            <p:cNvPr id="16" name="TextBox 15"/>
            <p:cNvSpPr txBox="1"/>
            <p:nvPr/>
          </p:nvSpPr>
          <p:spPr>
            <a:xfrm>
              <a:off x="1895481" y="575964"/>
              <a:ext cx="1731254" cy="369332"/>
            </a:xfrm>
            <a:prstGeom prst="rect">
              <a:avLst/>
            </a:prstGeom>
            <a:noFill/>
          </p:spPr>
          <p:txBody>
            <a:bodyPr wrap="square" rtlCol="0">
              <a:spAutoFit/>
            </a:bodyPr>
            <a:lstStyle/>
            <a:p>
              <a:pPr algn="ctr"/>
              <a:r>
                <a:rPr lang="fi-FI" dirty="0">
                  <a:solidFill>
                    <a:srgbClr val="000000"/>
                  </a:solidFill>
                </a:rPr>
                <a:t>Path Tracing</a:t>
              </a:r>
            </a:p>
          </p:txBody>
        </p:sp>
      </p:grpSp>
      <p:grpSp>
        <p:nvGrpSpPr>
          <p:cNvPr id="21" name="G-PT Box"/>
          <p:cNvGrpSpPr/>
          <p:nvPr/>
        </p:nvGrpSpPr>
        <p:grpSpPr>
          <a:xfrm>
            <a:off x="4725239" y="2637890"/>
            <a:ext cx="3139489" cy="2105030"/>
            <a:chOff x="1224827" y="575964"/>
            <a:chExt cx="3139489" cy="2105030"/>
          </a:xfrm>
        </p:grpSpPr>
        <p:pic>
          <p:nvPicPr>
            <p:cNvPr id="22" name="Integrand ML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8560" y="692206"/>
              <a:ext cx="3065756" cy="1988788"/>
            </a:xfrm>
            <a:prstGeom prst="rect">
              <a:avLst/>
            </a:prstGeom>
          </p:spPr>
        </p:pic>
        <p:sp>
          <p:nvSpPr>
            <p:cNvPr id="23" name="TextBox 22"/>
            <p:cNvSpPr txBox="1"/>
            <p:nvPr/>
          </p:nvSpPr>
          <p:spPr>
            <a:xfrm>
              <a:off x="1224827" y="575964"/>
              <a:ext cx="3072562" cy="369332"/>
            </a:xfrm>
            <a:prstGeom prst="rect">
              <a:avLst/>
            </a:prstGeom>
            <a:noFill/>
          </p:spPr>
          <p:txBody>
            <a:bodyPr wrap="square" rtlCol="0">
              <a:spAutoFit/>
            </a:bodyPr>
            <a:lstStyle/>
            <a:p>
              <a:pPr algn="ctr"/>
              <a:r>
                <a:rPr lang="fi-FI" dirty="0" smtClean="0">
                  <a:solidFill>
                    <a:srgbClr val="000000"/>
                  </a:solidFill>
                </a:rPr>
                <a:t>Gradient Path Tracing</a:t>
              </a:r>
            </a:p>
          </p:txBody>
        </p:sp>
      </p:grpSp>
      <p:grpSp>
        <p:nvGrpSpPr>
          <p:cNvPr id="18" name="MLT Box"/>
          <p:cNvGrpSpPr/>
          <p:nvPr/>
        </p:nvGrpSpPr>
        <p:grpSpPr>
          <a:xfrm>
            <a:off x="1450960" y="463871"/>
            <a:ext cx="3065756" cy="2105030"/>
            <a:chOff x="1298560" y="575964"/>
            <a:chExt cx="3065756" cy="2105030"/>
          </a:xfrm>
        </p:grpSpPr>
        <p:pic>
          <p:nvPicPr>
            <p:cNvPr id="19" name="Integrand ML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8560" y="692206"/>
              <a:ext cx="3065756" cy="1988788"/>
            </a:xfrm>
            <a:prstGeom prst="rect">
              <a:avLst/>
            </a:prstGeom>
          </p:spPr>
        </p:pic>
        <p:sp>
          <p:nvSpPr>
            <p:cNvPr id="20" name="TextBox 19"/>
            <p:cNvSpPr txBox="1"/>
            <p:nvPr/>
          </p:nvSpPr>
          <p:spPr>
            <a:xfrm>
              <a:off x="2032567" y="575964"/>
              <a:ext cx="1457081" cy="369332"/>
            </a:xfrm>
            <a:prstGeom prst="rect">
              <a:avLst/>
            </a:prstGeom>
            <a:noFill/>
          </p:spPr>
          <p:txBody>
            <a:bodyPr wrap="square" rtlCol="0">
              <a:spAutoFit/>
            </a:bodyPr>
            <a:lstStyle/>
            <a:p>
              <a:pPr algn="ctr"/>
              <a:r>
                <a:rPr lang="fi-FI" dirty="0">
                  <a:solidFill>
                    <a:srgbClr val="000000"/>
                  </a:solidFill>
                </a:rPr>
                <a:t>Metropolis</a:t>
              </a:r>
            </a:p>
          </p:txBody>
        </p:sp>
      </p:grpSp>
      <p:cxnSp>
        <p:nvCxnSpPr>
          <p:cNvPr id="28" name="Vertical Divider"/>
          <p:cNvCxnSpPr/>
          <p:nvPr/>
        </p:nvCxnSpPr>
        <p:spPr>
          <a:xfrm>
            <a:off x="4590652" y="388650"/>
            <a:ext cx="0" cy="4435151"/>
          </a:xfrm>
          <a:prstGeom prst="line">
            <a:avLst/>
          </a:prstGeom>
          <a:ln w="12700">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9" name="Horizontal Divider"/>
          <p:cNvCxnSpPr/>
          <p:nvPr/>
        </p:nvCxnSpPr>
        <p:spPr>
          <a:xfrm>
            <a:off x="1188098" y="2637890"/>
            <a:ext cx="6798906" cy="0"/>
          </a:xfrm>
          <a:prstGeom prst="line">
            <a:avLst/>
          </a:prstGeom>
          <a:ln w="12700">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pic>
        <p:nvPicPr>
          <p:cNvPr id="36" name="Question G-PT" descr="C:\Users\make\AppData\Local\Microsoft\Windows\Temporary Internet Files\Content.IE5\2AEVAT7J\question mark[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6401" y="2895241"/>
            <a:ext cx="1613659" cy="1721236"/>
          </a:xfrm>
          <a:prstGeom prst="rect">
            <a:avLst/>
          </a:prstGeom>
          <a:noFill/>
          <a:extLst>
            <a:ext uri="{909E8E84-426E-40dd-AFC4-6F175D3DCCD1}">
              <a14:hiddenFill xmlns="" xmlns:a14="http://schemas.microsoft.com/office/drawing/2010/main">
                <a:solidFill>
                  <a:srgbClr val="FFFFFF"/>
                </a:solidFill>
              </a14:hiddenFill>
            </a:ext>
          </a:extLst>
        </p:spPr>
      </p:pic>
      <p:sp>
        <p:nvSpPr>
          <p:cNvPr id="39" name="PT Dot - Last"/>
          <p:cNvSpPr/>
          <p:nvPr/>
        </p:nvSpPr>
        <p:spPr>
          <a:xfrm>
            <a:off x="6131554" y="1272604"/>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41" name="PT Dot"/>
          <p:cNvSpPr/>
          <p:nvPr/>
        </p:nvSpPr>
        <p:spPr>
          <a:xfrm>
            <a:off x="5492101" y="1699244"/>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42" name="PT Dot"/>
          <p:cNvSpPr/>
          <p:nvPr/>
        </p:nvSpPr>
        <p:spPr>
          <a:xfrm>
            <a:off x="5162218" y="1313482"/>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43" name="PT Dot"/>
          <p:cNvSpPr/>
          <p:nvPr/>
        </p:nvSpPr>
        <p:spPr>
          <a:xfrm>
            <a:off x="5335521" y="2212404"/>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44" name="PT Dot"/>
          <p:cNvSpPr/>
          <p:nvPr/>
        </p:nvSpPr>
        <p:spPr>
          <a:xfrm>
            <a:off x="5676568" y="1022970"/>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45" name="PT Dot"/>
          <p:cNvSpPr/>
          <p:nvPr/>
        </p:nvSpPr>
        <p:spPr>
          <a:xfrm>
            <a:off x="5850796" y="2123108"/>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46" name="PT Dot"/>
          <p:cNvSpPr/>
          <p:nvPr/>
        </p:nvSpPr>
        <p:spPr>
          <a:xfrm>
            <a:off x="4943143" y="2275507"/>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47" name="PT Dot"/>
          <p:cNvSpPr/>
          <p:nvPr/>
        </p:nvSpPr>
        <p:spPr>
          <a:xfrm>
            <a:off x="6290972" y="959867"/>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48" name="PT Dot"/>
          <p:cNvSpPr/>
          <p:nvPr/>
        </p:nvSpPr>
        <p:spPr>
          <a:xfrm>
            <a:off x="6512322" y="2234629"/>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49" name="PT Dot"/>
          <p:cNvSpPr/>
          <p:nvPr/>
        </p:nvSpPr>
        <p:spPr>
          <a:xfrm>
            <a:off x="6681456" y="2030239"/>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0" name="PT Dot"/>
          <p:cNvSpPr/>
          <p:nvPr/>
        </p:nvSpPr>
        <p:spPr>
          <a:xfrm>
            <a:off x="6949180" y="1063848"/>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1" name="PT Dot"/>
          <p:cNvSpPr/>
          <p:nvPr/>
        </p:nvSpPr>
        <p:spPr>
          <a:xfrm>
            <a:off x="7086268" y="1643681"/>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2" name="PT Dot"/>
          <p:cNvSpPr/>
          <p:nvPr/>
        </p:nvSpPr>
        <p:spPr>
          <a:xfrm>
            <a:off x="7331933" y="1942529"/>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3" name="PT Dot - Last"/>
          <p:cNvSpPr/>
          <p:nvPr/>
        </p:nvSpPr>
        <p:spPr>
          <a:xfrm>
            <a:off x="7533943" y="1699244"/>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4" name="PT Dot"/>
          <p:cNvSpPr/>
          <p:nvPr/>
        </p:nvSpPr>
        <p:spPr>
          <a:xfrm>
            <a:off x="4984021" y="1896491"/>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5" name="PT Dot"/>
          <p:cNvSpPr/>
          <p:nvPr/>
        </p:nvSpPr>
        <p:spPr>
          <a:xfrm>
            <a:off x="5203096" y="1896491"/>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6" name="PT Dot"/>
          <p:cNvSpPr/>
          <p:nvPr/>
        </p:nvSpPr>
        <p:spPr>
          <a:xfrm>
            <a:off x="5376401" y="904304"/>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7" name="PT Dot"/>
          <p:cNvSpPr/>
          <p:nvPr/>
        </p:nvSpPr>
        <p:spPr>
          <a:xfrm>
            <a:off x="5492101" y="1373013"/>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8" name="PT Dot"/>
          <p:cNvSpPr/>
          <p:nvPr/>
        </p:nvSpPr>
        <p:spPr>
          <a:xfrm>
            <a:off x="5683776" y="2294160"/>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9" name="PT Dot"/>
          <p:cNvSpPr/>
          <p:nvPr/>
        </p:nvSpPr>
        <p:spPr>
          <a:xfrm>
            <a:off x="5939760" y="1708372"/>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60" name="PT Dot"/>
          <p:cNvSpPr/>
          <p:nvPr/>
        </p:nvSpPr>
        <p:spPr>
          <a:xfrm>
            <a:off x="6172432" y="1708372"/>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61" name="PT Dot"/>
          <p:cNvSpPr/>
          <p:nvPr/>
        </p:nvSpPr>
        <p:spPr>
          <a:xfrm>
            <a:off x="6384699" y="1231726"/>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62" name="PT Dot"/>
          <p:cNvSpPr/>
          <p:nvPr/>
        </p:nvSpPr>
        <p:spPr>
          <a:xfrm>
            <a:off x="6553200" y="1688925"/>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63" name="PT Dot"/>
          <p:cNvSpPr/>
          <p:nvPr/>
        </p:nvSpPr>
        <p:spPr>
          <a:xfrm>
            <a:off x="6693427" y="1339675"/>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64" name="PT Dot"/>
          <p:cNvSpPr/>
          <p:nvPr/>
        </p:nvSpPr>
        <p:spPr>
          <a:xfrm>
            <a:off x="6949180" y="2142951"/>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65" name="PT Dot"/>
          <p:cNvSpPr/>
          <p:nvPr/>
        </p:nvSpPr>
        <p:spPr>
          <a:xfrm>
            <a:off x="7168024" y="1780603"/>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66" name="PT Dot"/>
          <p:cNvSpPr/>
          <p:nvPr/>
        </p:nvSpPr>
        <p:spPr>
          <a:xfrm>
            <a:off x="7334379" y="964232"/>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67" name="PT Dot"/>
          <p:cNvSpPr/>
          <p:nvPr/>
        </p:nvSpPr>
        <p:spPr>
          <a:xfrm>
            <a:off x="7533943" y="2142951"/>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69" name="MLT Dot"/>
          <p:cNvSpPr/>
          <p:nvPr/>
        </p:nvSpPr>
        <p:spPr>
          <a:xfrm>
            <a:off x="1756261" y="1684559"/>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72" name="MLT Dot"/>
          <p:cNvSpPr/>
          <p:nvPr/>
        </p:nvSpPr>
        <p:spPr>
          <a:xfrm>
            <a:off x="1824838" y="1291257"/>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73" name="MLT Dot"/>
          <p:cNvSpPr/>
          <p:nvPr/>
        </p:nvSpPr>
        <p:spPr>
          <a:xfrm>
            <a:off x="2103211" y="1421431"/>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74" name="MLT Dot"/>
          <p:cNvSpPr/>
          <p:nvPr/>
        </p:nvSpPr>
        <p:spPr>
          <a:xfrm>
            <a:off x="2350310" y="1577017"/>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75" name="MLT Dot"/>
          <p:cNvSpPr/>
          <p:nvPr/>
        </p:nvSpPr>
        <p:spPr>
          <a:xfrm>
            <a:off x="2184967" y="1848865"/>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76" name="MLT Dot"/>
          <p:cNvSpPr/>
          <p:nvPr/>
        </p:nvSpPr>
        <p:spPr>
          <a:xfrm>
            <a:off x="2103211" y="2174028"/>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77" name="MLT Dot"/>
          <p:cNvSpPr/>
          <p:nvPr/>
        </p:nvSpPr>
        <p:spPr>
          <a:xfrm>
            <a:off x="2493379" y="2176538"/>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78" name="MLT Dot"/>
          <p:cNvSpPr/>
          <p:nvPr/>
        </p:nvSpPr>
        <p:spPr>
          <a:xfrm>
            <a:off x="2731515" y="1926910"/>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79" name="MLT Dot"/>
          <p:cNvSpPr/>
          <p:nvPr/>
        </p:nvSpPr>
        <p:spPr>
          <a:xfrm>
            <a:off x="2813271" y="1561925"/>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80" name="MLT Dot"/>
          <p:cNvSpPr/>
          <p:nvPr/>
        </p:nvSpPr>
        <p:spPr>
          <a:xfrm>
            <a:off x="2489710" y="1369295"/>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81" name="MLT Dot"/>
          <p:cNvSpPr/>
          <p:nvPr/>
        </p:nvSpPr>
        <p:spPr>
          <a:xfrm>
            <a:off x="2448832" y="1022970"/>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82" name="MLT Dot"/>
          <p:cNvSpPr/>
          <p:nvPr/>
        </p:nvSpPr>
        <p:spPr>
          <a:xfrm>
            <a:off x="2144089" y="882476"/>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83" name="MLT Dot"/>
          <p:cNvSpPr/>
          <p:nvPr/>
        </p:nvSpPr>
        <p:spPr>
          <a:xfrm>
            <a:off x="1783960" y="1063848"/>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84" name="MLT Dot"/>
          <p:cNvSpPr/>
          <p:nvPr/>
        </p:nvSpPr>
        <p:spPr>
          <a:xfrm>
            <a:off x="2144089" y="1283828"/>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85" name="MLT Dot"/>
          <p:cNvSpPr/>
          <p:nvPr/>
        </p:nvSpPr>
        <p:spPr>
          <a:xfrm>
            <a:off x="2534257" y="1252881"/>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86" name="MLT Dot"/>
          <p:cNvSpPr/>
          <p:nvPr/>
        </p:nvSpPr>
        <p:spPr>
          <a:xfrm>
            <a:off x="2575135" y="1643681"/>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87" name="MLT Dot"/>
          <p:cNvSpPr/>
          <p:nvPr/>
        </p:nvSpPr>
        <p:spPr>
          <a:xfrm>
            <a:off x="2448832" y="1967788"/>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88" name="MLT Dot"/>
          <p:cNvSpPr/>
          <p:nvPr/>
        </p:nvSpPr>
        <p:spPr>
          <a:xfrm>
            <a:off x="2768724" y="2119397"/>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89" name="MLT Dot"/>
          <p:cNvSpPr/>
          <p:nvPr/>
        </p:nvSpPr>
        <p:spPr>
          <a:xfrm>
            <a:off x="3040775" y="1874126"/>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90" name="MLT Dot"/>
          <p:cNvSpPr/>
          <p:nvPr/>
        </p:nvSpPr>
        <p:spPr>
          <a:xfrm>
            <a:off x="3081653" y="2258294"/>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91" name="MLT Dot"/>
          <p:cNvSpPr/>
          <p:nvPr/>
        </p:nvSpPr>
        <p:spPr>
          <a:xfrm>
            <a:off x="3364237" y="2008666"/>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92" name="MLT Dot"/>
          <p:cNvSpPr/>
          <p:nvPr/>
        </p:nvSpPr>
        <p:spPr>
          <a:xfrm>
            <a:off x="3579223" y="2335038"/>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93" name="MLT Dot"/>
          <p:cNvSpPr/>
          <p:nvPr/>
        </p:nvSpPr>
        <p:spPr>
          <a:xfrm>
            <a:off x="3282481" y="2263313"/>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94" name="MLT Dot"/>
          <p:cNvSpPr/>
          <p:nvPr/>
        </p:nvSpPr>
        <p:spPr>
          <a:xfrm>
            <a:off x="3244154" y="1836959"/>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95" name="MLT Dot"/>
          <p:cNvSpPr/>
          <p:nvPr/>
        </p:nvSpPr>
        <p:spPr>
          <a:xfrm>
            <a:off x="2872630" y="2037641"/>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96" name="MLT Dot"/>
          <p:cNvSpPr/>
          <p:nvPr/>
        </p:nvSpPr>
        <p:spPr>
          <a:xfrm>
            <a:off x="2616013" y="2389017"/>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97" name="MLT Dot"/>
          <p:cNvSpPr/>
          <p:nvPr/>
        </p:nvSpPr>
        <p:spPr>
          <a:xfrm>
            <a:off x="2258705" y="2076593"/>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98" name="MLT Dot"/>
          <p:cNvSpPr/>
          <p:nvPr/>
        </p:nvSpPr>
        <p:spPr>
          <a:xfrm>
            <a:off x="1807126" y="2070516"/>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grpSp>
        <p:nvGrpSpPr>
          <p:cNvPr id="625" name="G-MLT Box"/>
          <p:cNvGrpSpPr/>
          <p:nvPr/>
        </p:nvGrpSpPr>
        <p:grpSpPr>
          <a:xfrm>
            <a:off x="1450960" y="2635152"/>
            <a:ext cx="3066288" cy="2106249"/>
            <a:chOff x="1298560" y="575964"/>
            <a:chExt cx="3065756" cy="2105030"/>
          </a:xfrm>
        </p:grpSpPr>
        <p:pic>
          <p:nvPicPr>
            <p:cNvPr id="626" name="Integrand ML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8560" y="692206"/>
              <a:ext cx="3065756" cy="1988788"/>
            </a:xfrm>
            <a:prstGeom prst="rect">
              <a:avLst/>
            </a:prstGeom>
          </p:spPr>
        </p:pic>
        <p:sp>
          <p:nvSpPr>
            <p:cNvPr id="627" name="TextBox 626"/>
            <p:cNvSpPr txBox="1"/>
            <p:nvPr/>
          </p:nvSpPr>
          <p:spPr>
            <a:xfrm>
              <a:off x="1307908" y="575964"/>
              <a:ext cx="2906400" cy="369118"/>
            </a:xfrm>
            <a:prstGeom prst="rect">
              <a:avLst/>
            </a:prstGeom>
            <a:noFill/>
          </p:spPr>
          <p:txBody>
            <a:bodyPr wrap="square" rtlCol="0">
              <a:spAutoFit/>
            </a:bodyPr>
            <a:lstStyle/>
            <a:p>
              <a:pPr algn="ctr"/>
              <a:r>
                <a:rPr lang="fi-FI" dirty="0" smtClean="0">
                  <a:solidFill>
                    <a:srgbClr val="000000"/>
                  </a:solidFill>
                </a:rPr>
                <a:t>Gradient Metropolis</a:t>
              </a:r>
              <a:endParaRPr lang="fi-FI" dirty="0">
                <a:solidFill>
                  <a:srgbClr val="000000"/>
                </a:solidFill>
              </a:endParaRPr>
            </a:p>
          </p:txBody>
        </p:sp>
      </p:grpSp>
      <p:grpSp>
        <p:nvGrpSpPr>
          <p:cNvPr id="1213" name="G-MLT Sample"/>
          <p:cNvGrpSpPr/>
          <p:nvPr/>
        </p:nvGrpSpPr>
        <p:grpSpPr>
          <a:xfrm>
            <a:off x="3339594" y="3953200"/>
            <a:ext cx="278962" cy="83612"/>
            <a:chOff x="2162397" y="4005736"/>
            <a:chExt cx="557923" cy="167146"/>
          </a:xfrm>
        </p:grpSpPr>
        <p:cxnSp>
          <p:nvCxnSpPr>
            <p:cNvPr id="1214"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215"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216"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217"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218"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219" name="G-MLT Sample"/>
          <p:cNvGrpSpPr/>
          <p:nvPr/>
        </p:nvGrpSpPr>
        <p:grpSpPr>
          <a:xfrm>
            <a:off x="3622884" y="4253878"/>
            <a:ext cx="278962" cy="83612"/>
            <a:chOff x="2162397" y="4005736"/>
            <a:chExt cx="557923" cy="167146"/>
          </a:xfrm>
        </p:grpSpPr>
        <p:cxnSp>
          <p:nvCxnSpPr>
            <p:cNvPr id="1220"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221"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222"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223"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224"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225" name="G-MLT Sample"/>
          <p:cNvGrpSpPr/>
          <p:nvPr/>
        </p:nvGrpSpPr>
        <p:grpSpPr>
          <a:xfrm>
            <a:off x="3792392" y="4435258"/>
            <a:ext cx="278962" cy="83612"/>
            <a:chOff x="2162397" y="4005736"/>
            <a:chExt cx="557923" cy="167146"/>
          </a:xfrm>
        </p:grpSpPr>
        <p:cxnSp>
          <p:nvCxnSpPr>
            <p:cNvPr id="1226"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227"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228"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229"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230"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231" name="G-MLT Sample"/>
          <p:cNvGrpSpPr/>
          <p:nvPr/>
        </p:nvGrpSpPr>
        <p:grpSpPr>
          <a:xfrm>
            <a:off x="3709685" y="4322735"/>
            <a:ext cx="278962" cy="83612"/>
            <a:chOff x="2162397" y="4005736"/>
            <a:chExt cx="557923" cy="167146"/>
          </a:xfrm>
        </p:grpSpPr>
        <p:cxnSp>
          <p:nvCxnSpPr>
            <p:cNvPr id="1232"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233"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234"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235"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236"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237" name="G-MLT Sample"/>
          <p:cNvGrpSpPr/>
          <p:nvPr/>
        </p:nvGrpSpPr>
        <p:grpSpPr>
          <a:xfrm>
            <a:off x="3529375" y="4211169"/>
            <a:ext cx="278962" cy="83612"/>
            <a:chOff x="2162397" y="4005736"/>
            <a:chExt cx="557923" cy="167146"/>
          </a:xfrm>
        </p:grpSpPr>
        <p:cxnSp>
          <p:nvCxnSpPr>
            <p:cNvPr id="1238"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239"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240"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241"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242"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243" name="G-MLT Sample"/>
          <p:cNvGrpSpPr/>
          <p:nvPr/>
        </p:nvGrpSpPr>
        <p:grpSpPr>
          <a:xfrm>
            <a:off x="3691817" y="4397954"/>
            <a:ext cx="278962" cy="83612"/>
            <a:chOff x="2162397" y="4005736"/>
            <a:chExt cx="557923" cy="167146"/>
          </a:xfrm>
        </p:grpSpPr>
        <p:cxnSp>
          <p:nvCxnSpPr>
            <p:cNvPr id="1244"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245"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246"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247"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248"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249" name="G-MLT Sample"/>
          <p:cNvGrpSpPr/>
          <p:nvPr/>
        </p:nvGrpSpPr>
        <p:grpSpPr>
          <a:xfrm>
            <a:off x="3843551" y="4568190"/>
            <a:ext cx="278962" cy="83612"/>
            <a:chOff x="2162397" y="4005736"/>
            <a:chExt cx="557923" cy="167146"/>
          </a:xfrm>
        </p:grpSpPr>
        <p:cxnSp>
          <p:nvCxnSpPr>
            <p:cNvPr id="1250"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251"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252"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253"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254"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255" name="G-MLT Sample"/>
          <p:cNvGrpSpPr/>
          <p:nvPr/>
        </p:nvGrpSpPr>
        <p:grpSpPr>
          <a:xfrm flipH="1">
            <a:off x="3189234" y="4386022"/>
            <a:ext cx="278962" cy="83612"/>
            <a:chOff x="2162397" y="4005736"/>
            <a:chExt cx="557923" cy="167146"/>
          </a:xfrm>
        </p:grpSpPr>
        <p:cxnSp>
          <p:nvCxnSpPr>
            <p:cNvPr id="1256"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257"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258"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259"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260"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261" name="G-MLT Sample"/>
          <p:cNvGrpSpPr/>
          <p:nvPr/>
        </p:nvGrpSpPr>
        <p:grpSpPr>
          <a:xfrm>
            <a:off x="2644758" y="4274875"/>
            <a:ext cx="278962" cy="83612"/>
            <a:chOff x="2162397" y="4005736"/>
            <a:chExt cx="557923" cy="167146"/>
          </a:xfrm>
        </p:grpSpPr>
        <p:cxnSp>
          <p:nvCxnSpPr>
            <p:cNvPr id="1262"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263"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264"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265"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266"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267" name="G-MLT Sample"/>
          <p:cNvGrpSpPr/>
          <p:nvPr/>
        </p:nvGrpSpPr>
        <p:grpSpPr>
          <a:xfrm flipH="1">
            <a:off x="1891707" y="4455255"/>
            <a:ext cx="278962" cy="83612"/>
            <a:chOff x="2162397" y="4005736"/>
            <a:chExt cx="557923" cy="167146"/>
          </a:xfrm>
        </p:grpSpPr>
        <p:cxnSp>
          <p:nvCxnSpPr>
            <p:cNvPr id="1268"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269"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270"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271"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272"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273" name="G-MLT Sample"/>
          <p:cNvGrpSpPr/>
          <p:nvPr/>
        </p:nvGrpSpPr>
        <p:grpSpPr>
          <a:xfrm>
            <a:off x="1720464" y="3942642"/>
            <a:ext cx="278962" cy="83612"/>
            <a:chOff x="2162397" y="4005736"/>
            <a:chExt cx="557923" cy="167146"/>
          </a:xfrm>
        </p:grpSpPr>
        <p:cxnSp>
          <p:nvCxnSpPr>
            <p:cNvPr id="1274"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275"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276"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277"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278"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279" name="G-MLT Sample"/>
          <p:cNvGrpSpPr/>
          <p:nvPr/>
        </p:nvGrpSpPr>
        <p:grpSpPr>
          <a:xfrm flipH="1">
            <a:off x="1949418" y="3337963"/>
            <a:ext cx="278962" cy="83612"/>
            <a:chOff x="2162397" y="4005736"/>
            <a:chExt cx="557923" cy="167146"/>
          </a:xfrm>
        </p:grpSpPr>
        <p:cxnSp>
          <p:nvCxnSpPr>
            <p:cNvPr id="1280"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281"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282"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283"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284"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285" name="G-MLT Sample"/>
          <p:cNvGrpSpPr/>
          <p:nvPr/>
        </p:nvGrpSpPr>
        <p:grpSpPr>
          <a:xfrm flipH="1">
            <a:off x="2404017" y="3800044"/>
            <a:ext cx="278962" cy="83612"/>
            <a:chOff x="2162397" y="4005736"/>
            <a:chExt cx="557923" cy="167146"/>
          </a:xfrm>
        </p:grpSpPr>
        <p:cxnSp>
          <p:nvCxnSpPr>
            <p:cNvPr id="1286"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287"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288"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289"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290"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291" name="G-MLT Sample"/>
          <p:cNvGrpSpPr/>
          <p:nvPr/>
        </p:nvGrpSpPr>
        <p:grpSpPr>
          <a:xfrm>
            <a:off x="2856182" y="3473317"/>
            <a:ext cx="278962" cy="83612"/>
            <a:chOff x="2162397" y="4005736"/>
            <a:chExt cx="557923" cy="167146"/>
          </a:xfrm>
        </p:grpSpPr>
        <p:cxnSp>
          <p:nvCxnSpPr>
            <p:cNvPr id="1292"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293"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294"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295"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296"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297" name="G-MLT Sample"/>
          <p:cNvGrpSpPr/>
          <p:nvPr/>
        </p:nvGrpSpPr>
        <p:grpSpPr>
          <a:xfrm>
            <a:off x="2727740" y="3275044"/>
            <a:ext cx="278962" cy="83612"/>
            <a:chOff x="2162397" y="4005736"/>
            <a:chExt cx="557923" cy="167146"/>
          </a:xfrm>
        </p:grpSpPr>
        <p:cxnSp>
          <p:nvCxnSpPr>
            <p:cNvPr id="1298"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299"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300"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301"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302"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303" name="G-MLT Sample"/>
          <p:cNvGrpSpPr/>
          <p:nvPr/>
        </p:nvGrpSpPr>
        <p:grpSpPr>
          <a:xfrm>
            <a:off x="2812113" y="3403583"/>
            <a:ext cx="278962" cy="83612"/>
            <a:chOff x="2162397" y="4005736"/>
            <a:chExt cx="557923" cy="167146"/>
          </a:xfrm>
        </p:grpSpPr>
        <p:cxnSp>
          <p:nvCxnSpPr>
            <p:cNvPr id="1304"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305"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306"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307"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308"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309" name="G-MLT Sample"/>
          <p:cNvGrpSpPr/>
          <p:nvPr/>
        </p:nvGrpSpPr>
        <p:grpSpPr>
          <a:xfrm>
            <a:off x="2589417" y="3137030"/>
            <a:ext cx="278962" cy="83612"/>
            <a:chOff x="2162397" y="4005736"/>
            <a:chExt cx="557923" cy="167146"/>
          </a:xfrm>
        </p:grpSpPr>
        <p:cxnSp>
          <p:nvCxnSpPr>
            <p:cNvPr id="1310"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311"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312"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313"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314"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315" name="G-MLT Sample"/>
          <p:cNvGrpSpPr/>
          <p:nvPr/>
        </p:nvGrpSpPr>
        <p:grpSpPr>
          <a:xfrm>
            <a:off x="2359289" y="2962907"/>
            <a:ext cx="278962" cy="83612"/>
            <a:chOff x="2162397" y="4005736"/>
            <a:chExt cx="557923" cy="167146"/>
          </a:xfrm>
        </p:grpSpPr>
        <p:cxnSp>
          <p:nvCxnSpPr>
            <p:cNvPr id="1316"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317"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318"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319"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320"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321" name="G-MLT Sample"/>
          <p:cNvGrpSpPr/>
          <p:nvPr/>
        </p:nvGrpSpPr>
        <p:grpSpPr>
          <a:xfrm>
            <a:off x="2514512" y="3063011"/>
            <a:ext cx="278962" cy="83612"/>
            <a:chOff x="2162397" y="4005736"/>
            <a:chExt cx="557923" cy="167146"/>
          </a:xfrm>
        </p:grpSpPr>
        <p:cxnSp>
          <p:nvCxnSpPr>
            <p:cNvPr id="1322"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323"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324"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325"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326"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327" name="G-MLT Sample"/>
          <p:cNvGrpSpPr/>
          <p:nvPr/>
        </p:nvGrpSpPr>
        <p:grpSpPr>
          <a:xfrm>
            <a:off x="2565484" y="3183958"/>
            <a:ext cx="278962" cy="83612"/>
            <a:chOff x="2162397" y="4005736"/>
            <a:chExt cx="557923" cy="167146"/>
          </a:xfrm>
        </p:grpSpPr>
        <p:cxnSp>
          <p:nvCxnSpPr>
            <p:cNvPr id="1328"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329"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330"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331"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332"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333" name="G-MLT Sample"/>
          <p:cNvGrpSpPr/>
          <p:nvPr/>
        </p:nvGrpSpPr>
        <p:grpSpPr>
          <a:xfrm>
            <a:off x="2547504" y="3124620"/>
            <a:ext cx="278962" cy="83612"/>
            <a:chOff x="2162397" y="4005736"/>
            <a:chExt cx="557923" cy="167146"/>
          </a:xfrm>
        </p:grpSpPr>
        <p:cxnSp>
          <p:nvCxnSpPr>
            <p:cNvPr id="1334"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335"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336"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337"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338"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339" name="G-MLT Sample"/>
          <p:cNvGrpSpPr/>
          <p:nvPr/>
        </p:nvGrpSpPr>
        <p:grpSpPr>
          <a:xfrm>
            <a:off x="2733587" y="3342465"/>
            <a:ext cx="278962" cy="83612"/>
            <a:chOff x="2162397" y="4005736"/>
            <a:chExt cx="557923" cy="167146"/>
          </a:xfrm>
        </p:grpSpPr>
        <p:cxnSp>
          <p:nvCxnSpPr>
            <p:cNvPr id="1340"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341"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342"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343"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344"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345" name="G-MLT Sample"/>
          <p:cNvGrpSpPr/>
          <p:nvPr/>
        </p:nvGrpSpPr>
        <p:grpSpPr>
          <a:xfrm>
            <a:off x="2894838" y="3448970"/>
            <a:ext cx="278962" cy="83612"/>
            <a:chOff x="2162397" y="4005736"/>
            <a:chExt cx="557923" cy="167146"/>
          </a:xfrm>
        </p:grpSpPr>
        <p:cxnSp>
          <p:nvCxnSpPr>
            <p:cNvPr id="1346"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347"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348"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349"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350"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351" name="G-MLT Sample"/>
          <p:cNvGrpSpPr/>
          <p:nvPr/>
        </p:nvGrpSpPr>
        <p:grpSpPr>
          <a:xfrm>
            <a:off x="3014995" y="3649985"/>
            <a:ext cx="278962" cy="83612"/>
            <a:chOff x="2162397" y="4005736"/>
            <a:chExt cx="557923" cy="167146"/>
          </a:xfrm>
        </p:grpSpPr>
        <p:cxnSp>
          <p:nvCxnSpPr>
            <p:cNvPr id="1352"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353"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354"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355"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356"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357" name="G-MLT Sample"/>
          <p:cNvGrpSpPr/>
          <p:nvPr/>
        </p:nvGrpSpPr>
        <p:grpSpPr>
          <a:xfrm>
            <a:off x="2954726" y="3560302"/>
            <a:ext cx="278962" cy="83612"/>
            <a:chOff x="2162397" y="4005736"/>
            <a:chExt cx="557923" cy="167146"/>
          </a:xfrm>
        </p:grpSpPr>
        <p:cxnSp>
          <p:nvCxnSpPr>
            <p:cNvPr id="1358"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359"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360"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361"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362"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363" name="G-MLT Sample"/>
          <p:cNvGrpSpPr/>
          <p:nvPr/>
        </p:nvGrpSpPr>
        <p:grpSpPr>
          <a:xfrm>
            <a:off x="3084163" y="3706273"/>
            <a:ext cx="278962" cy="83612"/>
            <a:chOff x="2162397" y="4005736"/>
            <a:chExt cx="557923" cy="167146"/>
          </a:xfrm>
        </p:grpSpPr>
        <p:cxnSp>
          <p:nvCxnSpPr>
            <p:cNvPr id="1364"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365"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366"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367"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368"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369" name="G-MLT Sample"/>
          <p:cNvGrpSpPr/>
          <p:nvPr/>
        </p:nvGrpSpPr>
        <p:grpSpPr>
          <a:xfrm>
            <a:off x="3176845" y="3792422"/>
            <a:ext cx="278962" cy="83612"/>
            <a:chOff x="2162397" y="4005736"/>
            <a:chExt cx="557923" cy="167146"/>
          </a:xfrm>
        </p:grpSpPr>
        <p:cxnSp>
          <p:nvCxnSpPr>
            <p:cNvPr id="1370"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371"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372"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373"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374"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387" name="G-PT Sample"/>
          <p:cNvGrpSpPr/>
          <p:nvPr/>
        </p:nvGrpSpPr>
        <p:grpSpPr>
          <a:xfrm>
            <a:off x="4969924" y="3199054"/>
            <a:ext cx="278962" cy="83612"/>
            <a:chOff x="2162397" y="4005736"/>
            <a:chExt cx="557923" cy="167146"/>
          </a:xfrm>
        </p:grpSpPr>
        <p:cxnSp>
          <p:nvCxnSpPr>
            <p:cNvPr id="1388"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389"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390"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391"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392"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394" name="G-PT Sample"/>
          <p:cNvGrpSpPr/>
          <p:nvPr/>
        </p:nvGrpSpPr>
        <p:grpSpPr>
          <a:xfrm>
            <a:off x="4888154" y="4408890"/>
            <a:ext cx="278962" cy="83612"/>
            <a:chOff x="2162397" y="4005736"/>
            <a:chExt cx="557923" cy="167146"/>
          </a:xfrm>
        </p:grpSpPr>
        <p:cxnSp>
          <p:nvCxnSpPr>
            <p:cNvPr id="1395"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396"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397"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398"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399"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400" name="G-PT Sample"/>
          <p:cNvGrpSpPr/>
          <p:nvPr/>
        </p:nvGrpSpPr>
        <p:grpSpPr>
          <a:xfrm flipH="1">
            <a:off x="4888154" y="3810487"/>
            <a:ext cx="278962" cy="83612"/>
            <a:chOff x="2162397" y="4005736"/>
            <a:chExt cx="557923" cy="167146"/>
          </a:xfrm>
        </p:grpSpPr>
        <p:cxnSp>
          <p:nvCxnSpPr>
            <p:cNvPr id="1401"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402"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403"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404"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405"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406" name="G-PT Sample"/>
          <p:cNvGrpSpPr/>
          <p:nvPr/>
        </p:nvGrpSpPr>
        <p:grpSpPr>
          <a:xfrm>
            <a:off x="5129633" y="3381058"/>
            <a:ext cx="278962" cy="83612"/>
            <a:chOff x="2162397" y="4005736"/>
            <a:chExt cx="557923" cy="167146"/>
          </a:xfrm>
        </p:grpSpPr>
        <p:cxnSp>
          <p:nvCxnSpPr>
            <p:cNvPr id="1407"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408"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409"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410"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411"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448" name="G-PT Sample"/>
          <p:cNvGrpSpPr/>
          <p:nvPr/>
        </p:nvGrpSpPr>
        <p:grpSpPr>
          <a:xfrm flipH="1">
            <a:off x="5146763" y="4386022"/>
            <a:ext cx="278962" cy="83612"/>
            <a:chOff x="2162397" y="4005736"/>
            <a:chExt cx="557923" cy="167146"/>
          </a:xfrm>
        </p:grpSpPr>
        <p:cxnSp>
          <p:nvCxnSpPr>
            <p:cNvPr id="1449"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450"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451"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452"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453"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454" name="G-PT Sample"/>
          <p:cNvGrpSpPr/>
          <p:nvPr/>
        </p:nvGrpSpPr>
        <p:grpSpPr>
          <a:xfrm>
            <a:off x="5372043" y="4095848"/>
            <a:ext cx="278962" cy="83612"/>
            <a:chOff x="2162397" y="4005736"/>
            <a:chExt cx="557923" cy="167146"/>
          </a:xfrm>
        </p:grpSpPr>
        <p:cxnSp>
          <p:nvCxnSpPr>
            <p:cNvPr id="1455"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456"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457"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458"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459"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460" name="G-PT Sample"/>
          <p:cNvGrpSpPr/>
          <p:nvPr/>
        </p:nvGrpSpPr>
        <p:grpSpPr>
          <a:xfrm flipH="1">
            <a:off x="5302598" y="3495755"/>
            <a:ext cx="278962" cy="83612"/>
            <a:chOff x="2162397" y="4005736"/>
            <a:chExt cx="557923" cy="167146"/>
          </a:xfrm>
        </p:grpSpPr>
        <p:cxnSp>
          <p:nvCxnSpPr>
            <p:cNvPr id="1461"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462"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463"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464"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465"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466" name="G-PT Sample"/>
          <p:cNvGrpSpPr/>
          <p:nvPr/>
        </p:nvGrpSpPr>
        <p:grpSpPr>
          <a:xfrm>
            <a:off x="5537087" y="4323407"/>
            <a:ext cx="278962" cy="83612"/>
            <a:chOff x="2162397" y="4005736"/>
            <a:chExt cx="557923" cy="167146"/>
          </a:xfrm>
        </p:grpSpPr>
        <p:cxnSp>
          <p:nvCxnSpPr>
            <p:cNvPr id="1467"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468"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469"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470"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471"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472" name="G-PT Sample"/>
          <p:cNvGrpSpPr/>
          <p:nvPr/>
        </p:nvGrpSpPr>
        <p:grpSpPr>
          <a:xfrm flipH="1">
            <a:off x="5518753" y="3050175"/>
            <a:ext cx="278962" cy="83612"/>
            <a:chOff x="2162397" y="4005736"/>
            <a:chExt cx="557923" cy="167146"/>
          </a:xfrm>
        </p:grpSpPr>
        <p:cxnSp>
          <p:nvCxnSpPr>
            <p:cNvPr id="1473"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474"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475"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476"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477"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478" name="G-PT Sample"/>
          <p:cNvGrpSpPr/>
          <p:nvPr/>
        </p:nvGrpSpPr>
        <p:grpSpPr>
          <a:xfrm>
            <a:off x="5683776" y="3701165"/>
            <a:ext cx="278962" cy="83612"/>
            <a:chOff x="2162397" y="4005736"/>
            <a:chExt cx="557923" cy="167146"/>
          </a:xfrm>
        </p:grpSpPr>
        <p:cxnSp>
          <p:nvCxnSpPr>
            <p:cNvPr id="1479"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480"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481"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482"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483"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484" name="G-PT Sample"/>
          <p:cNvGrpSpPr/>
          <p:nvPr/>
        </p:nvGrpSpPr>
        <p:grpSpPr>
          <a:xfrm flipH="1">
            <a:off x="5752193" y="3961361"/>
            <a:ext cx="278962" cy="83612"/>
            <a:chOff x="2162397" y="4005736"/>
            <a:chExt cx="557923" cy="167146"/>
          </a:xfrm>
        </p:grpSpPr>
        <p:cxnSp>
          <p:nvCxnSpPr>
            <p:cNvPr id="1485"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486"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487"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488"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489"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490" name="G-PT Sample"/>
          <p:cNvGrpSpPr/>
          <p:nvPr/>
        </p:nvGrpSpPr>
        <p:grpSpPr>
          <a:xfrm>
            <a:off x="5909678" y="3408811"/>
            <a:ext cx="278962" cy="83612"/>
            <a:chOff x="2162397" y="4005736"/>
            <a:chExt cx="557923" cy="167146"/>
          </a:xfrm>
        </p:grpSpPr>
        <p:cxnSp>
          <p:nvCxnSpPr>
            <p:cNvPr id="1491"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492"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493"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494"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495"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496" name="G-PT Sample"/>
          <p:cNvGrpSpPr/>
          <p:nvPr/>
        </p:nvGrpSpPr>
        <p:grpSpPr>
          <a:xfrm flipH="1">
            <a:off x="5965664" y="4505575"/>
            <a:ext cx="278962" cy="83612"/>
            <a:chOff x="2162397" y="4005736"/>
            <a:chExt cx="557923" cy="167146"/>
          </a:xfrm>
        </p:grpSpPr>
        <p:cxnSp>
          <p:nvCxnSpPr>
            <p:cNvPr id="1497"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498"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499"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500"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501"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502" name="G-PT Sample"/>
          <p:cNvGrpSpPr/>
          <p:nvPr/>
        </p:nvGrpSpPr>
        <p:grpSpPr>
          <a:xfrm>
            <a:off x="6140274" y="3156188"/>
            <a:ext cx="278962" cy="83612"/>
            <a:chOff x="2162397" y="4005736"/>
            <a:chExt cx="557923" cy="167146"/>
          </a:xfrm>
        </p:grpSpPr>
        <p:cxnSp>
          <p:nvCxnSpPr>
            <p:cNvPr id="1503"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504"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505"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506"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507"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508" name="G-PT Sample"/>
          <p:cNvGrpSpPr/>
          <p:nvPr/>
        </p:nvGrpSpPr>
        <p:grpSpPr>
          <a:xfrm flipH="1">
            <a:off x="6126608" y="4280025"/>
            <a:ext cx="278962" cy="83612"/>
            <a:chOff x="2162397" y="4005736"/>
            <a:chExt cx="557923" cy="167146"/>
          </a:xfrm>
        </p:grpSpPr>
        <p:cxnSp>
          <p:nvCxnSpPr>
            <p:cNvPr id="1509"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510"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511"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512"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513"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514" name="G-PT Sample"/>
          <p:cNvGrpSpPr/>
          <p:nvPr/>
        </p:nvGrpSpPr>
        <p:grpSpPr>
          <a:xfrm>
            <a:off x="6319790" y="3517492"/>
            <a:ext cx="278962" cy="83612"/>
            <a:chOff x="2162397" y="4005736"/>
            <a:chExt cx="557923" cy="167146"/>
          </a:xfrm>
        </p:grpSpPr>
        <p:cxnSp>
          <p:nvCxnSpPr>
            <p:cNvPr id="1515"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516"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517"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518"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519"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520" name="G-PT Sample"/>
          <p:cNvGrpSpPr/>
          <p:nvPr/>
        </p:nvGrpSpPr>
        <p:grpSpPr>
          <a:xfrm flipH="1">
            <a:off x="6339366" y="3910557"/>
            <a:ext cx="278962" cy="83612"/>
            <a:chOff x="2162397" y="4005736"/>
            <a:chExt cx="557923" cy="167146"/>
          </a:xfrm>
        </p:grpSpPr>
        <p:cxnSp>
          <p:nvCxnSpPr>
            <p:cNvPr id="1521"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522"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523"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524"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525"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526" name="G-PT Sample"/>
          <p:cNvGrpSpPr/>
          <p:nvPr/>
        </p:nvGrpSpPr>
        <p:grpSpPr>
          <a:xfrm>
            <a:off x="6537799" y="4381297"/>
            <a:ext cx="278962" cy="83612"/>
            <a:chOff x="2162397" y="4005736"/>
            <a:chExt cx="557923" cy="167146"/>
          </a:xfrm>
        </p:grpSpPr>
        <p:cxnSp>
          <p:nvCxnSpPr>
            <p:cNvPr id="1527"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528"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529"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530"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531"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532" name="G-PT Sample"/>
          <p:cNvGrpSpPr/>
          <p:nvPr/>
        </p:nvGrpSpPr>
        <p:grpSpPr>
          <a:xfrm flipH="1">
            <a:off x="6552656" y="3367321"/>
            <a:ext cx="278962" cy="83612"/>
            <a:chOff x="2162397" y="4005736"/>
            <a:chExt cx="557923" cy="167146"/>
          </a:xfrm>
        </p:grpSpPr>
        <p:cxnSp>
          <p:nvCxnSpPr>
            <p:cNvPr id="1533"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534"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535"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536"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537"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sp>
        <p:nvSpPr>
          <p:cNvPr id="407" name="No Samples"/>
          <p:cNvSpPr txBox="1"/>
          <p:nvPr/>
        </p:nvSpPr>
        <p:spPr>
          <a:xfrm>
            <a:off x="3002452" y="897273"/>
            <a:ext cx="1532878" cy="646331"/>
          </a:xfrm>
          <a:prstGeom prst="rect">
            <a:avLst/>
          </a:prstGeom>
          <a:noFill/>
        </p:spPr>
        <p:txBody>
          <a:bodyPr wrap="square" rtlCol="0">
            <a:spAutoFit/>
          </a:bodyPr>
          <a:lstStyle/>
          <a:p>
            <a:pPr algn="ctr"/>
            <a:r>
              <a:rPr lang="fi-FI" dirty="0" smtClean="0">
                <a:solidFill>
                  <a:schemeClr val="accent2">
                    <a:lumMod val="40000"/>
                    <a:lumOff val="60000"/>
                  </a:schemeClr>
                </a:solidFill>
              </a:rPr>
              <a:t>no</a:t>
            </a:r>
          </a:p>
          <a:p>
            <a:pPr algn="ctr"/>
            <a:r>
              <a:rPr lang="fi-FI" dirty="0" smtClean="0">
                <a:solidFill>
                  <a:schemeClr val="accent2">
                    <a:lumMod val="40000"/>
                    <a:lumOff val="60000"/>
                  </a:schemeClr>
                </a:solidFill>
              </a:rPr>
              <a:t>samples</a:t>
            </a:r>
            <a:endParaRPr lang="fi-FI" dirty="0">
              <a:solidFill>
                <a:schemeClr val="accent2">
                  <a:lumMod val="40000"/>
                  <a:lumOff val="60000"/>
                </a:schemeClr>
              </a:solidFill>
            </a:endParaRPr>
          </a:p>
        </p:txBody>
      </p:sp>
      <p:grpSp>
        <p:nvGrpSpPr>
          <p:cNvPr id="1538" name="G-PT Sample"/>
          <p:cNvGrpSpPr/>
          <p:nvPr/>
        </p:nvGrpSpPr>
        <p:grpSpPr>
          <a:xfrm>
            <a:off x="6776003" y="3038435"/>
            <a:ext cx="278962" cy="83612"/>
            <a:chOff x="2162397" y="4005736"/>
            <a:chExt cx="557923" cy="167146"/>
          </a:xfrm>
        </p:grpSpPr>
        <p:cxnSp>
          <p:nvCxnSpPr>
            <p:cNvPr id="1539"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540"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541"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542"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543"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544" name="G-PT Sample"/>
          <p:cNvGrpSpPr/>
          <p:nvPr/>
        </p:nvGrpSpPr>
        <p:grpSpPr>
          <a:xfrm flipH="1">
            <a:off x="6682437" y="3889724"/>
            <a:ext cx="278962" cy="83612"/>
            <a:chOff x="2162397" y="4005736"/>
            <a:chExt cx="557923" cy="167146"/>
          </a:xfrm>
        </p:grpSpPr>
        <p:cxnSp>
          <p:nvCxnSpPr>
            <p:cNvPr id="1545"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546"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547"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548"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549"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550" name="G-PT Sample"/>
          <p:cNvGrpSpPr/>
          <p:nvPr/>
        </p:nvGrpSpPr>
        <p:grpSpPr>
          <a:xfrm>
            <a:off x="6879389" y="4481144"/>
            <a:ext cx="278962" cy="83612"/>
            <a:chOff x="2162397" y="4005736"/>
            <a:chExt cx="557923" cy="167146"/>
          </a:xfrm>
        </p:grpSpPr>
        <p:cxnSp>
          <p:nvCxnSpPr>
            <p:cNvPr id="1551"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552"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553"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554"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555"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556" name="G-PT Sample"/>
          <p:cNvGrpSpPr/>
          <p:nvPr/>
        </p:nvGrpSpPr>
        <p:grpSpPr>
          <a:xfrm flipH="1">
            <a:off x="6951402" y="4172074"/>
            <a:ext cx="278962" cy="83612"/>
            <a:chOff x="2162397" y="4005736"/>
            <a:chExt cx="557923" cy="167146"/>
          </a:xfrm>
        </p:grpSpPr>
        <p:cxnSp>
          <p:nvCxnSpPr>
            <p:cNvPr id="1557"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558"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559"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560"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561"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562" name="G-PT Sample"/>
          <p:cNvGrpSpPr/>
          <p:nvPr/>
        </p:nvGrpSpPr>
        <p:grpSpPr>
          <a:xfrm>
            <a:off x="7086268" y="3547488"/>
            <a:ext cx="278962" cy="83612"/>
            <a:chOff x="2162397" y="4005736"/>
            <a:chExt cx="557923" cy="167146"/>
          </a:xfrm>
        </p:grpSpPr>
        <p:cxnSp>
          <p:nvCxnSpPr>
            <p:cNvPr id="1563"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564"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565"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566"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567"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568" name="G-PT Sample"/>
          <p:cNvGrpSpPr/>
          <p:nvPr/>
        </p:nvGrpSpPr>
        <p:grpSpPr>
          <a:xfrm flipH="1">
            <a:off x="7127843" y="4410689"/>
            <a:ext cx="278962" cy="83612"/>
            <a:chOff x="2162397" y="4005736"/>
            <a:chExt cx="557923" cy="167146"/>
          </a:xfrm>
        </p:grpSpPr>
        <p:cxnSp>
          <p:nvCxnSpPr>
            <p:cNvPr id="1569"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570"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571"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572"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573"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574" name="G-PT Sample"/>
          <p:cNvGrpSpPr/>
          <p:nvPr/>
        </p:nvGrpSpPr>
        <p:grpSpPr>
          <a:xfrm>
            <a:off x="7339650" y="4523854"/>
            <a:ext cx="278962" cy="83612"/>
            <a:chOff x="2162397" y="4005736"/>
            <a:chExt cx="557923" cy="167146"/>
          </a:xfrm>
        </p:grpSpPr>
        <p:cxnSp>
          <p:nvCxnSpPr>
            <p:cNvPr id="1575"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576"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577"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578"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579"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580" name="G-PT Sample"/>
          <p:cNvGrpSpPr/>
          <p:nvPr/>
        </p:nvGrpSpPr>
        <p:grpSpPr>
          <a:xfrm flipH="1">
            <a:off x="7371813" y="3171122"/>
            <a:ext cx="278962" cy="83612"/>
            <a:chOff x="2162397" y="4005736"/>
            <a:chExt cx="557923" cy="167146"/>
          </a:xfrm>
        </p:grpSpPr>
        <p:cxnSp>
          <p:nvCxnSpPr>
            <p:cNvPr id="1581"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582"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583"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584"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585"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sp>
        <p:nvSpPr>
          <p:cNvPr id="408" name="No Samples"/>
          <p:cNvSpPr txBox="1"/>
          <p:nvPr/>
        </p:nvSpPr>
        <p:spPr>
          <a:xfrm>
            <a:off x="3005160" y="3059185"/>
            <a:ext cx="1532878" cy="646331"/>
          </a:xfrm>
          <a:prstGeom prst="rect">
            <a:avLst/>
          </a:prstGeom>
          <a:noFill/>
        </p:spPr>
        <p:txBody>
          <a:bodyPr wrap="square" rtlCol="0">
            <a:spAutoFit/>
          </a:bodyPr>
          <a:lstStyle/>
          <a:p>
            <a:pPr algn="ctr"/>
            <a:r>
              <a:rPr lang="fi-FI" dirty="0" smtClean="0">
                <a:solidFill>
                  <a:schemeClr val="accent2">
                    <a:lumMod val="40000"/>
                    <a:lumOff val="60000"/>
                  </a:schemeClr>
                </a:solidFill>
              </a:rPr>
              <a:t>no</a:t>
            </a:r>
          </a:p>
          <a:p>
            <a:pPr algn="ctr"/>
            <a:r>
              <a:rPr lang="fi-FI" dirty="0" smtClean="0">
                <a:solidFill>
                  <a:schemeClr val="accent2">
                    <a:lumMod val="40000"/>
                    <a:lumOff val="60000"/>
                  </a:schemeClr>
                </a:solidFill>
              </a:rPr>
              <a:t>samples</a:t>
            </a:r>
            <a:endParaRPr lang="fi-FI" dirty="0">
              <a:solidFill>
                <a:schemeClr val="accent2">
                  <a:lumMod val="40000"/>
                  <a:lumOff val="60000"/>
                </a:schemeClr>
              </a:solidFill>
            </a:endParaRPr>
          </a:p>
        </p:txBody>
      </p:sp>
      <p:grpSp>
        <p:nvGrpSpPr>
          <p:cNvPr id="1586" name="G-PT Sample"/>
          <p:cNvGrpSpPr/>
          <p:nvPr/>
        </p:nvGrpSpPr>
        <p:grpSpPr>
          <a:xfrm flipH="1">
            <a:off x="7264745" y="3932391"/>
            <a:ext cx="278962" cy="83612"/>
            <a:chOff x="2162397" y="4005736"/>
            <a:chExt cx="557923" cy="167146"/>
          </a:xfrm>
        </p:grpSpPr>
        <p:cxnSp>
          <p:nvCxnSpPr>
            <p:cNvPr id="1587"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588"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589"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590"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591"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sp>
        <p:nvSpPr>
          <p:cNvPr id="3" name="Block Fader"/>
          <p:cNvSpPr/>
          <p:nvPr/>
        </p:nvSpPr>
        <p:spPr>
          <a:xfrm>
            <a:off x="1450960" y="519278"/>
            <a:ext cx="3066288" cy="2086946"/>
          </a:xfrm>
          <a:prstGeom prst="rect">
            <a:avLst/>
          </a:prstGeom>
          <a:solidFill>
            <a:srgbClr val="FFFFFF">
              <a:alpha val="6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598" name="Block Fader"/>
          <p:cNvSpPr/>
          <p:nvPr/>
        </p:nvSpPr>
        <p:spPr>
          <a:xfrm>
            <a:off x="1450428" y="2688316"/>
            <a:ext cx="3066288" cy="2086946"/>
          </a:xfrm>
          <a:prstGeom prst="rect">
            <a:avLst/>
          </a:prstGeom>
          <a:solidFill>
            <a:srgbClr val="FFFFFF">
              <a:alpha val="6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599" name="Block Fader"/>
          <p:cNvSpPr/>
          <p:nvPr/>
        </p:nvSpPr>
        <p:spPr>
          <a:xfrm>
            <a:off x="4790656" y="481955"/>
            <a:ext cx="3074072" cy="2086946"/>
          </a:xfrm>
          <a:prstGeom prst="rect">
            <a:avLst/>
          </a:prstGeom>
          <a:solidFill>
            <a:srgbClr val="FFFFFF">
              <a:alpha val="6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Tree>
    <p:custDataLst>
      <p:tags r:id="rId1"/>
    </p:custDataLst>
    <p:extLst>
      <p:ext uri="{BB962C8B-B14F-4D97-AF65-F5344CB8AC3E}">
        <p14:creationId xmlns:p14="http://schemas.microsoft.com/office/powerpoint/2010/main" val="1888693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42" presetClass="path" presetSubtype="0" accel="50000" decel="50000" fill="hold" nodeType="withEffect">
                                  <p:stCondLst>
                                    <p:cond delay="0"/>
                                  </p:stCondLst>
                                  <p:childTnLst>
                                    <p:animMotion origin="layout" path="M 4.72222E-6 -2.75394E-6 L 0.20295 -2.75394E-6 " pathEditMode="relative" rAng="0" ptsTypes="AA">
                                      <p:cBhvr>
                                        <p:cTn id="9" dur="700" fill="hold"/>
                                        <p:tgtEl>
                                          <p:spTgt spid="36"/>
                                        </p:tgtEl>
                                        <p:attrNameLst>
                                          <p:attrName>ppt_x</p:attrName>
                                          <p:attrName>ppt_y</p:attrName>
                                        </p:attrNameLst>
                                      </p:cBhvr>
                                      <p:rCtr x="10139" y="0"/>
                                    </p:animMotion>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98"/>
                                        </p:tgtEl>
                                        <p:attrNameLst>
                                          <p:attrName>style.visibility</p:attrName>
                                        </p:attrNameLst>
                                      </p:cBhvr>
                                      <p:to>
                                        <p:strVal val="visible"/>
                                      </p:to>
                                    </p:set>
                                    <p:animEffect transition="in" filter="fade">
                                      <p:cBhvr>
                                        <p:cTn id="15" dur="500"/>
                                        <p:tgtEl>
                                          <p:spTgt spid="159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99"/>
                                        </p:tgtEl>
                                        <p:attrNameLst>
                                          <p:attrName>style.visibility</p:attrName>
                                        </p:attrNameLst>
                                      </p:cBhvr>
                                      <p:to>
                                        <p:strVal val="visible"/>
                                      </p:to>
                                    </p:set>
                                    <p:animEffect transition="in" filter="fade">
                                      <p:cBhvr>
                                        <p:cTn id="18" dur="500"/>
                                        <p:tgtEl>
                                          <p:spTgt spid="159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87"/>
                                        </p:tgtEl>
                                        <p:attrNameLst>
                                          <p:attrName>style.visibility</p:attrName>
                                        </p:attrNameLst>
                                      </p:cBhvr>
                                      <p:to>
                                        <p:strVal val="visible"/>
                                      </p:to>
                                    </p:set>
                                    <p:animEffect transition="in" filter="fade">
                                      <p:cBhvr>
                                        <p:cTn id="23" dur="100"/>
                                        <p:tgtEl>
                                          <p:spTgt spid="1387"/>
                                        </p:tgtEl>
                                      </p:cBhvr>
                                    </p:animEffect>
                                  </p:childTnLst>
                                </p:cTn>
                              </p:par>
                            </p:childTnLst>
                          </p:cTn>
                        </p:par>
                        <p:par>
                          <p:cTn id="24" fill="hold">
                            <p:stCondLst>
                              <p:cond delay="100"/>
                            </p:stCondLst>
                            <p:childTnLst>
                              <p:par>
                                <p:cTn id="25" presetID="10" presetClass="entr" presetSubtype="0" fill="hold" nodeType="afterEffect">
                                  <p:stCondLst>
                                    <p:cond delay="0"/>
                                  </p:stCondLst>
                                  <p:childTnLst>
                                    <p:set>
                                      <p:cBhvr>
                                        <p:cTn id="26" dur="1" fill="hold">
                                          <p:stCondLst>
                                            <p:cond delay="0"/>
                                          </p:stCondLst>
                                        </p:cTn>
                                        <p:tgtEl>
                                          <p:spTgt spid="1394"/>
                                        </p:tgtEl>
                                        <p:attrNameLst>
                                          <p:attrName>style.visibility</p:attrName>
                                        </p:attrNameLst>
                                      </p:cBhvr>
                                      <p:to>
                                        <p:strVal val="visible"/>
                                      </p:to>
                                    </p:set>
                                    <p:animEffect transition="in" filter="fade">
                                      <p:cBhvr>
                                        <p:cTn id="27" dur="100"/>
                                        <p:tgtEl>
                                          <p:spTgt spid="1394"/>
                                        </p:tgtEl>
                                      </p:cBhvr>
                                    </p:animEffect>
                                  </p:childTnLst>
                                </p:cTn>
                              </p:par>
                            </p:childTnLst>
                          </p:cTn>
                        </p:par>
                        <p:par>
                          <p:cTn id="28" fill="hold">
                            <p:stCondLst>
                              <p:cond delay="200"/>
                            </p:stCondLst>
                            <p:childTnLst>
                              <p:par>
                                <p:cTn id="29" presetID="10" presetClass="entr" presetSubtype="0" fill="hold" nodeType="afterEffect">
                                  <p:stCondLst>
                                    <p:cond delay="0"/>
                                  </p:stCondLst>
                                  <p:childTnLst>
                                    <p:set>
                                      <p:cBhvr>
                                        <p:cTn id="30" dur="1" fill="hold">
                                          <p:stCondLst>
                                            <p:cond delay="0"/>
                                          </p:stCondLst>
                                        </p:cTn>
                                        <p:tgtEl>
                                          <p:spTgt spid="1400"/>
                                        </p:tgtEl>
                                        <p:attrNameLst>
                                          <p:attrName>style.visibility</p:attrName>
                                        </p:attrNameLst>
                                      </p:cBhvr>
                                      <p:to>
                                        <p:strVal val="visible"/>
                                      </p:to>
                                    </p:set>
                                    <p:animEffect transition="in" filter="fade">
                                      <p:cBhvr>
                                        <p:cTn id="31" dur="100"/>
                                        <p:tgtEl>
                                          <p:spTgt spid="1400"/>
                                        </p:tgtEl>
                                      </p:cBhvr>
                                    </p:animEffect>
                                  </p:childTnLst>
                                </p:cTn>
                              </p:par>
                            </p:childTnLst>
                          </p:cTn>
                        </p:par>
                        <p:par>
                          <p:cTn id="32" fill="hold">
                            <p:stCondLst>
                              <p:cond delay="300"/>
                            </p:stCondLst>
                            <p:childTnLst>
                              <p:par>
                                <p:cTn id="33" presetID="10" presetClass="entr" presetSubtype="0" fill="hold" nodeType="afterEffect">
                                  <p:stCondLst>
                                    <p:cond delay="0"/>
                                  </p:stCondLst>
                                  <p:childTnLst>
                                    <p:set>
                                      <p:cBhvr>
                                        <p:cTn id="34" dur="1" fill="hold">
                                          <p:stCondLst>
                                            <p:cond delay="0"/>
                                          </p:stCondLst>
                                        </p:cTn>
                                        <p:tgtEl>
                                          <p:spTgt spid="1406"/>
                                        </p:tgtEl>
                                        <p:attrNameLst>
                                          <p:attrName>style.visibility</p:attrName>
                                        </p:attrNameLst>
                                      </p:cBhvr>
                                      <p:to>
                                        <p:strVal val="visible"/>
                                      </p:to>
                                    </p:set>
                                    <p:animEffect transition="in" filter="fade">
                                      <p:cBhvr>
                                        <p:cTn id="35" dur="100"/>
                                        <p:tgtEl>
                                          <p:spTgt spid="1406"/>
                                        </p:tgtEl>
                                      </p:cBhvr>
                                    </p:animEffect>
                                  </p:childTnLst>
                                </p:cTn>
                              </p:par>
                            </p:childTnLst>
                          </p:cTn>
                        </p:par>
                        <p:par>
                          <p:cTn id="36" fill="hold">
                            <p:stCondLst>
                              <p:cond delay="400"/>
                            </p:stCondLst>
                            <p:childTnLst>
                              <p:par>
                                <p:cTn id="37" presetID="10" presetClass="entr" presetSubtype="0" fill="hold" nodeType="afterEffect">
                                  <p:stCondLst>
                                    <p:cond delay="0"/>
                                  </p:stCondLst>
                                  <p:childTnLst>
                                    <p:set>
                                      <p:cBhvr>
                                        <p:cTn id="38" dur="1" fill="hold">
                                          <p:stCondLst>
                                            <p:cond delay="0"/>
                                          </p:stCondLst>
                                        </p:cTn>
                                        <p:tgtEl>
                                          <p:spTgt spid="1448"/>
                                        </p:tgtEl>
                                        <p:attrNameLst>
                                          <p:attrName>style.visibility</p:attrName>
                                        </p:attrNameLst>
                                      </p:cBhvr>
                                      <p:to>
                                        <p:strVal val="visible"/>
                                      </p:to>
                                    </p:set>
                                    <p:animEffect transition="in" filter="fade">
                                      <p:cBhvr>
                                        <p:cTn id="39" dur="100"/>
                                        <p:tgtEl>
                                          <p:spTgt spid="1448"/>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1454"/>
                                        </p:tgtEl>
                                        <p:attrNameLst>
                                          <p:attrName>style.visibility</p:attrName>
                                        </p:attrNameLst>
                                      </p:cBhvr>
                                      <p:to>
                                        <p:strVal val="visible"/>
                                      </p:to>
                                    </p:set>
                                    <p:animEffect transition="in" filter="fade">
                                      <p:cBhvr>
                                        <p:cTn id="43" dur="100"/>
                                        <p:tgtEl>
                                          <p:spTgt spid="1454"/>
                                        </p:tgtEl>
                                      </p:cBhvr>
                                    </p:animEffect>
                                  </p:childTnLst>
                                </p:cTn>
                              </p:par>
                            </p:childTnLst>
                          </p:cTn>
                        </p:par>
                        <p:par>
                          <p:cTn id="44" fill="hold">
                            <p:stCondLst>
                              <p:cond delay="600"/>
                            </p:stCondLst>
                            <p:childTnLst>
                              <p:par>
                                <p:cTn id="45" presetID="10" presetClass="entr" presetSubtype="0" fill="hold" nodeType="afterEffect">
                                  <p:stCondLst>
                                    <p:cond delay="0"/>
                                  </p:stCondLst>
                                  <p:childTnLst>
                                    <p:set>
                                      <p:cBhvr>
                                        <p:cTn id="46" dur="1" fill="hold">
                                          <p:stCondLst>
                                            <p:cond delay="0"/>
                                          </p:stCondLst>
                                        </p:cTn>
                                        <p:tgtEl>
                                          <p:spTgt spid="1460"/>
                                        </p:tgtEl>
                                        <p:attrNameLst>
                                          <p:attrName>style.visibility</p:attrName>
                                        </p:attrNameLst>
                                      </p:cBhvr>
                                      <p:to>
                                        <p:strVal val="visible"/>
                                      </p:to>
                                    </p:set>
                                    <p:animEffect transition="in" filter="fade">
                                      <p:cBhvr>
                                        <p:cTn id="47" dur="100"/>
                                        <p:tgtEl>
                                          <p:spTgt spid="1460"/>
                                        </p:tgtEl>
                                      </p:cBhvr>
                                    </p:animEffect>
                                  </p:childTnLst>
                                </p:cTn>
                              </p:par>
                            </p:childTnLst>
                          </p:cTn>
                        </p:par>
                        <p:par>
                          <p:cTn id="48" fill="hold">
                            <p:stCondLst>
                              <p:cond delay="700"/>
                            </p:stCondLst>
                            <p:childTnLst>
                              <p:par>
                                <p:cTn id="49" presetID="10" presetClass="entr" presetSubtype="0" fill="hold" nodeType="afterEffect">
                                  <p:stCondLst>
                                    <p:cond delay="0"/>
                                  </p:stCondLst>
                                  <p:childTnLst>
                                    <p:set>
                                      <p:cBhvr>
                                        <p:cTn id="50" dur="1" fill="hold">
                                          <p:stCondLst>
                                            <p:cond delay="0"/>
                                          </p:stCondLst>
                                        </p:cTn>
                                        <p:tgtEl>
                                          <p:spTgt spid="1466"/>
                                        </p:tgtEl>
                                        <p:attrNameLst>
                                          <p:attrName>style.visibility</p:attrName>
                                        </p:attrNameLst>
                                      </p:cBhvr>
                                      <p:to>
                                        <p:strVal val="visible"/>
                                      </p:to>
                                    </p:set>
                                    <p:animEffect transition="in" filter="fade">
                                      <p:cBhvr>
                                        <p:cTn id="51" dur="100"/>
                                        <p:tgtEl>
                                          <p:spTgt spid="1466"/>
                                        </p:tgtEl>
                                      </p:cBhvr>
                                    </p:animEffect>
                                  </p:childTnLst>
                                </p:cTn>
                              </p:par>
                            </p:childTnLst>
                          </p:cTn>
                        </p:par>
                        <p:par>
                          <p:cTn id="52" fill="hold">
                            <p:stCondLst>
                              <p:cond delay="800"/>
                            </p:stCondLst>
                            <p:childTnLst>
                              <p:par>
                                <p:cTn id="53" presetID="10" presetClass="entr" presetSubtype="0" fill="hold" nodeType="afterEffect">
                                  <p:stCondLst>
                                    <p:cond delay="0"/>
                                  </p:stCondLst>
                                  <p:childTnLst>
                                    <p:set>
                                      <p:cBhvr>
                                        <p:cTn id="54" dur="1" fill="hold">
                                          <p:stCondLst>
                                            <p:cond delay="0"/>
                                          </p:stCondLst>
                                        </p:cTn>
                                        <p:tgtEl>
                                          <p:spTgt spid="1472"/>
                                        </p:tgtEl>
                                        <p:attrNameLst>
                                          <p:attrName>style.visibility</p:attrName>
                                        </p:attrNameLst>
                                      </p:cBhvr>
                                      <p:to>
                                        <p:strVal val="visible"/>
                                      </p:to>
                                    </p:set>
                                    <p:animEffect transition="in" filter="fade">
                                      <p:cBhvr>
                                        <p:cTn id="55" dur="100"/>
                                        <p:tgtEl>
                                          <p:spTgt spid="1472"/>
                                        </p:tgtEl>
                                      </p:cBhvr>
                                    </p:animEffect>
                                  </p:childTnLst>
                                </p:cTn>
                              </p:par>
                            </p:childTnLst>
                          </p:cTn>
                        </p:par>
                        <p:par>
                          <p:cTn id="56" fill="hold">
                            <p:stCondLst>
                              <p:cond delay="900"/>
                            </p:stCondLst>
                            <p:childTnLst>
                              <p:par>
                                <p:cTn id="57" presetID="10" presetClass="entr" presetSubtype="0" fill="hold" nodeType="afterEffect">
                                  <p:stCondLst>
                                    <p:cond delay="0"/>
                                  </p:stCondLst>
                                  <p:childTnLst>
                                    <p:set>
                                      <p:cBhvr>
                                        <p:cTn id="58" dur="1" fill="hold">
                                          <p:stCondLst>
                                            <p:cond delay="0"/>
                                          </p:stCondLst>
                                        </p:cTn>
                                        <p:tgtEl>
                                          <p:spTgt spid="1478"/>
                                        </p:tgtEl>
                                        <p:attrNameLst>
                                          <p:attrName>style.visibility</p:attrName>
                                        </p:attrNameLst>
                                      </p:cBhvr>
                                      <p:to>
                                        <p:strVal val="visible"/>
                                      </p:to>
                                    </p:set>
                                    <p:animEffect transition="in" filter="fade">
                                      <p:cBhvr>
                                        <p:cTn id="59" dur="100"/>
                                        <p:tgtEl>
                                          <p:spTgt spid="1478"/>
                                        </p:tgtEl>
                                      </p:cBhvr>
                                    </p:animEffect>
                                  </p:childTnLst>
                                </p:cTn>
                              </p:par>
                            </p:childTnLst>
                          </p:cTn>
                        </p:par>
                        <p:par>
                          <p:cTn id="60" fill="hold">
                            <p:stCondLst>
                              <p:cond delay="1000"/>
                            </p:stCondLst>
                            <p:childTnLst>
                              <p:par>
                                <p:cTn id="61" presetID="10" presetClass="entr" presetSubtype="0" fill="hold" nodeType="afterEffect">
                                  <p:stCondLst>
                                    <p:cond delay="0"/>
                                  </p:stCondLst>
                                  <p:childTnLst>
                                    <p:set>
                                      <p:cBhvr>
                                        <p:cTn id="62" dur="1" fill="hold">
                                          <p:stCondLst>
                                            <p:cond delay="0"/>
                                          </p:stCondLst>
                                        </p:cTn>
                                        <p:tgtEl>
                                          <p:spTgt spid="1484"/>
                                        </p:tgtEl>
                                        <p:attrNameLst>
                                          <p:attrName>style.visibility</p:attrName>
                                        </p:attrNameLst>
                                      </p:cBhvr>
                                      <p:to>
                                        <p:strVal val="visible"/>
                                      </p:to>
                                    </p:set>
                                    <p:animEffect transition="in" filter="fade">
                                      <p:cBhvr>
                                        <p:cTn id="63" dur="100"/>
                                        <p:tgtEl>
                                          <p:spTgt spid="1484"/>
                                        </p:tgtEl>
                                      </p:cBhvr>
                                    </p:animEffect>
                                  </p:childTnLst>
                                </p:cTn>
                              </p:par>
                            </p:childTnLst>
                          </p:cTn>
                        </p:par>
                        <p:par>
                          <p:cTn id="64" fill="hold">
                            <p:stCondLst>
                              <p:cond delay="1100"/>
                            </p:stCondLst>
                            <p:childTnLst>
                              <p:par>
                                <p:cTn id="65" presetID="10" presetClass="entr" presetSubtype="0" fill="hold" nodeType="afterEffect">
                                  <p:stCondLst>
                                    <p:cond delay="0"/>
                                  </p:stCondLst>
                                  <p:childTnLst>
                                    <p:set>
                                      <p:cBhvr>
                                        <p:cTn id="66" dur="1" fill="hold">
                                          <p:stCondLst>
                                            <p:cond delay="0"/>
                                          </p:stCondLst>
                                        </p:cTn>
                                        <p:tgtEl>
                                          <p:spTgt spid="1490"/>
                                        </p:tgtEl>
                                        <p:attrNameLst>
                                          <p:attrName>style.visibility</p:attrName>
                                        </p:attrNameLst>
                                      </p:cBhvr>
                                      <p:to>
                                        <p:strVal val="visible"/>
                                      </p:to>
                                    </p:set>
                                    <p:animEffect transition="in" filter="fade">
                                      <p:cBhvr>
                                        <p:cTn id="67" dur="100"/>
                                        <p:tgtEl>
                                          <p:spTgt spid="1490"/>
                                        </p:tgtEl>
                                      </p:cBhvr>
                                    </p:animEffect>
                                  </p:childTnLst>
                                </p:cTn>
                              </p:par>
                            </p:childTnLst>
                          </p:cTn>
                        </p:par>
                        <p:par>
                          <p:cTn id="68" fill="hold">
                            <p:stCondLst>
                              <p:cond delay="1200"/>
                            </p:stCondLst>
                            <p:childTnLst>
                              <p:par>
                                <p:cTn id="69" presetID="10" presetClass="entr" presetSubtype="0" fill="hold" nodeType="afterEffect">
                                  <p:stCondLst>
                                    <p:cond delay="0"/>
                                  </p:stCondLst>
                                  <p:childTnLst>
                                    <p:set>
                                      <p:cBhvr>
                                        <p:cTn id="70" dur="1" fill="hold">
                                          <p:stCondLst>
                                            <p:cond delay="0"/>
                                          </p:stCondLst>
                                        </p:cTn>
                                        <p:tgtEl>
                                          <p:spTgt spid="1496"/>
                                        </p:tgtEl>
                                        <p:attrNameLst>
                                          <p:attrName>style.visibility</p:attrName>
                                        </p:attrNameLst>
                                      </p:cBhvr>
                                      <p:to>
                                        <p:strVal val="visible"/>
                                      </p:to>
                                    </p:set>
                                    <p:animEffect transition="in" filter="fade">
                                      <p:cBhvr>
                                        <p:cTn id="71" dur="100"/>
                                        <p:tgtEl>
                                          <p:spTgt spid="1496"/>
                                        </p:tgtEl>
                                      </p:cBhvr>
                                    </p:animEffect>
                                  </p:childTnLst>
                                </p:cTn>
                              </p:par>
                            </p:childTnLst>
                          </p:cTn>
                        </p:par>
                        <p:par>
                          <p:cTn id="72" fill="hold">
                            <p:stCondLst>
                              <p:cond delay="1300"/>
                            </p:stCondLst>
                            <p:childTnLst>
                              <p:par>
                                <p:cTn id="73" presetID="10" presetClass="entr" presetSubtype="0" fill="hold" nodeType="afterEffect">
                                  <p:stCondLst>
                                    <p:cond delay="0"/>
                                  </p:stCondLst>
                                  <p:childTnLst>
                                    <p:set>
                                      <p:cBhvr>
                                        <p:cTn id="74" dur="1" fill="hold">
                                          <p:stCondLst>
                                            <p:cond delay="0"/>
                                          </p:stCondLst>
                                        </p:cTn>
                                        <p:tgtEl>
                                          <p:spTgt spid="1502"/>
                                        </p:tgtEl>
                                        <p:attrNameLst>
                                          <p:attrName>style.visibility</p:attrName>
                                        </p:attrNameLst>
                                      </p:cBhvr>
                                      <p:to>
                                        <p:strVal val="visible"/>
                                      </p:to>
                                    </p:set>
                                    <p:animEffect transition="in" filter="fade">
                                      <p:cBhvr>
                                        <p:cTn id="75" dur="100"/>
                                        <p:tgtEl>
                                          <p:spTgt spid="1502"/>
                                        </p:tgtEl>
                                      </p:cBhvr>
                                    </p:animEffect>
                                  </p:childTnLst>
                                </p:cTn>
                              </p:par>
                            </p:childTnLst>
                          </p:cTn>
                        </p:par>
                        <p:par>
                          <p:cTn id="76" fill="hold">
                            <p:stCondLst>
                              <p:cond delay="1400"/>
                            </p:stCondLst>
                            <p:childTnLst>
                              <p:par>
                                <p:cTn id="77" presetID="10" presetClass="entr" presetSubtype="0" fill="hold" nodeType="afterEffect">
                                  <p:stCondLst>
                                    <p:cond delay="0"/>
                                  </p:stCondLst>
                                  <p:childTnLst>
                                    <p:set>
                                      <p:cBhvr>
                                        <p:cTn id="78" dur="1" fill="hold">
                                          <p:stCondLst>
                                            <p:cond delay="0"/>
                                          </p:stCondLst>
                                        </p:cTn>
                                        <p:tgtEl>
                                          <p:spTgt spid="1508"/>
                                        </p:tgtEl>
                                        <p:attrNameLst>
                                          <p:attrName>style.visibility</p:attrName>
                                        </p:attrNameLst>
                                      </p:cBhvr>
                                      <p:to>
                                        <p:strVal val="visible"/>
                                      </p:to>
                                    </p:set>
                                    <p:animEffect transition="in" filter="fade">
                                      <p:cBhvr>
                                        <p:cTn id="79" dur="100"/>
                                        <p:tgtEl>
                                          <p:spTgt spid="1508"/>
                                        </p:tgtEl>
                                      </p:cBhvr>
                                    </p:animEffect>
                                  </p:childTnLst>
                                </p:cTn>
                              </p:par>
                            </p:childTnLst>
                          </p:cTn>
                        </p:par>
                        <p:par>
                          <p:cTn id="80" fill="hold">
                            <p:stCondLst>
                              <p:cond delay="1500"/>
                            </p:stCondLst>
                            <p:childTnLst>
                              <p:par>
                                <p:cTn id="81" presetID="10" presetClass="entr" presetSubtype="0" fill="hold" nodeType="afterEffect">
                                  <p:stCondLst>
                                    <p:cond delay="0"/>
                                  </p:stCondLst>
                                  <p:childTnLst>
                                    <p:set>
                                      <p:cBhvr>
                                        <p:cTn id="82" dur="1" fill="hold">
                                          <p:stCondLst>
                                            <p:cond delay="0"/>
                                          </p:stCondLst>
                                        </p:cTn>
                                        <p:tgtEl>
                                          <p:spTgt spid="1514"/>
                                        </p:tgtEl>
                                        <p:attrNameLst>
                                          <p:attrName>style.visibility</p:attrName>
                                        </p:attrNameLst>
                                      </p:cBhvr>
                                      <p:to>
                                        <p:strVal val="visible"/>
                                      </p:to>
                                    </p:set>
                                    <p:animEffect transition="in" filter="fade">
                                      <p:cBhvr>
                                        <p:cTn id="83" dur="100"/>
                                        <p:tgtEl>
                                          <p:spTgt spid="1514"/>
                                        </p:tgtEl>
                                      </p:cBhvr>
                                    </p:animEffect>
                                  </p:childTnLst>
                                </p:cTn>
                              </p:par>
                            </p:childTnLst>
                          </p:cTn>
                        </p:par>
                        <p:par>
                          <p:cTn id="84" fill="hold">
                            <p:stCondLst>
                              <p:cond delay="1600"/>
                            </p:stCondLst>
                            <p:childTnLst>
                              <p:par>
                                <p:cTn id="85" presetID="10" presetClass="entr" presetSubtype="0" fill="hold" nodeType="afterEffect">
                                  <p:stCondLst>
                                    <p:cond delay="0"/>
                                  </p:stCondLst>
                                  <p:childTnLst>
                                    <p:set>
                                      <p:cBhvr>
                                        <p:cTn id="86" dur="1" fill="hold">
                                          <p:stCondLst>
                                            <p:cond delay="0"/>
                                          </p:stCondLst>
                                        </p:cTn>
                                        <p:tgtEl>
                                          <p:spTgt spid="1520"/>
                                        </p:tgtEl>
                                        <p:attrNameLst>
                                          <p:attrName>style.visibility</p:attrName>
                                        </p:attrNameLst>
                                      </p:cBhvr>
                                      <p:to>
                                        <p:strVal val="visible"/>
                                      </p:to>
                                    </p:set>
                                    <p:animEffect transition="in" filter="fade">
                                      <p:cBhvr>
                                        <p:cTn id="87" dur="100"/>
                                        <p:tgtEl>
                                          <p:spTgt spid="1520"/>
                                        </p:tgtEl>
                                      </p:cBhvr>
                                    </p:animEffect>
                                  </p:childTnLst>
                                </p:cTn>
                              </p:par>
                            </p:childTnLst>
                          </p:cTn>
                        </p:par>
                        <p:par>
                          <p:cTn id="88" fill="hold">
                            <p:stCondLst>
                              <p:cond delay="1700"/>
                            </p:stCondLst>
                            <p:childTnLst>
                              <p:par>
                                <p:cTn id="89" presetID="10" presetClass="entr" presetSubtype="0" fill="hold" nodeType="afterEffect">
                                  <p:stCondLst>
                                    <p:cond delay="0"/>
                                  </p:stCondLst>
                                  <p:childTnLst>
                                    <p:set>
                                      <p:cBhvr>
                                        <p:cTn id="90" dur="1" fill="hold">
                                          <p:stCondLst>
                                            <p:cond delay="0"/>
                                          </p:stCondLst>
                                        </p:cTn>
                                        <p:tgtEl>
                                          <p:spTgt spid="1526"/>
                                        </p:tgtEl>
                                        <p:attrNameLst>
                                          <p:attrName>style.visibility</p:attrName>
                                        </p:attrNameLst>
                                      </p:cBhvr>
                                      <p:to>
                                        <p:strVal val="visible"/>
                                      </p:to>
                                    </p:set>
                                    <p:animEffect transition="in" filter="fade">
                                      <p:cBhvr>
                                        <p:cTn id="91" dur="100"/>
                                        <p:tgtEl>
                                          <p:spTgt spid="1526"/>
                                        </p:tgtEl>
                                      </p:cBhvr>
                                    </p:animEffect>
                                  </p:childTnLst>
                                </p:cTn>
                              </p:par>
                            </p:childTnLst>
                          </p:cTn>
                        </p:par>
                        <p:par>
                          <p:cTn id="92" fill="hold">
                            <p:stCondLst>
                              <p:cond delay="1800"/>
                            </p:stCondLst>
                            <p:childTnLst>
                              <p:par>
                                <p:cTn id="93" presetID="10" presetClass="entr" presetSubtype="0" fill="hold" nodeType="afterEffect">
                                  <p:stCondLst>
                                    <p:cond delay="0"/>
                                  </p:stCondLst>
                                  <p:childTnLst>
                                    <p:set>
                                      <p:cBhvr>
                                        <p:cTn id="94" dur="1" fill="hold">
                                          <p:stCondLst>
                                            <p:cond delay="0"/>
                                          </p:stCondLst>
                                        </p:cTn>
                                        <p:tgtEl>
                                          <p:spTgt spid="1532"/>
                                        </p:tgtEl>
                                        <p:attrNameLst>
                                          <p:attrName>style.visibility</p:attrName>
                                        </p:attrNameLst>
                                      </p:cBhvr>
                                      <p:to>
                                        <p:strVal val="visible"/>
                                      </p:to>
                                    </p:set>
                                    <p:animEffect transition="in" filter="fade">
                                      <p:cBhvr>
                                        <p:cTn id="95" dur="100"/>
                                        <p:tgtEl>
                                          <p:spTgt spid="1532"/>
                                        </p:tgtEl>
                                      </p:cBhvr>
                                    </p:animEffect>
                                  </p:childTnLst>
                                </p:cTn>
                              </p:par>
                            </p:childTnLst>
                          </p:cTn>
                        </p:par>
                        <p:par>
                          <p:cTn id="96" fill="hold">
                            <p:stCondLst>
                              <p:cond delay="1900"/>
                            </p:stCondLst>
                            <p:childTnLst>
                              <p:par>
                                <p:cTn id="97" presetID="10" presetClass="entr" presetSubtype="0" fill="hold" nodeType="afterEffect">
                                  <p:stCondLst>
                                    <p:cond delay="0"/>
                                  </p:stCondLst>
                                  <p:childTnLst>
                                    <p:set>
                                      <p:cBhvr>
                                        <p:cTn id="98" dur="1" fill="hold">
                                          <p:stCondLst>
                                            <p:cond delay="0"/>
                                          </p:stCondLst>
                                        </p:cTn>
                                        <p:tgtEl>
                                          <p:spTgt spid="1538"/>
                                        </p:tgtEl>
                                        <p:attrNameLst>
                                          <p:attrName>style.visibility</p:attrName>
                                        </p:attrNameLst>
                                      </p:cBhvr>
                                      <p:to>
                                        <p:strVal val="visible"/>
                                      </p:to>
                                    </p:set>
                                    <p:animEffect transition="in" filter="fade">
                                      <p:cBhvr>
                                        <p:cTn id="99" dur="100"/>
                                        <p:tgtEl>
                                          <p:spTgt spid="1538"/>
                                        </p:tgtEl>
                                      </p:cBhvr>
                                    </p:animEffect>
                                  </p:childTnLst>
                                </p:cTn>
                              </p:par>
                            </p:childTnLst>
                          </p:cTn>
                        </p:par>
                        <p:par>
                          <p:cTn id="100" fill="hold">
                            <p:stCondLst>
                              <p:cond delay="2000"/>
                            </p:stCondLst>
                            <p:childTnLst>
                              <p:par>
                                <p:cTn id="101" presetID="10" presetClass="entr" presetSubtype="0" fill="hold" nodeType="afterEffect">
                                  <p:stCondLst>
                                    <p:cond delay="0"/>
                                  </p:stCondLst>
                                  <p:childTnLst>
                                    <p:set>
                                      <p:cBhvr>
                                        <p:cTn id="102" dur="1" fill="hold">
                                          <p:stCondLst>
                                            <p:cond delay="0"/>
                                          </p:stCondLst>
                                        </p:cTn>
                                        <p:tgtEl>
                                          <p:spTgt spid="1544"/>
                                        </p:tgtEl>
                                        <p:attrNameLst>
                                          <p:attrName>style.visibility</p:attrName>
                                        </p:attrNameLst>
                                      </p:cBhvr>
                                      <p:to>
                                        <p:strVal val="visible"/>
                                      </p:to>
                                    </p:set>
                                    <p:animEffect transition="in" filter="fade">
                                      <p:cBhvr>
                                        <p:cTn id="103" dur="100"/>
                                        <p:tgtEl>
                                          <p:spTgt spid="1544"/>
                                        </p:tgtEl>
                                      </p:cBhvr>
                                    </p:animEffect>
                                  </p:childTnLst>
                                </p:cTn>
                              </p:par>
                            </p:childTnLst>
                          </p:cTn>
                        </p:par>
                        <p:par>
                          <p:cTn id="104" fill="hold">
                            <p:stCondLst>
                              <p:cond delay="2100"/>
                            </p:stCondLst>
                            <p:childTnLst>
                              <p:par>
                                <p:cTn id="105" presetID="10" presetClass="entr" presetSubtype="0" fill="hold" nodeType="afterEffect">
                                  <p:stCondLst>
                                    <p:cond delay="0"/>
                                  </p:stCondLst>
                                  <p:childTnLst>
                                    <p:set>
                                      <p:cBhvr>
                                        <p:cTn id="106" dur="1" fill="hold">
                                          <p:stCondLst>
                                            <p:cond delay="0"/>
                                          </p:stCondLst>
                                        </p:cTn>
                                        <p:tgtEl>
                                          <p:spTgt spid="1550"/>
                                        </p:tgtEl>
                                        <p:attrNameLst>
                                          <p:attrName>style.visibility</p:attrName>
                                        </p:attrNameLst>
                                      </p:cBhvr>
                                      <p:to>
                                        <p:strVal val="visible"/>
                                      </p:to>
                                    </p:set>
                                    <p:animEffect transition="in" filter="fade">
                                      <p:cBhvr>
                                        <p:cTn id="107" dur="100"/>
                                        <p:tgtEl>
                                          <p:spTgt spid="1550"/>
                                        </p:tgtEl>
                                      </p:cBhvr>
                                    </p:animEffect>
                                  </p:childTnLst>
                                </p:cTn>
                              </p:par>
                            </p:childTnLst>
                          </p:cTn>
                        </p:par>
                        <p:par>
                          <p:cTn id="108" fill="hold">
                            <p:stCondLst>
                              <p:cond delay="2200"/>
                            </p:stCondLst>
                            <p:childTnLst>
                              <p:par>
                                <p:cTn id="109" presetID="10" presetClass="entr" presetSubtype="0" fill="hold" nodeType="afterEffect">
                                  <p:stCondLst>
                                    <p:cond delay="0"/>
                                  </p:stCondLst>
                                  <p:childTnLst>
                                    <p:set>
                                      <p:cBhvr>
                                        <p:cTn id="110" dur="1" fill="hold">
                                          <p:stCondLst>
                                            <p:cond delay="0"/>
                                          </p:stCondLst>
                                        </p:cTn>
                                        <p:tgtEl>
                                          <p:spTgt spid="1556"/>
                                        </p:tgtEl>
                                        <p:attrNameLst>
                                          <p:attrName>style.visibility</p:attrName>
                                        </p:attrNameLst>
                                      </p:cBhvr>
                                      <p:to>
                                        <p:strVal val="visible"/>
                                      </p:to>
                                    </p:set>
                                    <p:animEffect transition="in" filter="fade">
                                      <p:cBhvr>
                                        <p:cTn id="111" dur="100"/>
                                        <p:tgtEl>
                                          <p:spTgt spid="1556"/>
                                        </p:tgtEl>
                                      </p:cBhvr>
                                    </p:animEffect>
                                  </p:childTnLst>
                                </p:cTn>
                              </p:par>
                            </p:childTnLst>
                          </p:cTn>
                        </p:par>
                        <p:par>
                          <p:cTn id="112" fill="hold">
                            <p:stCondLst>
                              <p:cond delay="2300"/>
                            </p:stCondLst>
                            <p:childTnLst>
                              <p:par>
                                <p:cTn id="113" presetID="10" presetClass="entr" presetSubtype="0" fill="hold" nodeType="afterEffect">
                                  <p:stCondLst>
                                    <p:cond delay="0"/>
                                  </p:stCondLst>
                                  <p:childTnLst>
                                    <p:set>
                                      <p:cBhvr>
                                        <p:cTn id="114" dur="1" fill="hold">
                                          <p:stCondLst>
                                            <p:cond delay="0"/>
                                          </p:stCondLst>
                                        </p:cTn>
                                        <p:tgtEl>
                                          <p:spTgt spid="1562"/>
                                        </p:tgtEl>
                                        <p:attrNameLst>
                                          <p:attrName>style.visibility</p:attrName>
                                        </p:attrNameLst>
                                      </p:cBhvr>
                                      <p:to>
                                        <p:strVal val="visible"/>
                                      </p:to>
                                    </p:set>
                                    <p:animEffect transition="in" filter="fade">
                                      <p:cBhvr>
                                        <p:cTn id="115" dur="100"/>
                                        <p:tgtEl>
                                          <p:spTgt spid="1562"/>
                                        </p:tgtEl>
                                      </p:cBhvr>
                                    </p:animEffect>
                                  </p:childTnLst>
                                </p:cTn>
                              </p:par>
                            </p:childTnLst>
                          </p:cTn>
                        </p:par>
                        <p:par>
                          <p:cTn id="116" fill="hold">
                            <p:stCondLst>
                              <p:cond delay="2400"/>
                            </p:stCondLst>
                            <p:childTnLst>
                              <p:par>
                                <p:cTn id="117" presetID="10" presetClass="entr" presetSubtype="0" fill="hold" nodeType="afterEffect">
                                  <p:stCondLst>
                                    <p:cond delay="0"/>
                                  </p:stCondLst>
                                  <p:childTnLst>
                                    <p:set>
                                      <p:cBhvr>
                                        <p:cTn id="118" dur="1" fill="hold">
                                          <p:stCondLst>
                                            <p:cond delay="0"/>
                                          </p:stCondLst>
                                        </p:cTn>
                                        <p:tgtEl>
                                          <p:spTgt spid="1568"/>
                                        </p:tgtEl>
                                        <p:attrNameLst>
                                          <p:attrName>style.visibility</p:attrName>
                                        </p:attrNameLst>
                                      </p:cBhvr>
                                      <p:to>
                                        <p:strVal val="visible"/>
                                      </p:to>
                                    </p:set>
                                    <p:animEffect transition="in" filter="fade">
                                      <p:cBhvr>
                                        <p:cTn id="119" dur="100"/>
                                        <p:tgtEl>
                                          <p:spTgt spid="1568"/>
                                        </p:tgtEl>
                                      </p:cBhvr>
                                    </p:animEffect>
                                  </p:childTnLst>
                                </p:cTn>
                              </p:par>
                            </p:childTnLst>
                          </p:cTn>
                        </p:par>
                        <p:par>
                          <p:cTn id="120" fill="hold">
                            <p:stCondLst>
                              <p:cond delay="2500"/>
                            </p:stCondLst>
                            <p:childTnLst>
                              <p:par>
                                <p:cTn id="121" presetID="10" presetClass="entr" presetSubtype="0" fill="hold" nodeType="afterEffect">
                                  <p:stCondLst>
                                    <p:cond delay="0"/>
                                  </p:stCondLst>
                                  <p:childTnLst>
                                    <p:set>
                                      <p:cBhvr>
                                        <p:cTn id="122" dur="1" fill="hold">
                                          <p:stCondLst>
                                            <p:cond delay="0"/>
                                          </p:stCondLst>
                                        </p:cTn>
                                        <p:tgtEl>
                                          <p:spTgt spid="1574"/>
                                        </p:tgtEl>
                                        <p:attrNameLst>
                                          <p:attrName>style.visibility</p:attrName>
                                        </p:attrNameLst>
                                      </p:cBhvr>
                                      <p:to>
                                        <p:strVal val="visible"/>
                                      </p:to>
                                    </p:set>
                                    <p:animEffect transition="in" filter="fade">
                                      <p:cBhvr>
                                        <p:cTn id="123" dur="100"/>
                                        <p:tgtEl>
                                          <p:spTgt spid="1574"/>
                                        </p:tgtEl>
                                      </p:cBhvr>
                                    </p:animEffect>
                                  </p:childTnLst>
                                </p:cTn>
                              </p:par>
                            </p:childTnLst>
                          </p:cTn>
                        </p:par>
                        <p:par>
                          <p:cTn id="124" fill="hold">
                            <p:stCondLst>
                              <p:cond delay="2600"/>
                            </p:stCondLst>
                            <p:childTnLst>
                              <p:par>
                                <p:cTn id="125" presetID="10" presetClass="entr" presetSubtype="0" fill="hold" nodeType="afterEffect">
                                  <p:stCondLst>
                                    <p:cond delay="0"/>
                                  </p:stCondLst>
                                  <p:childTnLst>
                                    <p:set>
                                      <p:cBhvr>
                                        <p:cTn id="126" dur="1" fill="hold">
                                          <p:stCondLst>
                                            <p:cond delay="0"/>
                                          </p:stCondLst>
                                        </p:cTn>
                                        <p:tgtEl>
                                          <p:spTgt spid="1580"/>
                                        </p:tgtEl>
                                        <p:attrNameLst>
                                          <p:attrName>style.visibility</p:attrName>
                                        </p:attrNameLst>
                                      </p:cBhvr>
                                      <p:to>
                                        <p:strVal val="visible"/>
                                      </p:to>
                                    </p:set>
                                    <p:animEffect transition="in" filter="fade">
                                      <p:cBhvr>
                                        <p:cTn id="127" dur="100"/>
                                        <p:tgtEl>
                                          <p:spTgt spid="1580"/>
                                        </p:tgtEl>
                                      </p:cBhvr>
                                    </p:animEffect>
                                  </p:childTnLst>
                                </p:cTn>
                              </p:par>
                            </p:childTnLst>
                          </p:cTn>
                        </p:par>
                        <p:par>
                          <p:cTn id="128" fill="hold">
                            <p:stCondLst>
                              <p:cond delay="2700"/>
                            </p:stCondLst>
                            <p:childTnLst>
                              <p:par>
                                <p:cTn id="129" presetID="10" presetClass="entr" presetSubtype="0" fill="hold" nodeType="afterEffect">
                                  <p:stCondLst>
                                    <p:cond delay="0"/>
                                  </p:stCondLst>
                                  <p:childTnLst>
                                    <p:set>
                                      <p:cBhvr>
                                        <p:cTn id="130" dur="1" fill="hold">
                                          <p:stCondLst>
                                            <p:cond delay="0"/>
                                          </p:stCondLst>
                                        </p:cTn>
                                        <p:tgtEl>
                                          <p:spTgt spid="1586"/>
                                        </p:tgtEl>
                                        <p:attrNameLst>
                                          <p:attrName>style.visibility</p:attrName>
                                        </p:attrNameLst>
                                      </p:cBhvr>
                                      <p:to>
                                        <p:strVal val="visible"/>
                                      </p:to>
                                    </p:set>
                                    <p:animEffect transition="in" filter="fade">
                                      <p:cBhvr>
                                        <p:cTn id="131" dur="100"/>
                                        <p:tgtEl>
                                          <p:spTgt spid="1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98" grpId="0" animBg="1"/>
      <p:bldP spid="159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dow Maker"/>
          <p:cNvSpPr/>
          <p:nvPr/>
        </p:nvSpPr>
        <p:spPr>
          <a:xfrm>
            <a:off x="3923625" y="3987801"/>
            <a:ext cx="1318026" cy="889421"/>
          </a:xfrm>
          <a:custGeom>
            <a:avLst/>
            <a:gdLst>
              <a:gd name="connsiteX0" fmla="*/ 3175000 w 5562600"/>
              <a:gd name="connsiteY0" fmla="*/ 1955800 h 1981200"/>
              <a:gd name="connsiteX1" fmla="*/ 2679700 w 5562600"/>
              <a:gd name="connsiteY1" fmla="*/ 1460500 h 1981200"/>
              <a:gd name="connsiteX2" fmla="*/ 1073150 w 5562600"/>
              <a:gd name="connsiteY2" fmla="*/ 1428750 h 1981200"/>
              <a:gd name="connsiteX3" fmla="*/ 0 w 5562600"/>
              <a:gd name="connsiteY3" fmla="*/ 12700 h 1981200"/>
              <a:gd name="connsiteX4" fmla="*/ 4038600 w 5562600"/>
              <a:gd name="connsiteY4" fmla="*/ 0 h 1981200"/>
              <a:gd name="connsiteX5" fmla="*/ 5562600 w 5562600"/>
              <a:gd name="connsiteY5" fmla="*/ 1447800 h 1981200"/>
              <a:gd name="connsiteX6" fmla="*/ 3892550 w 5562600"/>
              <a:gd name="connsiteY6" fmla="*/ 1422400 h 1981200"/>
              <a:gd name="connsiteX7" fmla="*/ 4597400 w 5562600"/>
              <a:gd name="connsiteY7" fmla="*/ 1981200 h 1981200"/>
              <a:gd name="connsiteX8" fmla="*/ 3175000 w 5562600"/>
              <a:gd name="connsiteY8" fmla="*/ 1955800 h 1981200"/>
              <a:gd name="connsiteX0" fmla="*/ 3175000 w 6197600"/>
              <a:gd name="connsiteY0" fmla="*/ 4146550 h 4171950"/>
              <a:gd name="connsiteX1" fmla="*/ 2679700 w 6197600"/>
              <a:gd name="connsiteY1" fmla="*/ 3651250 h 4171950"/>
              <a:gd name="connsiteX2" fmla="*/ 1073150 w 6197600"/>
              <a:gd name="connsiteY2" fmla="*/ 3619500 h 4171950"/>
              <a:gd name="connsiteX3" fmla="*/ 0 w 6197600"/>
              <a:gd name="connsiteY3" fmla="*/ 2203450 h 4171950"/>
              <a:gd name="connsiteX4" fmla="*/ 6197600 w 6197600"/>
              <a:gd name="connsiteY4" fmla="*/ 0 h 4171950"/>
              <a:gd name="connsiteX5" fmla="*/ 5562600 w 6197600"/>
              <a:gd name="connsiteY5" fmla="*/ 3638550 h 4171950"/>
              <a:gd name="connsiteX6" fmla="*/ 3892550 w 6197600"/>
              <a:gd name="connsiteY6" fmla="*/ 3613150 h 4171950"/>
              <a:gd name="connsiteX7" fmla="*/ 4597400 w 6197600"/>
              <a:gd name="connsiteY7" fmla="*/ 4171950 h 4171950"/>
              <a:gd name="connsiteX8" fmla="*/ 3175000 w 6197600"/>
              <a:gd name="connsiteY8" fmla="*/ 4146550 h 4171950"/>
              <a:gd name="connsiteX0" fmla="*/ 3175000 w 6203950"/>
              <a:gd name="connsiteY0" fmla="*/ 4146550 h 4171950"/>
              <a:gd name="connsiteX1" fmla="*/ 2679700 w 6203950"/>
              <a:gd name="connsiteY1" fmla="*/ 3651250 h 4171950"/>
              <a:gd name="connsiteX2" fmla="*/ 1073150 w 6203950"/>
              <a:gd name="connsiteY2" fmla="*/ 3619500 h 4171950"/>
              <a:gd name="connsiteX3" fmla="*/ 0 w 6203950"/>
              <a:gd name="connsiteY3" fmla="*/ 2203450 h 4171950"/>
              <a:gd name="connsiteX4" fmla="*/ 6197600 w 6203950"/>
              <a:gd name="connsiteY4" fmla="*/ 0 h 4171950"/>
              <a:gd name="connsiteX5" fmla="*/ 6203950 w 6203950"/>
              <a:gd name="connsiteY5" fmla="*/ 3308350 h 4171950"/>
              <a:gd name="connsiteX6" fmla="*/ 3892550 w 6203950"/>
              <a:gd name="connsiteY6" fmla="*/ 3613150 h 4171950"/>
              <a:gd name="connsiteX7" fmla="*/ 4597400 w 6203950"/>
              <a:gd name="connsiteY7" fmla="*/ 4171950 h 4171950"/>
              <a:gd name="connsiteX8" fmla="*/ 3175000 w 6203950"/>
              <a:gd name="connsiteY8" fmla="*/ 4146550 h 4171950"/>
              <a:gd name="connsiteX0" fmla="*/ 3175000 w 6203950"/>
              <a:gd name="connsiteY0" fmla="*/ 4146550 h 4171950"/>
              <a:gd name="connsiteX1" fmla="*/ 2679700 w 6203950"/>
              <a:gd name="connsiteY1" fmla="*/ 3651250 h 4171950"/>
              <a:gd name="connsiteX2" fmla="*/ 1073150 w 6203950"/>
              <a:gd name="connsiteY2" fmla="*/ 3619500 h 4171950"/>
              <a:gd name="connsiteX3" fmla="*/ 0 w 6203950"/>
              <a:gd name="connsiteY3" fmla="*/ 2203450 h 4171950"/>
              <a:gd name="connsiteX4" fmla="*/ 6197600 w 6203950"/>
              <a:gd name="connsiteY4" fmla="*/ 0 h 4171950"/>
              <a:gd name="connsiteX5" fmla="*/ 6203950 w 6203950"/>
              <a:gd name="connsiteY5" fmla="*/ 3308350 h 4171950"/>
              <a:gd name="connsiteX6" fmla="*/ 4451350 w 6203950"/>
              <a:gd name="connsiteY6" fmla="*/ 3149600 h 4171950"/>
              <a:gd name="connsiteX7" fmla="*/ 4597400 w 6203950"/>
              <a:gd name="connsiteY7" fmla="*/ 4171950 h 4171950"/>
              <a:gd name="connsiteX8" fmla="*/ 3175000 w 6203950"/>
              <a:gd name="connsiteY8" fmla="*/ 4146550 h 4171950"/>
              <a:gd name="connsiteX0" fmla="*/ 3175000 w 6203950"/>
              <a:gd name="connsiteY0" fmla="*/ 4146550 h 4171950"/>
              <a:gd name="connsiteX1" fmla="*/ 2679700 w 6203950"/>
              <a:gd name="connsiteY1" fmla="*/ 3651250 h 4171950"/>
              <a:gd name="connsiteX2" fmla="*/ 1073150 w 6203950"/>
              <a:gd name="connsiteY2" fmla="*/ 3619500 h 4171950"/>
              <a:gd name="connsiteX3" fmla="*/ 0 w 6203950"/>
              <a:gd name="connsiteY3" fmla="*/ 2203450 h 4171950"/>
              <a:gd name="connsiteX4" fmla="*/ 6197600 w 6203950"/>
              <a:gd name="connsiteY4" fmla="*/ 0 h 4171950"/>
              <a:gd name="connsiteX5" fmla="*/ 6203950 w 6203950"/>
              <a:gd name="connsiteY5" fmla="*/ 3308350 h 4171950"/>
              <a:gd name="connsiteX6" fmla="*/ 4216400 w 6203950"/>
              <a:gd name="connsiteY6" fmla="*/ 3213100 h 4171950"/>
              <a:gd name="connsiteX7" fmla="*/ 4597400 w 6203950"/>
              <a:gd name="connsiteY7" fmla="*/ 4171950 h 4171950"/>
              <a:gd name="connsiteX8" fmla="*/ 3175000 w 6203950"/>
              <a:gd name="connsiteY8" fmla="*/ 4146550 h 4171950"/>
              <a:gd name="connsiteX0" fmla="*/ 3175000 w 6203950"/>
              <a:gd name="connsiteY0" fmla="*/ 4146550 h 4171950"/>
              <a:gd name="connsiteX1" fmla="*/ 2679700 w 6203950"/>
              <a:gd name="connsiteY1" fmla="*/ 3651250 h 4171950"/>
              <a:gd name="connsiteX2" fmla="*/ 1073150 w 6203950"/>
              <a:gd name="connsiteY2" fmla="*/ 3619500 h 4171950"/>
              <a:gd name="connsiteX3" fmla="*/ 0 w 6203950"/>
              <a:gd name="connsiteY3" fmla="*/ 2203450 h 4171950"/>
              <a:gd name="connsiteX4" fmla="*/ 6197600 w 6203950"/>
              <a:gd name="connsiteY4" fmla="*/ 0 h 4171950"/>
              <a:gd name="connsiteX5" fmla="*/ 6203950 w 6203950"/>
              <a:gd name="connsiteY5" fmla="*/ 3308350 h 4171950"/>
              <a:gd name="connsiteX6" fmla="*/ 4330700 w 6203950"/>
              <a:gd name="connsiteY6" fmla="*/ 3327400 h 4171950"/>
              <a:gd name="connsiteX7" fmla="*/ 4597400 w 6203950"/>
              <a:gd name="connsiteY7" fmla="*/ 4171950 h 4171950"/>
              <a:gd name="connsiteX8" fmla="*/ 3175000 w 6203950"/>
              <a:gd name="connsiteY8" fmla="*/ 4146550 h 4171950"/>
              <a:gd name="connsiteX0" fmla="*/ 3175000 w 6203950"/>
              <a:gd name="connsiteY0" fmla="*/ 4146550 h 4146550"/>
              <a:gd name="connsiteX1" fmla="*/ 2679700 w 6203950"/>
              <a:gd name="connsiteY1" fmla="*/ 3651250 h 4146550"/>
              <a:gd name="connsiteX2" fmla="*/ 1073150 w 6203950"/>
              <a:gd name="connsiteY2" fmla="*/ 3619500 h 4146550"/>
              <a:gd name="connsiteX3" fmla="*/ 0 w 6203950"/>
              <a:gd name="connsiteY3" fmla="*/ 2203450 h 4146550"/>
              <a:gd name="connsiteX4" fmla="*/ 6197600 w 6203950"/>
              <a:gd name="connsiteY4" fmla="*/ 0 h 4146550"/>
              <a:gd name="connsiteX5" fmla="*/ 6203950 w 6203950"/>
              <a:gd name="connsiteY5" fmla="*/ 3308350 h 4146550"/>
              <a:gd name="connsiteX6" fmla="*/ 4330700 w 6203950"/>
              <a:gd name="connsiteY6" fmla="*/ 3327400 h 4146550"/>
              <a:gd name="connsiteX7" fmla="*/ 4171950 w 6203950"/>
              <a:gd name="connsiteY7" fmla="*/ 4127500 h 4146550"/>
              <a:gd name="connsiteX8" fmla="*/ 3175000 w 6203950"/>
              <a:gd name="connsiteY8" fmla="*/ 4146550 h 4146550"/>
              <a:gd name="connsiteX0" fmla="*/ 3175000 w 6203950"/>
              <a:gd name="connsiteY0" fmla="*/ 4146550 h 4184650"/>
              <a:gd name="connsiteX1" fmla="*/ 2679700 w 6203950"/>
              <a:gd name="connsiteY1" fmla="*/ 3651250 h 4184650"/>
              <a:gd name="connsiteX2" fmla="*/ 1073150 w 6203950"/>
              <a:gd name="connsiteY2" fmla="*/ 3619500 h 4184650"/>
              <a:gd name="connsiteX3" fmla="*/ 0 w 6203950"/>
              <a:gd name="connsiteY3" fmla="*/ 2203450 h 4184650"/>
              <a:gd name="connsiteX4" fmla="*/ 6197600 w 6203950"/>
              <a:gd name="connsiteY4" fmla="*/ 0 h 4184650"/>
              <a:gd name="connsiteX5" fmla="*/ 6203950 w 6203950"/>
              <a:gd name="connsiteY5" fmla="*/ 3308350 h 4184650"/>
              <a:gd name="connsiteX6" fmla="*/ 4330700 w 6203950"/>
              <a:gd name="connsiteY6" fmla="*/ 3327400 h 4184650"/>
              <a:gd name="connsiteX7" fmla="*/ 4559300 w 6203950"/>
              <a:gd name="connsiteY7" fmla="*/ 4184650 h 4184650"/>
              <a:gd name="connsiteX8" fmla="*/ 3175000 w 6203950"/>
              <a:gd name="connsiteY8" fmla="*/ 4146550 h 4184650"/>
              <a:gd name="connsiteX0" fmla="*/ 3175000 w 6203950"/>
              <a:gd name="connsiteY0" fmla="*/ 4178300 h 4184650"/>
              <a:gd name="connsiteX1" fmla="*/ 2679700 w 6203950"/>
              <a:gd name="connsiteY1" fmla="*/ 3651250 h 4184650"/>
              <a:gd name="connsiteX2" fmla="*/ 1073150 w 6203950"/>
              <a:gd name="connsiteY2" fmla="*/ 3619500 h 4184650"/>
              <a:gd name="connsiteX3" fmla="*/ 0 w 6203950"/>
              <a:gd name="connsiteY3" fmla="*/ 2203450 h 4184650"/>
              <a:gd name="connsiteX4" fmla="*/ 6197600 w 6203950"/>
              <a:gd name="connsiteY4" fmla="*/ 0 h 4184650"/>
              <a:gd name="connsiteX5" fmla="*/ 6203950 w 6203950"/>
              <a:gd name="connsiteY5" fmla="*/ 3308350 h 4184650"/>
              <a:gd name="connsiteX6" fmla="*/ 4330700 w 6203950"/>
              <a:gd name="connsiteY6" fmla="*/ 3327400 h 4184650"/>
              <a:gd name="connsiteX7" fmla="*/ 4559300 w 6203950"/>
              <a:gd name="connsiteY7" fmla="*/ 4184650 h 4184650"/>
              <a:gd name="connsiteX8" fmla="*/ 3175000 w 6203950"/>
              <a:gd name="connsiteY8" fmla="*/ 4178300 h 4184650"/>
              <a:gd name="connsiteX0" fmla="*/ 3175000 w 6203950"/>
              <a:gd name="connsiteY0" fmla="*/ 4178300 h 4184650"/>
              <a:gd name="connsiteX1" fmla="*/ 3136900 w 6203950"/>
              <a:gd name="connsiteY1" fmla="*/ 3308350 h 4184650"/>
              <a:gd name="connsiteX2" fmla="*/ 1073150 w 6203950"/>
              <a:gd name="connsiteY2" fmla="*/ 3619500 h 4184650"/>
              <a:gd name="connsiteX3" fmla="*/ 0 w 6203950"/>
              <a:gd name="connsiteY3" fmla="*/ 2203450 h 4184650"/>
              <a:gd name="connsiteX4" fmla="*/ 6197600 w 6203950"/>
              <a:gd name="connsiteY4" fmla="*/ 0 h 4184650"/>
              <a:gd name="connsiteX5" fmla="*/ 6203950 w 6203950"/>
              <a:gd name="connsiteY5" fmla="*/ 3308350 h 4184650"/>
              <a:gd name="connsiteX6" fmla="*/ 4330700 w 6203950"/>
              <a:gd name="connsiteY6" fmla="*/ 3327400 h 4184650"/>
              <a:gd name="connsiteX7" fmla="*/ 4559300 w 6203950"/>
              <a:gd name="connsiteY7" fmla="*/ 4184650 h 4184650"/>
              <a:gd name="connsiteX8" fmla="*/ 3175000 w 6203950"/>
              <a:gd name="connsiteY8" fmla="*/ 4178300 h 4184650"/>
              <a:gd name="connsiteX0" fmla="*/ 3175000 w 6203950"/>
              <a:gd name="connsiteY0" fmla="*/ 4178300 h 4184650"/>
              <a:gd name="connsiteX1" fmla="*/ 3657600 w 6203950"/>
              <a:gd name="connsiteY1" fmla="*/ 3232150 h 4184650"/>
              <a:gd name="connsiteX2" fmla="*/ 1073150 w 6203950"/>
              <a:gd name="connsiteY2" fmla="*/ 3619500 h 4184650"/>
              <a:gd name="connsiteX3" fmla="*/ 0 w 6203950"/>
              <a:gd name="connsiteY3" fmla="*/ 2203450 h 4184650"/>
              <a:gd name="connsiteX4" fmla="*/ 6197600 w 6203950"/>
              <a:gd name="connsiteY4" fmla="*/ 0 h 4184650"/>
              <a:gd name="connsiteX5" fmla="*/ 6203950 w 6203950"/>
              <a:gd name="connsiteY5" fmla="*/ 3308350 h 4184650"/>
              <a:gd name="connsiteX6" fmla="*/ 4330700 w 6203950"/>
              <a:gd name="connsiteY6" fmla="*/ 3327400 h 4184650"/>
              <a:gd name="connsiteX7" fmla="*/ 4559300 w 6203950"/>
              <a:gd name="connsiteY7" fmla="*/ 4184650 h 4184650"/>
              <a:gd name="connsiteX8" fmla="*/ 3175000 w 6203950"/>
              <a:gd name="connsiteY8" fmla="*/ 4178300 h 4184650"/>
              <a:gd name="connsiteX0" fmla="*/ 3175000 w 6203950"/>
              <a:gd name="connsiteY0" fmla="*/ 4178300 h 4184650"/>
              <a:gd name="connsiteX1" fmla="*/ 3390900 w 6203950"/>
              <a:gd name="connsiteY1" fmla="*/ 3346450 h 4184650"/>
              <a:gd name="connsiteX2" fmla="*/ 1073150 w 6203950"/>
              <a:gd name="connsiteY2" fmla="*/ 3619500 h 4184650"/>
              <a:gd name="connsiteX3" fmla="*/ 0 w 6203950"/>
              <a:gd name="connsiteY3" fmla="*/ 2203450 h 4184650"/>
              <a:gd name="connsiteX4" fmla="*/ 6197600 w 6203950"/>
              <a:gd name="connsiteY4" fmla="*/ 0 h 4184650"/>
              <a:gd name="connsiteX5" fmla="*/ 6203950 w 6203950"/>
              <a:gd name="connsiteY5" fmla="*/ 3308350 h 4184650"/>
              <a:gd name="connsiteX6" fmla="*/ 4330700 w 6203950"/>
              <a:gd name="connsiteY6" fmla="*/ 3327400 h 4184650"/>
              <a:gd name="connsiteX7" fmla="*/ 4559300 w 6203950"/>
              <a:gd name="connsiteY7" fmla="*/ 4184650 h 4184650"/>
              <a:gd name="connsiteX8" fmla="*/ 3175000 w 6203950"/>
              <a:gd name="connsiteY8" fmla="*/ 4178300 h 4184650"/>
              <a:gd name="connsiteX0" fmla="*/ 3175000 w 6203950"/>
              <a:gd name="connsiteY0" fmla="*/ 4178300 h 4184650"/>
              <a:gd name="connsiteX1" fmla="*/ 3390900 w 6203950"/>
              <a:gd name="connsiteY1" fmla="*/ 3346450 h 4184650"/>
              <a:gd name="connsiteX2" fmla="*/ 1479550 w 6203950"/>
              <a:gd name="connsiteY2" fmla="*/ 2838450 h 4184650"/>
              <a:gd name="connsiteX3" fmla="*/ 0 w 6203950"/>
              <a:gd name="connsiteY3" fmla="*/ 2203450 h 4184650"/>
              <a:gd name="connsiteX4" fmla="*/ 6197600 w 6203950"/>
              <a:gd name="connsiteY4" fmla="*/ 0 h 4184650"/>
              <a:gd name="connsiteX5" fmla="*/ 6203950 w 6203950"/>
              <a:gd name="connsiteY5" fmla="*/ 3308350 h 4184650"/>
              <a:gd name="connsiteX6" fmla="*/ 4330700 w 6203950"/>
              <a:gd name="connsiteY6" fmla="*/ 3327400 h 4184650"/>
              <a:gd name="connsiteX7" fmla="*/ 4559300 w 6203950"/>
              <a:gd name="connsiteY7" fmla="*/ 4184650 h 4184650"/>
              <a:gd name="connsiteX8" fmla="*/ 3175000 w 6203950"/>
              <a:gd name="connsiteY8" fmla="*/ 4178300 h 4184650"/>
              <a:gd name="connsiteX0" fmla="*/ 3175000 w 6203950"/>
              <a:gd name="connsiteY0" fmla="*/ 4178300 h 4184650"/>
              <a:gd name="connsiteX1" fmla="*/ 3390900 w 6203950"/>
              <a:gd name="connsiteY1" fmla="*/ 3346450 h 4184650"/>
              <a:gd name="connsiteX2" fmla="*/ 1530350 w 6203950"/>
              <a:gd name="connsiteY2" fmla="*/ 3333750 h 4184650"/>
              <a:gd name="connsiteX3" fmla="*/ 0 w 6203950"/>
              <a:gd name="connsiteY3" fmla="*/ 2203450 h 4184650"/>
              <a:gd name="connsiteX4" fmla="*/ 6197600 w 6203950"/>
              <a:gd name="connsiteY4" fmla="*/ 0 h 4184650"/>
              <a:gd name="connsiteX5" fmla="*/ 6203950 w 6203950"/>
              <a:gd name="connsiteY5" fmla="*/ 3308350 h 4184650"/>
              <a:gd name="connsiteX6" fmla="*/ 4330700 w 6203950"/>
              <a:gd name="connsiteY6" fmla="*/ 3327400 h 4184650"/>
              <a:gd name="connsiteX7" fmla="*/ 4559300 w 6203950"/>
              <a:gd name="connsiteY7" fmla="*/ 4184650 h 4184650"/>
              <a:gd name="connsiteX8" fmla="*/ 3175000 w 6203950"/>
              <a:gd name="connsiteY8" fmla="*/ 4178300 h 4184650"/>
              <a:gd name="connsiteX0" fmla="*/ 1651000 w 4679950"/>
              <a:gd name="connsiteY0" fmla="*/ 4178300 h 4184650"/>
              <a:gd name="connsiteX1" fmla="*/ 1866900 w 4679950"/>
              <a:gd name="connsiteY1" fmla="*/ 3346450 h 4184650"/>
              <a:gd name="connsiteX2" fmla="*/ 6350 w 4679950"/>
              <a:gd name="connsiteY2" fmla="*/ 3333750 h 4184650"/>
              <a:gd name="connsiteX3" fmla="*/ 0 w 4679950"/>
              <a:gd name="connsiteY3" fmla="*/ 0 h 4184650"/>
              <a:gd name="connsiteX4" fmla="*/ 4673600 w 4679950"/>
              <a:gd name="connsiteY4" fmla="*/ 0 h 4184650"/>
              <a:gd name="connsiteX5" fmla="*/ 4679950 w 4679950"/>
              <a:gd name="connsiteY5" fmla="*/ 3308350 h 4184650"/>
              <a:gd name="connsiteX6" fmla="*/ 2806700 w 4679950"/>
              <a:gd name="connsiteY6" fmla="*/ 3327400 h 4184650"/>
              <a:gd name="connsiteX7" fmla="*/ 3035300 w 4679950"/>
              <a:gd name="connsiteY7" fmla="*/ 4184650 h 4184650"/>
              <a:gd name="connsiteX8" fmla="*/ 1651000 w 4679950"/>
              <a:gd name="connsiteY8" fmla="*/ 4178300 h 4184650"/>
              <a:gd name="connsiteX0" fmla="*/ 1651000 w 4679950"/>
              <a:gd name="connsiteY0" fmla="*/ 4178300 h 4184650"/>
              <a:gd name="connsiteX1" fmla="*/ 1866900 w 4679950"/>
              <a:gd name="connsiteY1" fmla="*/ 3346450 h 4184650"/>
              <a:gd name="connsiteX2" fmla="*/ 6350 w 4679950"/>
              <a:gd name="connsiteY2" fmla="*/ 3333750 h 4184650"/>
              <a:gd name="connsiteX3" fmla="*/ 0 w 4679950"/>
              <a:gd name="connsiteY3" fmla="*/ 0 h 4184650"/>
              <a:gd name="connsiteX4" fmla="*/ 4673600 w 4679950"/>
              <a:gd name="connsiteY4" fmla="*/ 0 h 4184650"/>
              <a:gd name="connsiteX5" fmla="*/ 4679950 w 4679950"/>
              <a:gd name="connsiteY5" fmla="*/ 3333750 h 4184650"/>
              <a:gd name="connsiteX6" fmla="*/ 2806700 w 4679950"/>
              <a:gd name="connsiteY6" fmla="*/ 3327400 h 4184650"/>
              <a:gd name="connsiteX7" fmla="*/ 3035300 w 4679950"/>
              <a:gd name="connsiteY7" fmla="*/ 4184650 h 4184650"/>
              <a:gd name="connsiteX8" fmla="*/ 1651000 w 4679950"/>
              <a:gd name="connsiteY8" fmla="*/ 4178300 h 4184650"/>
              <a:gd name="connsiteX0" fmla="*/ 1651000 w 4679950"/>
              <a:gd name="connsiteY0" fmla="*/ 4178300 h 4178300"/>
              <a:gd name="connsiteX1" fmla="*/ 1866900 w 4679950"/>
              <a:gd name="connsiteY1" fmla="*/ 3346450 h 4178300"/>
              <a:gd name="connsiteX2" fmla="*/ 6350 w 4679950"/>
              <a:gd name="connsiteY2" fmla="*/ 3333750 h 4178300"/>
              <a:gd name="connsiteX3" fmla="*/ 0 w 4679950"/>
              <a:gd name="connsiteY3" fmla="*/ 0 h 4178300"/>
              <a:gd name="connsiteX4" fmla="*/ 4673600 w 4679950"/>
              <a:gd name="connsiteY4" fmla="*/ 0 h 4178300"/>
              <a:gd name="connsiteX5" fmla="*/ 4679950 w 4679950"/>
              <a:gd name="connsiteY5" fmla="*/ 3333750 h 4178300"/>
              <a:gd name="connsiteX6" fmla="*/ 2806700 w 4679950"/>
              <a:gd name="connsiteY6" fmla="*/ 3327400 h 4178300"/>
              <a:gd name="connsiteX7" fmla="*/ 2863850 w 4679950"/>
              <a:gd name="connsiteY7" fmla="*/ 4152900 h 4178300"/>
              <a:gd name="connsiteX8" fmla="*/ 1651000 w 4679950"/>
              <a:gd name="connsiteY8" fmla="*/ 4178300 h 4178300"/>
              <a:gd name="connsiteX0" fmla="*/ 1816100 w 4679950"/>
              <a:gd name="connsiteY0" fmla="*/ 4140200 h 4152900"/>
              <a:gd name="connsiteX1" fmla="*/ 1866900 w 4679950"/>
              <a:gd name="connsiteY1" fmla="*/ 3346450 h 4152900"/>
              <a:gd name="connsiteX2" fmla="*/ 6350 w 4679950"/>
              <a:gd name="connsiteY2" fmla="*/ 3333750 h 4152900"/>
              <a:gd name="connsiteX3" fmla="*/ 0 w 4679950"/>
              <a:gd name="connsiteY3" fmla="*/ 0 h 4152900"/>
              <a:gd name="connsiteX4" fmla="*/ 4673600 w 4679950"/>
              <a:gd name="connsiteY4" fmla="*/ 0 h 4152900"/>
              <a:gd name="connsiteX5" fmla="*/ 4679950 w 4679950"/>
              <a:gd name="connsiteY5" fmla="*/ 3333750 h 4152900"/>
              <a:gd name="connsiteX6" fmla="*/ 2806700 w 4679950"/>
              <a:gd name="connsiteY6" fmla="*/ 3327400 h 4152900"/>
              <a:gd name="connsiteX7" fmla="*/ 2863850 w 4679950"/>
              <a:gd name="connsiteY7" fmla="*/ 4152900 h 4152900"/>
              <a:gd name="connsiteX8" fmla="*/ 1816100 w 4679950"/>
              <a:gd name="connsiteY8" fmla="*/ 4140200 h 4152900"/>
              <a:gd name="connsiteX0" fmla="*/ 1816100 w 4679950"/>
              <a:gd name="connsiteY0" fmla="*/ 4140200 h 4152900"/>
              <a:gd name="connsiteX1" fmla="*/ 1885950 w 4679950"/>
              <a:gd name="connsiteY1" fmla="*/ 3308350 h 4152900"/>
              <a:gd name="connsiteX2" fmla="*/ 6350 w 4679950"/>
              <a:gd name="connsiteY2" fmla="*/ 3333750 h 4152900"/>
              <a:gd name="connsiteX3" fmla="*/ 0 w 4679950"/>
              <a:gd name="connsiteY3" fmla="*/ 0 h 4152900"/>
              <a:gd name="connsiteX4" fmla="*/ 4673600 w 4679950"/>
              <a:gd name="connsiteY4" fmla="*/ 0 h 4152900"/>
              <a:gd name="connsiteX5" fmla="*/ 4679950 w 4679950"/>
              <a:gd name="connsiteY5" fmla="*/ 3333750 h 4152900"/>
              <a:gd name="connsiteX6" fmla="*/ 2806700 w 4679950"/>
              <a:gd name="connsiteY6" fmla="*/ 3327400 h 4152900"/>
              <a:gd name="connsiteX7" fmla="*/ 2863850 w 4679950"/>
              <a:gd name="connsiteY7" fmla="*/ 4152900 h 4152900"/>
              <a:gd name="connsiteX8" fmla="*/ 1816100 w 4679950"/>
              <a:gd name="connsiteY8" fmla="*/ 4140200 h 4152900"/>
              <a:gd name="connsiteX0" fmla="*/ 1816100 w 4679950"/>
              <a:gd name="connsiteY0" fmla="*/ 4140200 h 4152900"/>
              <a:gd name="connsiteX1" fmla="*/ 1885950 w 4679950"/>
              <a:gd name="connsiteY1" fmla="*/ 3308350 h 4152900"/>
              <a:gd name="connsiteX2" fmla="*/ 6350 w 4679950"/>
              <a:gd name="connsiteY2" fmla="*/ 3333750 h 4152900"/>
              <a:gd name="connsiteX3" fmla="*/ 0 w 4679950"/>
              <a:gd name="connsiteY3" fmla="*/ 0 h 4152900"/>
              <a:gd name="connsiteX4" fmla="*/ 4673600 w 4679950"/>
              <a:gd name="connsiteY4" fmla="*/ 0 h 4152900"/>
              <a:gd name="connsiteX5" fmla="*/ 4679950 w 4679950"/>
              <a:gd name="connsiteY5" fmla="*/ 3333750 h 4152900"/>
              <a:gd name="connsiteX6" fmla="*/ 2806700 w 4679950"/>
              <a:gd name="connsiteY6" fmla="*/ 3295650 h 4152900"/>
              <a:gd name="connsiteX7" fmla="*/ 2863850 w 4679950"/>
              <a:gd name="connsiteY7" fmla="*/ 4152900 h 4152900"/>
              <a:gd name="connsiteX8" fmla="*/ 1816100 w 4679950"/>
              <a:gd name="connsiteY8" fmla="*/ 4140200 h 4152900"/>
              <a:gd name="connsiteX0" fmla="*/ 1816100 w 4673659"/>
              <a:gd name="connsiteY0" fmla="*/ 4140200 h 4152900"/>
              <a:gd name="connsiteX1" fmla="*/ 1885950 w 4673659"/>
              <a:gd name="connsiteY1" fmla="*/ 3308350 h 4152900"/>
              <a:gd name="connsiteX2" fmla="*/ 6350 w 4673659"/>
              <a:gd name="connsiteY2" fmla="*/ 3333750 h 4152900"/>
              <a:gd name="connsiteX3" fmla="*/ 0 w 4673659"/>
              <a:gd name="connsiteY3" fmla="*/ 0 h 4152900"/>
              <a:gd name="connsiteX4" fmla="*/ 4673600 w 4673659"/>
              <a:gd name="connsiteY4" fmla="*/ 0 h 4152900"/>
              <a:gd name="connsiteX5" fmla="*/ 4622800 w 4673659"/>
              <a:gd name="connsiteY5" fmla="*/ 3276600 h 4152900"/>
              <a:gd name="connsiteX6" fmla="*/ 2806700 w 4673659"/>
              <a:gd name="connsiteY6" fmla="*/ 3295650 h 4152900"/>
              <a:gd name="connsiteX7" fmla="*/ 2863850 w 4673659"/>
              <a:gd name="connsiteY7" fmla="*/ 4152900 h 4152900"/>
              <a:gd name="connsiteX8" fmla="*/ 1816100 w 4673659"/>
              <a:gd name="connsiteY8" fmla="*/ 4140200 h 4152900"/>
              <a:gd name="connsiteX0" fmla="*/ 1816100 w 4629431"/>
              <a:gd name="connsiteY0" fmla="*/ 4140200 h 4152900"/>
              <a:gd name="connsiteX1" fmla="*/ 1885950 w 4629431"/>
              <a:gd name="connsiteY1" fmla="*/ 3308350 h 4152900"/>
              <a:gd name="connsiteX2" fmla="*/ 6350 w 4629431"/>
              <a:gd name="connsiteY2" fmla="*/ 3333750 h 4152900"/>
              <a:gd name="connsiteX3" fmla="*/ 0 w 4629431"/>
              <a:gd name="connsiteY3" fmla="*/ 0 h 4152900"/>
              <a:gd name="connsiteX4" fmla="*/ 4629150 w 4629431"/>
              <a:gd name="connsiteY4" fmla="*/ 50800 h 4152900"/>
              <a:gd name="connsiteX5" fmla="*/ 4622800 w 4629431"/>
              <a:gd name="connsiteY5" fmla="*/ 3276600 h 4152900"/>
              <a:gd name="connsiteX6" fmla="*/ 2806700 w 4629431"/>
              <a:gd name="connsiteY6" fmla="*/ 3295650 h 4152900"/>
              <a:gd name="connsiteX7" fmla="*/ 2863850 w 4629431"/>
              <a:gd name="connsiteY7" fmla="*/ 4152900 h 4152900"/>
              <a:gd name="connsiteX8" fmla="*/ 1816100 w 4629431"/>
              <a:gd name="connsiteY8" fmla="*/ 4140200 h 4152900"/>
              <a:gd name="connsiteX0" fmla="*/ 1809818 w 4623149"/>
              <a:gd name="connsiteY0" fmla="*/ 4089400 h 4102100"/>
              <a:gd name="connsiteX1" fmla="*/ 1879668 w 4623149"/>
              <a:gd name="connsiteY1" fmla="*/ 3257550 h 4102100"/>
              <a:gd name="connsiteX2" fmla="*/ 68 w 4623149"/>
              <a:gd name="connsiteY2" fmla="*/ 3282950 h 4102100"/>
              <a:gd name="connsiteX3" fmla="*/ 44518 w 4623149"/>
              <a:gd name="connsiteY3" fmla="*/ 12700 h 4102100"/>
              <a:gd name="connsiteX4" fmla="*/ 4622868 w 4623149"/>
              <a:gd name="connsiteY4" fmla="*/ 0 h 4102100"/>
              <a:gd name="connsiteX5" fmla="*/ 4616518 w 4623149"/>
              <a:gd name="connsiteY5" fmla="*/ 3225800 h 4102100"/>
              <a:gd name="connsiteX6" fmla="*/ 2800418 w 4623149"/>
              <a:gd name="connsiteY6" fmla="*/ 3244850 h 4102100"/>
              <a:gd name="connsiteX7" fmla="*/ 2857568 w 4623149"/>
              <a:gd name="connsiteY7" fmla="*/ 4102100 h 4102100"/>
              <a:gd name="connsiteX8" fmla="*/ 1809818 w 4623149"/>
              <a:gd name="connsiteY8" fmla="*/ 4089400 h 4102100"/>
              <a:gd name="connsiteX0" fmla="*/ 1765912 w 4579243"/>
              <a:gd name="connsiteY0" fmla="*/ 4089400 h 4102100"/>
              <a:gd name="connsiteX1" fmla="*/ 1835762 w 4579243"/>
              <a:gd name="connsiteY1" fmla="*/ 3257550 h 4102100"/>
              <a:gd name="connsiteX2" fmla="*/ 612 w 4579243"/>
              <a:gd name="connsiteY2" fmla="*/ 3232150 h 4102100"/>
              <a:gd name="connsiteX3" fmla="*/ 612 w 4579243"/>
              <a:gd name="connsiteY3" fmla="*/ 12700 h 4102100"/>
              <a:gd name="connsiteX4" fmla="*/ 4578962 w 4579243"/>
              <a:gd name="connsiteY4" fmla="*/ 0 h 4102100"/>
              <a:gd name="connsiteX5" fmla="*/ 4572612 w 4579243"/>
              <a:gd name="connsiteY5" fmla="*/ 3225800 h 4102100"/>
              <a:gd name="connsiteX6" fmla="*/ 2756512 w 4579243"/>
              <a:gd name="connsiteY6" fmla="*/ 3244850 h 4102100"/>
              <a:gd name="connsiteX7" fmla="*/ 2813662 w 4579243"/>
              <a:gd name="connsiteY7" fmla="*/ 4102100 h 4102100"/>
              <a:gd name="connsiteX8" fmla="*/ 1765912 w 4579243"/>
              <a:gd name="connsiteY8" fmla="*/ 4089400 h 4102100"/>
              <a:gd name="connsiteX0" fmla="*/ 1784962 w 4579243"/>
              <a:gd name="connsiteY0" fmla="*/ 3975100 h 4102100"/>
              <a:gd name="connsiteX1" fmla="*/ 1835762 w 4579243"/>
              <a:gd name="connsiteY1" fmla="*/ 3257550 h 4102100"/>
              <a:gd name="connsiteX2" fmla="*/ 612 w 4579243"/>
              <a:gd name="connsiteY2" fmla="*/ 3232150 h 4102100"/>
              <a:gd name="connsiteX3" fmla="*/ 612 w 4579243"/>
              <a:gd name="connsiteY3" fmla="*/ 12700 h 4102100"/>
              <a:gd name="connsiteX4" fmla="*/ 4578962 w 4579243"/>
              <a:gd name="connsiteY4" fmla="*/ 0 h 4102100"/>
              <a:gd name="connsiteX5" fmla="*/ 4572612 w 4579243"/>
              <a:gd name="connsiteY5" fmla="*/ 3225800 h 4102100"/>
              <a:gd name="connsiteX6" fmla="*/ 2756512 w 4579243"/>
              <a:gd name="connsiteY6" fmla="*/ 3244850 h 4102100"/>
              <a:gd name="connsiteX7" fmla="*/ 2813662 w 4579243"/>
              <a:gd name="connsiteY7" fmla="*/ 4102100 h 4102100"/>
              <a:gd name="connsiteX8" fmla="*/ 1784962 w 4579243"/>
              <a:gd name="connsiteY8" fmla="*/ 3975100 h 4102100"/>
              <a:gd name="connsiteX0" fmla="*/ 1784962 w 4579243"/>
              <a:gd name="connsiteY0" fmla="*/ 3975100 h 4237862"/>
              <a:gd name="connsiteX1" fmla="*/ 1835762 w 4579243"/>
              <a:gd name="connsiteY1" fmla="*/ 3257550 h 4237862"/>
              <a:gd name="connsiteX2" fmla="*/ 612 w 4579243"/>
              <a:gd name="connsiteY2" fmla="*/ 3232150 h 4237862"/>
              <a:gd name="connsiteX3" fmla="*/ 612 w 4579243"/>
              <a:gd name="connsiteY3" fmla="*/ 12700 h 4237862"/>
              <a:gd name="connsiteX4" fmla="*/ 4578962 w 4579243"/>
              <a:gd name="connsiteY4" fmla="*/ 0 h 4237862"/>
              <a:gd name="connsiteX5" fmla="*/ 4572612 w 4579243"/>
              <a:gd name="connsiteY5" fmla="*/ 3225800 h 4237862"/>
              <a:gd name="connsiteX6" fmla="*/ 2756512 w 4579243"/>
              <a:gd name="connsiteY6" fmla="*/ 3244850 h 4237862"/>
              <a:gd name="connsiteX7" fmla="*/ 2813662 w 4579243"/>
              <a:gd name="connsiteY7" fmla="*/ 4102100 h 4237862"/>
              <a:gd name="connsiteX8" fmla="*/ 1892913 w 4579243"/>
              <a:gd name="connsiteY8" fmla="*/ 4235450 h 4237862"/>
              <a:gd name="connsiteX9" fmla="*/ 1784962 w 4579243"/>
              <a:gd name="connsiteY9" fmla="*/ 3975100 h 4237862"/>
              <a:gd name="connsiteX0" fmla="*/ 1784962 w 4579243"/>
              <a:gd name="connsiteY0" fmla="*/ 3975100 h 4265321"/>
              <a:gd name="connsiteX1" fmla="*/ 1835762 w 4579243"/>
              <a:gd name="connsiteY1" fmla="*/ 3257550 h 4265321"/>
              <a:gd name="connsiteX2" fmla="*/ 612 w 4579243"/>
              <a:gd name="connsiteY2" fmla="*/ 3232150 h 4265321"/>
              <a:gd name="connsiteX3" fmla="*/ 612 w 4579243"/>
              <a:gd name="connsiteY3" fmla="*/ 12700 h 4265321"/>
              <a:gd name="connsiteX4" fmla="*/ 4578962 w 4579243"/>
              <a:gd name="connsiteY4" fmla="*/ 0 h 4265321"/>
              <a:gd name="connsiteX5" fmla="*/ 4572612 w 4579243"/>
              <a:gd name="connsiteY5" fmla="*/ 3225800 h 4265321"/>
              <a:gd name="connsiteX6" fmla="*/ 2756512 w 4579243"/>
              <a:gd name="connsiteY6" fmla="*/ 3244850 h 4265321"/>
              <a:gd name="connsiteX7" fmla="*/ 2813662 w 4579243"/>
              <a:gd name="connsiteY7" fmla="*/ 4102100 h 4265321"/>
              <a:gd name="connsiteX8" fmla="*/ 2566013 w 4579243"/>
              <a:gd name="connsiteY8" fmla="*/ 4254500 h 4265321"/>
              <a:gd name="connsiteX9" fmla="*/ 1892913 w 4579243"/>
              <a:gd name="connsiteY9" fmla="*/ 4235450 h 4265321"/>
              <a:gd name="connsiteX10" fmla="*/ 1784962 w 4579243"/>
              <a:gd name="connsiteY10" fmla="*/ 3975100 h 4265321"/>
              <a:gd name="connsiteX0" fmla="*/ 1784962 w 4579243"/>
              <a:gd name="connsiteY0" fmla="*/ 3975100 h 4253740"/>
              <a:gd name="connsiteX1" fmla="*/ 1835762 w 4579243"/>
              <a:gd name="connsiteY1" fmla="*/ 3257550 h 4253740"/>
              <a:gd name="connsiteX2" fmla="*/ 612 w 4579243"/>
              <a:gd name="connsiteY2" fmla="*/ 3232150 h 4253740"/>
              <a:gd name="connsiteX3" fmla="*/ 612 w 4579243"/>
              <a:gd name="connsiteY3" fmla="*/ 12700 h 4253740"/>
              <a:gd name="connsiteX4" fmla="*/ 4578962 w 4579243"/>
              <a:gd name="connsiteY4" fmla="*/ 0 h 4253740"/>
              <a:gd name="connsiteX5" fmla="*/ 4572612 w 4579243"/>
              <a:gd name="connsiteY5" fmla="*/ 3225800 h 4253740"/>
              <a:gd name="connsiteX6" fmla="*/ 2756512 w 4579243"/>
              <a:gd name="connsiteY6" fmla="*/ 3244850 h 4253740"/>
              <a:gd name="connsiteX7" fmla="*/ 2813662 w 4579243"/>
              <a:gd name="connsiteY7" fmla="*/ 4102100 h 4253740"/>
              <a:gd name="connsiteX8" fmla="*/ 2534263 w 4579243"/>
              <a:gd name="connsiteY8" fmla="*/ 4235450 h 4253740"/>
              <a:gd name="connsiteX9" fmla="*/ 1892913 w 4579243"/>
              <a:gd name="connsiteY9" fmla="*/ 4235450 h 4253740"/>
              <a:gd name="connsiteX10" fmla="*/ 1784962 w 4579243"/>
              <a:gd name="connsiteY10" fmla="*/ 3975100 h 4253740"/>
              <a:gd name="connsiteX0" fmla="*/ 1784962 w 4579243"/>
              <a:gd name="connsiteY0" fmla="*/ 3975100 h 4237628"/>
              <a:gd name="connsiteX1" fmla="*/ 1835762 w 4579243"/>
              <a:gd name="connsiteY1" fmla="*/ 3257550 h 4237628"/>
              <a:gd name="connsiteX2" fmla="*/ 612 w 4579243"/>
              <a:gd name="connsiteY2" fmla="*/ 3232150 h 4237628"/>
              <a:gd name="connsiteX3" fmla="*/ 612 w 4579243"/>
              <a:gd name="connsiteY3" fmla="*/ 12700 h 4237628"/>
              <a:gd name="connsiteX4" fmla="*/ 4578962 w 4579243"/>
              <a:gd name="connsiteY4" fmla="*/ 0 h 4237628"/>
              <a:gd name="connsiteX5" fmla="*/ 4572612 w 4579243"/>
              <a:gd name="connsiteY5" fmla="*/ 3225800 h 4237628"/>
              <a:gd name="connsiteX6" fmla="*/ 2756512 w 4579243"/>
              <a:gd name="connsiteY6" fmla="*/ 3244850 h 4237628"/>
              <a:gd name="connsiteX7" fmla="*/ 2813662 w 4579243"/>
              <a:gd name="connsiteY7" fmla="*/ 4102100 h 4237628"/>
              <a:gd name="connsiteX8" fmla="*/ 2534263 w 4579243"/>
              <a:gd name="connsiteY8" fmla="*/ 4235450 h 4237628"/>
              <a:gd name="connsiteX9" fmla="*/ 1619863 w 4579243"/>
              <a:gd name="connsiteY9" fmla="*/ 4076700 h 4237628"/>
              <a:gd name="connsiteX10" fmla="*/ 1784962 w 4579243"/>
              <a:gd name="connsiteY10" fmla="*/ 3975100 h 4237628"/>
              <a:gd name="connsiteX0" fmla="*/ 1772262 w 4579243"/>
              <a:gd name="connsiteY0" fmla="*/ 3962400 h 4237628"/>
              <a:gd name="connsiteX1" fmla="*/ 1835762 w 4579243"/>
              <a:gd name="connsiteY1" fmla="*/ 3257550 h 4237628"/>
              <a:gd name="connsiteX2" fmla="*/ 612 w 4579243"/>
              <a:gd name="connsiteY2" fmla="*/ 3232150 h 4237628"/>
              <a:gd name="connsiteX3" fmla="*/ 612 w 4579243"/>
              <a:gd name="connsiteY3" fmla="*/ 12700 h 4237628"/>
              <a:gd name="connsiteX4" fmla="*/ 4578962 w 4579243"/>
              <a:gd name="connsiteY4" fmla="*/ 0 h 4237628"/>
              <a:gd name="connsiteX5" fmla="*/ 4572612 w 4579243"/>
              <a:gd name="connsiteY5" fmla="*/ 3225800 h 4237628"/>
              <a:gd name="connsiteX6" fmla="*/ 2756512 w 4579243"/>
              <a:gd name="connsiteY6" fmla="*/ 3244850 h 4237628"/>
              <a:gd name="connsiteX7" fmla="*/ 2813662 w 4579243"/>
              <a:gd name="connsiteY7" fmla="*/ 4102100 h 4237628"/>
              <a:gd name="connsiteX8" fmla="*/ 2534263 w 4579243"/>
              <a:gd name="connsiteY8" fmla="*/ 4235450 h 4237628"/>
              <a:gd name="connsiteX9" fmla="*/ 1619863 w 4579243"/>
              <a:gd name="connsiteY9" fmla="*/ 4076700 h 4237628"/>
              <a:gd name="connsiteX10" fmla="*/ 1772262 w 4579243"/>
              <a:gd name="connsiteY10" fmla="*/ 3962400 h 4237628"/>
              <a:gd name="connsiteX0" fmla="*/ 1772262 w 4579243"/>
              <a:gd name="connsiteY0" fmla="*/ 3962400 h 4237628"/>
              <a:gd name="connsiteX1" fmla="*/ 1835762 w 4579243"/>
              <a:gd name="connsiteY1" fmla="*/ 3257550 h 4237628"/>
              <a:gd name="connsiteX2" fmla="*/ 612 w 4579243"/>
              <a:gd name="connsiteY2" fmla="*/ 3232150 h 4237628"/>
              <a:gd name="connsiteX3" fmla="*/ 612 w 4579243"/>
              <a:gd name="connsiteY3" fmla="*/ 12700 h 4237628"/>
              <a:gd name="connsiteX4" fmla="*/ 4578962 w 4579243"/>
              <a:gd name="connsiteY4" fmla="*/ 0 h 4237628"/>
              <a:gd name="connsiteX5" fmla="*/ 4572612 w 4579243"/>
              <a:gd name="connsiteY5" fmla="*/ 3225800 h 4237628"/>
              <a:gd name="connsiteX6" fmla="*/ 2756512 w 4579243"/>
              <a:gd name="connsiteY6" fmla="*/ 3244850 h 4237628"/>
              <a:gd name="connsiteX7" fmla="*/ 2813662 w 4579243"/>
              <a:gd name="connsiteY7" fmla="*/ 4102100 h 4237628"/>
              <a:gd name="connsiteX8" fmla="*/ 2534263 w 4579243"/>
              <a:gd name="connsiteY8" fmla="*/ 4235450 h 4237628"/>
              <a:gd name="connsiteX9" fmla="*/ 1619863 w 4579243"/>
              <a:gd name="connsiteY9" fmla="*/ 4076700 h 4237628"/>
              <a:gd name="connsiteX10" fmla="*/ 1772262 w 4579243"/>
              <a:gd name="connsiteY10" fmla="*/ 3962400 h 4237628"/>
              <a:gd name="connsiteX0" fmla="*/ 1771650 w 4578631"/>
              <a:gd name="connsiteY0" fmla="*/ 3962400 h 4237628"/>
              <a:gd name="connsiteX1" fmla="*/ 1835150 w 4578631"/>
              <a:gd name="connsiteY1" fmla="*/ 3257550 h 4237628"/>
              <a:gd name="connsiteX2" fmla="*/ 107950 w 4578631"/>
              <a:gd name="connsiteY2" fmla="*/ 3257550 h 4237628"/>
              <a:gd name="connsiteX3" fmla="*/ 0 w 4578631"/>
              <a:gd name="connsiteY3" fmla="*/ 12700 h 4237628"/>
              <a:gd name="connsiteX4" fmla="*/ 4578350 w 4578631"/>
              <a:gd name="connsiteY4" fmla="*/ 0 h 4237628"/>
              <a:gd name="connsiteX5" fmla="*/ 4572000 w 4578631"/>
              <a:gd name="connsiteY5" fmla="*/ 3225800 h 4237628"/>
              <a:gd name="connsiteX6" fmla="*/ 2755900 w 4578631"/>
              <a:gd name="connsiteY6" fmla="*/ 3244850 h 4237628"/>
              <a:gd name="connsiteX7" fmla="*/ 2813050 w 4578631"/>
              <a:gd name="connsiteY7" fmla="*/ 4102100 h 4237628"/>
              <a:gd name="connsiteX8" fmla="*/ 2533651 w 4578631"/>
              <a:gd name="connsiteY8" fmla="*/ 4235450 h 4237628"/>
              <a:gd name="connsiteX9" fmla="*/ 1619251 w 4578631"/>
              <a:gd name="connsiteY9" fmla="*/ 4076700 h 4237628"/>
              <a:gd name="connsiteX10" fmla="*/ 1771650 w 4578631"/>
              <a:gd name="connsiteY10" fmla="*/ 3962400 h 4237628"/>
              <a:gd name="connsiteX0" fmla="*/ 2097968 w 4904949"/>
              <a:gd name="connsiteY0" fmla="*/ 3962400 h 4237628"/>
              <a:gd name="connsiteX1" fmla="*/ 2161468 w 4904949"/>
              <a:gd name="connsiteY1" fmla="*/ 3257550 h 4237628"/>
              <a:gd name="connsiteX2" fmla="*/ 434268 w 4904949"/>
              <a:gd name="connsiteY2" fmla="*/ 3257550 h 4237628"/>
              <a:gd name="connsiteX3" fmla="*/ 364419 w 4904949"/>
              <a:gd name="connsiteY3" fmla="*/ 3092450 h 4237628"/>
              <a:gd name="connsiteX4" fmla="*/ 326318 w 4904949"/>
              <a:gd name="connsiteY4" fmla="*/ 12700 h 4237628"/>
              <a:gd name="connsiteX5" fmla="*/ 4904668 w 4904949"/>
              <a:gd name="connsiteY5" fmla="*/ 0 h 4237628"/>
              <a:gd name="connsiteX6" fmla="*/ 4898318 w 4904949"/>
              <a:gd name="connsiteY6" fmla="*/ 3225800 h 4237628"/>
              <a:gd name="connsiteX7" fmla="*/ 3082218 w 4904949"/>
              <a:gd name="connsiteY7" fmla="*/ 3244850 h 4237628"/>
              <a:gd name="connsiteX8" fmla="*/ 3139368 w 4904949"/>
              <a:gd name="connsiteY8" fmla="*/ 4102100 h 4237628"/>
              <a:gd name="connsiteX9" fmla="*/ 2859969 w 4904949"/>
              <a:gd name="connsiteY9" fmla="*/ 4235450 h 4237628"/>
              <a:gd name="connsiteX10" fmla="*/ 1945569 w 4904949"/>
              <a:gd name="connsiteY10" fmla="*/ 4076700 h 4237628"/>
              <a:gd name="connsiteX11" fmla="*/ 2097968 w 4904949"/>
              <a:gd name="connsiteY11" fmla="*/ 3962400 h 4237628"/>
              <a:gd name="connsiteX0" fmla="*/ 2097968 w 4904949"/>
              <a:gd name="connsiteY0" fmla="*/ 3962400 h 4237628"/>
              <a:gd name="connsiteX1" fmla="*/ 2161468 w 4904949"/>
              <a:gd name="connsiteY1" fmla="*/ 3257550 h 4237628"/>
              <a:gd name="connsiteX2" fmla="*/ 434268 w 4904949"/>
              <a:gd name="connsiteY2" fmla="*/ 3257550 h 4237628"/>
              <a:gd name="connsiteX3" fmla="*/ 364419 w 4904949"/>
              <a:gd name="connsiteY3" fmla="*/ 3092450 h 4237628"/>
              <a:gd name="connsiteX4" fmla="*/ 326318 w 4904949"/>
              <a:gd name="connsiteY4" fmla="*/ 12700 h 4237628"/>
              <a:gd name="connsiteX5" fmla="*/ 4904668 w 4904949"/>
              <a:gd name="connsiteY5" fmla="*/ 0 h 4237628"/>
              <a:gd name="connsiteX6" fmla="*/ 4898318 w 4904949"/>
              <a:gd name="connsiteY6" fmla="*/ 3225800 h 4237628"/>
              <a:gd name="connsiteX7" fmla="*/ 3082218 w 4904949"/>
              <a:gd name="connsiteY7" fmla="*/ 3244850 h 4237628"/>
              <a:gd name="connsiteX8" fmla="*/ 3139368 w 4904949"/>
              <a:gd name="connsiteY8" fmla="*/ 4102100 h 4237628"/>
              <a:gd name="connsiteX9" fmla="*/ 2859969 w 4904949"/>
              <a:gd name="connsiteY9" fmla="*/ 4235450 h 4237628"/>
              <a:gd name="connsiteX10" fmla="*/ 1945569 w 4904949"/>
              <a:gd name="connsiteY10" fmla="*/ 4076700 h 4237628"/>
              <a:gd name="connsiteX11" fmla="*/ 2097968 w 4904949"/>
              <a:gd name="connsiteY11" fmla="*/ 3962400 h 4237628"/>
              <a:gd name="connsiteX0" fmla="*/ 2106093 w 4913074"/>
              <a:gd name="connsiteY0" fmla="*/ 3962400 h 4237628"/>
              <a:gd name="connsiteX1" fmla="*/ 2169593 w 4913074"/>
              <a:gd name="connsiteY1" fmla="*/ 3257550 h 4237628"/>
              <a:gd name="connsiteX2" fmla="*/ 442393 w 4913074"/>
              <a:gd name="connsiteY2" fmla="*/ 3257550 h 4237628"/>
              <a:gd name="connsiteX3" fmla="*/ 340794 w 4913074"/>
              <a:gd name="connsiteY3" fmla="*/ 2819400 h 4237628"/>
              <a:gd name="connsiteX4" fmla="*/ 334443 w 4913074"/>
              <a:gd name="connsiteY4" fmla="*/ 12700 h 4237628"/>
              <a:gd name="connsiteX5" fmla="*/ 4912793 w 4913074"/>
              <a:gd name="connsiteY5" fmla="*/ 0 h 4237628"/>
              <a:gd name="connsiteX6" fmla="*/ 4906443 w 4913074"/>
              <a:gd name="connsiteY6" fmla="*/ 3225800 h 4237628"/>
              <a:gd name="connsiteX7" fmla="*/ 3090343 w 4913074"/>
              <a:gd name="connsiteY7" fmla="*/ 3244850 h 4237628"/>
              <a:gd name="connsiteX8" fmla="*/ 3147493 w 4913074"/>
              <a:gd name="connsiteY8" fmla="*/ 4102100 h 4237628"/>
              <a:gd name="connsiteX9" fmla="*/ 2868094 w 4913074"/>
              <a:gd name="connsiteY9" fmla="*/ 4235450 h 4237628"/>
              <a:gd name="connsiteX10" fmla="*/ 1953694 w 4913074"/>
              <a:gd name="connsiteY10" fmla="*/ 4076700 h 4237628"/>
              <a:gd name="connsiteX11" fmla="*/ 2106093 w 4913074"/>
              <a:gd name="connsiteY11" fmla="*/ 3962400 h 4237628"/>
              <a:gd name="connsiteX0" fmla="*/ 2106093 w 4913074"/>
              <a:gd name="connsiteY0" fmla="*/ 3962400 h 4237628"/>
              <a:gd name="connsiteX1" fmla="*/ 2169593 w 4913074"/>
              <a:gd name="connsiteY1" fmla="*/ 3257550 h 4237628"/>
              <a:gd name="connsiteX2" fmla="*/ 461443 w 4913074"/>
              <a:gd name="connsiteY2" fmla="*/ 3282950 h 4237628"/>
              <a:gd name="connsiteX3" fmla="*/ 340794 w 4913074"/>
              <a:gd name="connsiteY3" fmla="*/ 2819400 h 4237628"/>
              <a:gd name="connsiteX4" fmla="*/ 334443 w 4913074"/>
              <a:gd name="connsiteY4" fmla="*/ 12700 h 4237628"/>
              <a:gd name="connsiteX5" fmla="*/ 4912793 w 4913074"/>
              <a:gd name="connsiteY5" fmla="*/ 0 h 4237628"/>
              <a:gd name="connsiteX6" fmla="*/ 4906443 w 4913074"/>
              <a:gd name="connsiteY6" fmla="*/ 3225800 h 4237628"/>
              <a:gd name="connsiteX7" fmla="*/ 3090343 w 4913074"/>
              <a:gd name="connsiteY7" fmla="*/ 3244850 h 4237628"/>
              <a:gd name="connsiteX8" fmla="*/ 3147493 w 4913074"/>
              <a:gd name="connsiteY8" fmla="*/ 4102100 h 4237628"/>
              <a:gd name="connsiteX9" fmla="*/ 2868094 w 4913074"/>
              <a:gd name="connsiteY9" fmla="*/ 4235450 h 4237628"/>
              <a:gd name="connsiteX10" fmla="*/ 1953694 w 4913074"/>
              <a:gd name="connsiteY10" fmla="*/ 4076700 h 4237628"/>
              <a:gd name="connsiteX11" fmla="*/ 2106093 w 4913074"/>
              <a:gd name="connsiteY11" fmla="*/ 3962400 h 4237628"/>
              <a:gd name="connsiteX0" fmla="*/ 2106093 w 4913074"/>
              <a:gd name="connsiteY0" fmla="*/ 3962400 h 4237628"/>
              <a:gd name="connsiteX1" fmla="*/ 2169593 w 4913074"/>
              <a:gd name="connsiteY1" fmla="*/ 3257550 h 4237628"/>
              <a:gd name="connsiteX2" fmla="*/ 461443 w 4913074"/>
              <a:gd name="connsiteY2" fmla="*/ 3282950 h 4237628"/>
              <a:gd name="connsiteX3" fmla="*/ 340794 w 4913074"/>
              <a:gd name="connsiteY3" fmla="*/ 2819400 h 4237628"/>
              <a:gd name="connsiteX4" fmla="*/ 334443 w 4913074"/>
              <a:gd name="connsiteY4" fmla="*/ 12700 h 4237628"/>
              <a:gd name="connsiteX5" fmla="*/ 4912793 w 4913074"/>
              <a:gd name="connsiteY5" fmla="*/ 0 h 4237628"/>
              <a:gd name="connsiteX6" fmla="*/ 4906443 w 4913074"/>
              <a:gd name="connsiteY6" fmla="*/ 3225800 h 4237628"/>
              <a:gd name="connsiteX7" fmla="*/ 3090343 w 4913074"/>
              <a:gd name="connsiteY7" fmla="*/ 3244850 h 4237628"/>
              <a:gd name="connsiteX8" fmla="*/ 3147493 w 4913074"/>
              <a:gd name="connsiteY8" fmla="*/ 4102100 h 4237628"/>
              <a:gd name="connsiteX9" fmla="*/ 2868094 w 4913074"/>
              <a:gd name="connsiteY9" fmla="*/ 4235450 h 4237628"/>
              <a:gd name="connsiteX10" fmla="*/ 1953694 w 4913074"/>
              <a:gd name="connsiteY10" fmla="*/ 4076700 h 4237628"/>
              <a:gd name="connsiteX11" fmla="*/ 2106093 w 4913074"/>
              <a:gd name="connsiteY11" fmla="*/ 3962400 h 4237628"/>
              <a:gd name="connsiteX0" fmla="*/ 2119944 w 4926925"/>
              <a:gd name="connsiteY0" fmla="*/ 3962400 h 4237628"/>
              <a:gd name="connsiteX1" fmla="*/ 2183444 w 4926925"/>
              <a:gd name="connsiteY1" fmla="*/ 3257550 h 4237628"/>
              <a:gd name="connsiteX2" fmla="*/ 475294 w 4926925"/>
              <a:gd name="connsiteY2" fmla="*/ 3282950 h 4237628"/>
              <a:gd name="connsiteX3" fmla="*/ 303845 w 4926925"/>
              <a:gd name="connsiteY3" fmla="*/ 2743200 h 4237628"/>
              <a:gd name="connsiteX4" fmla="*/ 348294 w 4926925"/>
              <a:gd name="connsiteY4" fmla="*/ 12700 h 4237628"/>
              <a:gd name="connsiteX5" fmla="*/ 4926644 w 4926925"/>
              <a:gd name="connsiteY5" fmla="*/ 0 h 4237628"/>
              <a:gd name="connsiteX6" fmla="*/ 4920294 w 4926925"/>
              <a:gd name="connsiteY6" fmla="*/ 3225800 h 4237628"/>
              <a:gd name="connsiteX7" fmla="*/ 3104194 w 4926925"/>
              <a:gd name="connsiteY7" fmla="*/ 3244850 h 4237628"/>
              <a:gd name="connsiteX8" fmla="*/ 3161344 w 4926925"/>
              <a:gd name="connsiteY8" fmla="*/ 4102100 h 4237628"/>
              <a:gd name="connsiteX9" fmla="*/ 2881945 w 4926925"/>
              <a:gd name="connsiteY9" fmla="*/ 4235450 h 4237628"/>
              <a:gd name="connsiteX10" fmla="*/ 1967545 w 4926925"/>
              <a:gd name="connsiteY10" fmla="*/ 4076700 h 4237628"/>
              <a:gd name="connsiteX11" fmla="*/ 2119944 w 4926925"/>
              <a:gd name="connsiteY11" fmla="*/ 3962400 h 4237628"/>
              <a:gd name="connsiteX0" fmla="*/ 2114622 w 4921603"/>
              <a:gd name="connsiteY0" fmla="*/ 3962400 h 4237628"/>
              <a:gd name="connsiteX1" fmla="*/ 2178122 w 4921603"/>
              <a:gd name="connsiteY1" fmla="*/ 3257550 h 4237628"/>
              <a:gd name="connsiteX2" fmla="*/ 469972 w 4921603"/>
              <a:gd name="connsiteY2" fmla="*/ 3282950 h 4237628"/>
              <a:gd name="connsiteX3" fmla="*/ 317573 w 4921603"/>
              <a:gd name="connsiteY3" fmla="*/ 2743200 h 4237628"/>
              <a:gd name="connsiteX4" fmla="*/ 342972 w 4921603"/>
              <a:gd name="connsiteY4" fmla="*/ 12700 h 4237628"/>
              <a:gd name="connsiteX5" fmla="*/ 4921322 w 4921603"/>
              <a:gd name="connsiteY5" fmla="*/ 0 h 4237628"/>
              <a:gd name="connsiteX6" fmla="*/ 4914972 w 4921603"/>
              <a:gd name="connsiteY6" fmla="*/ 3225800 h 4237628"/>
              <a:gd name="connsiteX7" fmla="*/ 3098872 w 4921603"/>
              <a:gd name="connsiteY7" fmla="*/ 3244850 h 4237628"/>
              <a:gd name="connsiteX8" fmla="*/ 3156022 w 4921603"/>
              <a:gd name="connsiteY8" fmla="*/ 4102100 h 4237628"/>
              <a:gd name="connsiteX9" fmla="*/ 2876623 w 4921603"/>
              <a:gd name="connsiteY9" fmla="*/ 4235450 h 4237628"/>
              <a:gd name="connsiteX10" fmla="*/ 1962223 w 4921603"/>
              <a:gd name="connsiteY10" fmla="*/ 4076700 h 4237628"/>
              <a:gd name="connsiteX11" fmla="*/ 2114622 w 4921603"/>
              <a:gd name="connsiteY11" fmla="*/ 3962400 h 4237628"/>
              <a:gd name="connsiteX0" fmla="*/ 2114622 w 4921603"/>
              <a:gd name="connsiteY0" fmla="*/ 3962400 h 4237628"/>
              <a:gd name="connsiteX1" fmla="*/ 2178122 w 4921603"/>
              <a:gd name="connsiteY1" fmla="*/ 3257550 h 4237628"/>
              <a:gd name="connsiteX2" fmla="*/ 469972 w 4921603"/>
              <a:gd name="connsiteY2" fmla="*/ 3282950 h 4237628"/>
              <a:gd name="connsiteX3" fmla="*/ 317573 w 4921603"/>
              <a:gd name="connsiteY3" fmla="*/ 2743200 h 4237628"/>
              <a:gd name="connsiteX4" fmla="*/ 342972 w 4921603"/>
              <a:gd name="connsiteY4" fmla="*/ 12700 h 4237628"/>
              <a:gd name="connsiteX5" fmla="*/ 4921322 w 4921603"/>
              <a:gd name="connsiteY5" fmla="*/ 0 h 4237628"/>
              <a:gd name="connsiteX6" fmla="*/ 4914972 w 4921603"/>
              <a:gd name="connsiteY6" fmla="*/ 3225800 h 4237628"/>
              <a:gd name="connsiteX7" fmla="*/ 3098872 w 4921603"/>
              <a:gd name="connsiteY7" fmla="*/ 3244850 h 4237628"/>
              <a:gd name="connsiteX8" fmla="*/ 3156022 w 4921603"/>
              <a:gd name="connsiteY8" fmla="*/ 4102100 h 4237628"/>
              <a:gd name="connsiteX9" fmla="*/ 2876623 w 4921603"/>
              <a:gd name="connsiteY9" fmla="*/ 4235450 h 4237628"/>
              <a:gd name="connsiteX10" fmla="*/ 1962223 w 4921603"/>
              <a:gd name="connsiteY10" fmla="*/ 4076700 h 4237628"/>
              <a:gd name="connsiteX11" fmla="*/ 2114622 w 4921603"/>
              <a:gd name="connsiteY11" fmla="*/ 3962400 h 4237628"/>
              <a:gd name="connsiteX0" fmla="*/ 1816018 w 4622999"/>
              <a:gd name="connsiteY0" fmla="*/ 3962400 h 4237628"/>
              <a:gd name="connsiteX1" fmla="*/ 1879518 w 4622999"/>
              <a:gd name="connsiteY1" fmla="*/ 3257550 h 4237628"/>
              <a:gd name="connsiteX2" fmla="*/ 171368 w 4622999"/>
              <a:gd name="connsiteY2" fmla="*/ 3282950 h 4237628"/>
              <a:gd name="connsiteX3" fmla="*/ 18969 w 4622999"/>
              <a:gd name="connsiteY3" fmla="*/ 2743200 h 4237628"/>
              <a:gd name="connsiteX4" fmla="*/ 44368 w 4622999"/>
              <a:gd name="connsiteY4" fmla="*/ 12700 h 4237628"/>
              <a:gd name="connsiteX5" fmla="*/ 4622718 w 4622999"/>
              <a:gd name="connsiteY5" fmla="*/ 0 h 4237628"/>
              <a:gd name="connsiteX6" fmla="*/ 4616368 w 4622999"/>
              <a:gd name="connsiteY6" fmla="*/ 3225800 h 4237628"/>
              <a:gd name="connsiteX7" fmla="*/ 2800268 w 4622999"/>
              <a:gd name="connsiteY7" fmla="*/ 3244850 h 4237628"/>
              <a:gd name="connsiteX8" fmla="*/ 2857418 w 4622999"/>
              <a:gd name="connsiteY8" fmla="*/ 4102100 h 4237628"/>
              <a:gd name="connsiteX9" fmla="*/ 2578019 w 4622999"/>
              <a:gd name="connsiteY9" fmla="*/ 4235450 h 4237628"/>
              <a:gd name="connsiteX10" fmla="*/ 1663619 w 4622999"/>
              <a:gd name="connsiteY10" fmla="*/ 4076700 h 4237628"/>
              <a:gd name="connsiteX11" fmla="*/ 1816018 w 4622999"/>
              <a:gd name="connsiteY11" fmla="*/ 3962400 h 4237628"/>
              <a:gd name="connsiteX0" fmla="*/ 1817824 w 4624805"/>
              <a:gd name="connsiteY0" fmla="*/ 3962400 h 4237628"/>
              <a:gd name="connsiteX1" fmla="*/ 1881324 w 4624805"/>
              <a:gd name="connsiteY1" fmla="*/ 3257550 h 4237628"/>
              <a:gd name="connsiteX2" fmla="*/ 173174 w 4624805"/>
              <a:gd name="connsiteY2" fmla="*/ 3282950 h 4237628"/>
              <a:gd name="connsiteX3" fmla="*/ 20775 w 4624805"/>
              <a:gd name="connsiteY3" fmla="*/ 2743200 h 4237628"/>
              <a:gd name="connsiteX4" fmla="*/ 20774 w 4624805"/>
              <a:gd name="connsiteY4" fmla="*/ 107950 h 4237628"/>
              <a:gd name="connsiteX5" fmla="*/ 4624524 w 4624805"/>
              <a:gd name="connsiteY5" fmla="*/ 0 h 4237628"/>
              <a:gd name="connsiteX6" fmla="*/ 4618174 w 4624805"/>
              <a:gd name="connsiteY6" fmla="*/ 3225800 h 4237628"/>
              <a:gd name="connsiteX7" fmla="*/ 2802074 w 4624805"/>
              <a:gd name="connsiteY7" fmla="*/ 3244850 h 4237628"/>
              <a:gd name="connsiteX8" fmla="*/ 2859224 w 4624805"/>
              <a:gd name="connsiteY8" fmla="*/ 4102100 h 4237628"/>
              <a:gd name="connsiteX9" fmla="*/ 2579825 w 4624805"/>
              <a:gd name="connsiteY9" fmla="*/ 4235450 h 4237628"/>
              <a:gd name="connsiteX10" fmla="*/ 1665425 w 4624805"/>
              <a:gd name="connsiteY10" fmla="*/ 4076700 h 4237628"/>
              <a:gd name="connsiteX11" fmla="*/ 1817824 w 4624805"/>
              <a:gd name="connsiteY11" fmla="*/ 3962400 h 4237628"/>
              <a:gd name="connsiteX0" fmla="*/ 1817824 w 4624805"/>
              <a:gd name="connsiteY0" fmla="*/ 4006850 h 4282078"/>
              <a:gd name="connsiteX1" fmla="*/ 1881324 w 4624805"/>
              <a:gd name="connsiteY1" fmla="*/ 3302000 h 4282078"/>
              <a:gd name="connsiteX2" fmla="*/ 173174 w 4624805"/>
              <a:gd name="connsiteY2" fmla="*/ 3327400 h 4282078"/>
              <a:gd name="connsiteX3" fmla="*/ 20775 w 4624805"/>
              <a:gd name="connsiteY3" fmla="*/ 2787650 h 4282078"/>
              <a:gd name="connsiteX4" fmla="*/ 20774 w 4624805"/>
              <a:gd name="connsiteY4" fmla="*/ 152400 h 4282078"/>
              <a:gd name="connsiteX5" fmla="*/ 306526 w 4624805"/>
              <a:gd name="connsiteY5" fmla="*/ 0 h 4282078"/>
              <a:gd name="connsiteX6" fmla="*/ 4624524 w 4624805"/>
              <a:gd name="connsiteY6" fmla="*/ 44450 h 4282078"/>
              <a:gd name="connsiteX7" fmla="*/ 4618174 w 4624805"/>
              <a:gd name="connsiteY7" fmla="*/ 3270250 h 4282078"/>
              <a:gd name="connsiteX8" fmla="*/ 2802074 w 4624805"/>
              <a:gd name="connsiteY8" fmla="*/ 3289300 h 4282078"/>
              <a:gd name="connsiteX9" fmla="*/ 2859224 w 4624805"/>
              <a:gd name="connsiteY9" fmla="*/ 4146550 h 4282078"/>
              <a:gd name="connsiteX10" fmla="*/ 2579825 w 4624805"/>
              <a:gd name="connsiteY10" fmla="*/ 4279900 h 4282078"/>
              <a:gd name="connsiteX11" fmla="*/ 1665425 w 4624805"/>
              <a:gd name="connsiteY11" fmla="*/ 4121150 h 4282078"/>
              <a:gd name="connsiteX12" fmla="*/ 1817824 w 4624805"/>
              <a:gd name="connsiteY12" fmla="*/ 4006850 h 4282078"/>
              <a:gd name="connsiteX0" fmla="*/ 1817824 w 4624805"/>
              <a:gd name="connsiteY0" fmla="*/ 4006850 h 4282078"/>
              <a:gd name="connsiteX1" fmla="*/ 1881324 w 4624805"/>
              <a:gd name="connsiteY1" fmla="*/ 3302000 h 4282078"/>
              <a:gd name="connsiteX2" fmla="*/ 173174 w 4624805"/>
              <a:gd name="connsiteY2" fmla="*/ 3327400 h 4282078"/>
              <a:gd name="connsiteX3" fmla="*/ 20775 w 4624805"/>
              <a:gd name="connsiteY3" fmla="*/ 2787650 h 4282078"/>
              <a:gd name="connsiteX4" fmla="*/ 20774 w 4624805"/>
              <a:gd name="connsiteY4" fmla="*/ 152400 h 4282078"/>
              <a:gd name="connsiteX5" fmla="*/ 306526 w 4624805"/>
              <a:gd name="connsiteY5" fmla="*/ 0 h 4282078"/>
              <a:gd name="connsiteX6" fmla="*/ 4624524 w 4624805"/>
              <a:gd name="connsiteY6" fmla="*/ 44450 h 4282078"/>
              <a:gd name="connsiteX7" fmla="*/ 4618174 w 4624805"/>
              <a:gd name="connsiteY7" fmla="*/ 3270250 h 4282078"/>
              <a:gd name="connsiteX8" fmla="*/ 2802074 w 4624805"/>
              <a:gd name="connsiteY8" fmla="*/ 3289300 h 4282078"/>
              <a:gd name="connsiteX9" fmla="*/ 2859224 w 4624805"/>
              <a:gd name="connsiteY9" fmla="*/ 4146550 h 4282078"/>
              <a:gd name="connsiteX10" fmla="*/ 2579825 w 4624805"/>
              <a:gd name="connsiteY10" fmla="*/ 4279900 h 4282078"/>
              <a:gd name="connsiteX11" fmla="*/ 1665425 w 4624805"/>
              <a:gd name="connsiteY11" fmla="*/ 4121150 h 4282078"/>
              <a:gd name="connsiteX12" fmla="*/ 1817824 w 4624805"/>
              <a:gd name="connsiteY12" fmla="*/ 4006850 h 4282078"/>
              <a:gd name="connsiteX0" fmla="*/ 1831257 w 4638238"/>
              <a:gd name="connsiteY0" fmla="*/ 4006850 h 4282078"/>
              <a:gd name="connsiteX1" fmla="*/ 1894757 w 4638238"/>
              <a:gd name="connsiteY1" fmla="*/ 3302000 h 4282078"/>
              <a:gd name="connsiteX2" fmla="*/ 186607 w 4638238"/>
              <a:gd name="connsiteY2" fmla="*/ 3327400 h 4282078"/>
              <a:gd name="connsiteX3" fmla="*/ 34208 w 4638238"/>
              <a:gd name="connsiteY3" fmla="*/ 2787650 h 4282078"/>
              <a:gd name="connsiteX4" fmla="*/ 15157 w 4638238"/>
              <a:gd name="connsiteY4" fmla="*/ 133350 h 4282078"/>
              <a:gd name="connsiteX5" fmla="*/ 319959 w 4638238"/>
              <a:gd name="connsiteY5" fmla="*/ 0 h 4282078"/>
              <a:gd name="connsiteX6" fmla="*/ 4637957 w 4638238"/>
              <a:gd name="connsiteY6" fmla="*/ 44450 h 4282078"/>
              <a:gd name="connsiteX7" fmla="*/ 4631607 w 4638238"/>
              <a:gd name="connsiteY7" fmla="*/ 3270250 h 4282078"/>
              <a:gd name="connsiteX8" fmla="*/ 2815507 w 4638238"/>
              <a:gd name="connsiteY8" fmla="*/ 3289300 h 4282078"/>
              <a:gd name="connsiteX9" fmla="*/ 2872657 w 4638238"/>
              <a:gd name="connsiteY9" fmla="*/ 4146550 h 4282078"/>
              <a:gd name="connsiteX10" fmla="*/ 2593258 w 4638238"/>
              <a:gd name="connsiteY10" fmla="*/ 4279900 h 4282078"/>
              <a:gd name="connsiteX11" fmla="*/ 1678858 w 4638238"/>
              <a:gd name="connsiteY11" fmla="*/ 4121150 h 4282078"/>
              <a:gd name="connsiteX12" fmla="*/ 1831257 w 4638238"/>
              <a:gd name="connsiteY12" fmla="*/ 4006850 h 4282078"/>
              <a:gd name="connsiteX0" fmla="*/ 1817478 w 4624459"/>
              <a:gd name="connsiteY0" fmla="*/ 4006850 h 4282078"/>
              <a:gd name="connsiteX1" fmla="*/ 1880978 w 4624459"/>
              <a:gd name="connsiteY1" fmla="*/ 3302000 h 4282078"/>
              <a:gd name="connsiteX2" fmla="*/ 172828 w 4624459"/>
              <a:gd name="connsiteY2" fmla="*/ 3327400 h 4282078"/>
              <a:gd name="connsiteX3" fmla="*/ 20429 w 4624459"/>
              <a:gd name="connsiteY3" fmla="*/ 2787650 h 4282078"/>
              <a:gd name="connsiteX4" fmla="*/ 1378 w 4624459"/>
              <a:gd name="connsiteY4" fmla="*/ 133350 h 4282078"/>
              <a:gd name="connsiteX5" fmla="*/ 306180 w 4624459"/>
              <a:gd name="connsiteY5" fmla="*/ 0 h 4282078"/>
              <a:gd name="connsiteX6" fmla="*/ 4624178 w 4624459"/>
              <a:gd name="connsiteY6" fmla="*/ 44450 h 4282078"/>
              <a:gd name="connsiteX7" fmla="*/ 4617828 w 4624459"/>
              <a:gd name="connsiteY7" fmla="*/ 3270250 h 4282078"/>
              <a:gd name="connsiteX8" fmla="*/ 2801728 w 4624459"/>
              <a:gd name="connsiteY8" fmla="*/ 3289300 h 4282078"/>
              <a:gd name="connsiteX9" fmla="*/ 2858878 w 4624459"/>
              <a:gd name="connsiteY9" fmla="*/ 4146550 h 4282078"/>
              <a:gd name="connsiteX10" fmla="*/ 2579479 w 4624459"/>
              <a:gd name="connsiteY10" fmla="*/ 4279900 h 4282078"/>
              <a:gd name="connsiteX11" fmla="*/ 1665079 w 4624459"/>
              <a:gd name="connsiteY11" fmla="*/ 4121150 h 4282078"/>
              <a:gd name="connsiteX12" fmla="*/ 1817478 w 4624459"/>
              <a:gd name="connsiteY12" fmla="*/ 4006850 h 4282078"/>
              <a:gd name="connsiteX0" fmla="*/ 1817478 w 4617828"/>
              <a:gd name="connsiteY0" fmla="*/ 4006850 h 4282078"/>
              <a:gd name="connsiteX1" fmla="*/ 1880978 w 4617828"/>
              <a:gd name="connsiteY1" fmla="*/ 3302000 h 4282078"/>
              <a:gd name="connsiteX2" fmla="*/ 172828 w 4617828"/>
              <a:gd name="connsiteY2" fmla="*/ 3327400 h 4282078"/>
              <a:gd name="connsiteX3" fmla="*/ 20429 w 4617828"/>
              <a:gd name="connsiteY3" fmla="*/ 2787650 h 4282078"/>
              <a:gd name="connsiteX4" fmla="*/ 1378 w 4617828"/>
              <a:gd name="connsiteY4" fmla="*/ 133350 h 4282078"/>
              <a:gd name="connsiteX5" fmla="*/ 306180 w 4617828"/>
              <a:gd name="connsiteY5" fmla="*/ 0 h 4282078"/>
              <a:gd name="connsiteX6" fmla="*/ 4516228 w 4617828"/>
              <a:gd name="connsiteY6" fmla="*/ 0 h 4282078"/>
              <a:gd name="connsiteX7" fmla="*/ 4617828 w 4617828"/>
              <a:gd name="connsiteY7" fmla="*/ 3270250 h 4282078"/>
              <a:gd name="connsiteX8" fmla="*/ 2801728 w 4617828"/>
              <a:gd name="connsiteY8" fmla="*/ 3289300 h 4282078"/>
              <a:gd name="connsiteX9" fmla="*/ 2858878 w 4617828"/>
              <a:gd name="connsiteY9" fmla="*/ 4146550 h 4282078"/>
              <a:gd name="connsiteX10" fmla="*/ 2579479 w 4617828"/>
              <a:gd name="connsiteY10" fmla="*/ 4279900 h 4282078"/>
              <a:gd name="connsiteX11" fmla="*/ 1665079 w 4617828"/>
              <a:gd name="connsiteY11" fmla="*/ 4121150 h 4282078"/>
              <a:gd name="connsiteX12" fmla="*/ 1817478 w 4617828"/>
              <a:gd name="connsiteY12" fmla="*/ 4006850 h 4282078"/>
              <a:gd name="connsiteX0" fmla="*/ 1817478 w 4868961"/>
              <a:gd name="connsiteY0" fmla="*/ 4097620 h 4372848"/>
              <a:gd name="connsiteX1" fmla="*/ 1880978 w 4868961"/>
              <a:gd name="connsiteY1" fmla="*/ 3392770 h 4372848"/>
              <a:gd name="connsiteX2" fmla="*/ 172828 w 4868961"/>
              <a:gd name="connsiteY2" fmla="*/ 3418170 h 4372848"/>
              <a:gd name="connsiteX3" fmla="*/ 20429 w 4868961"/>
              <a:gd name="connsiteY3" fmla="*/ 2878420 h 4372848"/>
              <a:gd name="connsiteX4" fmla="*/ 1378 w 4868961"/>
              <a:gd name="connsiteY4" fmla="*/ 224120 h 4372848"/>
              <a:gd name="connsiteX5" fmla="*/ 306180 w 4868961"/>
              <a:gd name="connsiteY5" fmla="*/ 90770 h 4372848"/>
              <a:gd name="connsiteX6" fmla="*/ 4516228 w 4868961"/>
              <a:gd name="connsiteY6" fmla="*/ 90770 h 4372848"/>
              <a:gd name="connsiteX7" fmla="*/ 4668630 w 4868961"/>
              <a:gd name="connsiteY7" fmla="*/ 300320 h 4372848"/>
              <a:gd name="connsiteX8" fmla="*/ 4617828 w 4868961"/>
              <a:gd name="connsiteY8" fmla="*/ 3361020 h 4372848"/>
              <a:gd name="connsiteX9" fmla="*/ 2801728 w 4868961"/>
              <a:gd name="connsiteY9" fmla="*/ 3380070 h 4372848"/>
              <a:gd name="connsiteX10" fmla="*/ 2858878 w 4868961"/>
              <a:gd name="connsiteY10" fmla="*/ 4237320 h 4372848"/>
              <a:gd name="connsiteX11" fmla="*/ 2579479 w 4868961"/>
              <a:gd name="connsiteY11" fmla="*/ 4370670 h 4372848"/>
              <a:gd name="connsiteX12" fmla="*/ 1665079 w 4868961"/>
              <a:gd name="connsiteY12" fmla="*/ 4211920 h 4372848"/>
              <a:gd name="connsiteX13" fmla="*/ 1817478 w 4868961"/>
              <a:gd name="connsiteY13" fmla="*/ 4097620 h 4372848"/>
              <a:gd name="connsiteX0" fmla="*/ 1817478 w 4764559"/>
              <a:gd name="connsiteY0" fmla="*/ 4080069 h 4355297"/>
              <a:gd name="connsiteX1" fmla="*/ 1880978 w 4764559"/>
              <a:gd name="connsiteY1" fmla="*/ 3375219 h 4355297"/>
              <a:gd name="connsiteX2" fmla="*/ 172828 w 4764559"/>
              <a:gd name="connsiteY2" fmla="*/ 3400619 h 4355297"/>
              <a:gd name="connsiteX3" fmla="*/ 20429 w 4764559"/>
              <a:gd name="connsiteY3" fmla="*/ 2860869 h 4355297"/>
              <a:gd name="connsiteX4" fmla="*/ 1378 w 4764559"/>
              <a:gd name="connsiteY4" fmla="*/ 206569 h 4355297"/>
              <a:gd name="connsiteX5" fmla="*/ 306180 w 4764559"/>
              <a:gd name="connsiteY5" fmla="*/ 73219 h 4355297"/>
              <a:gd name="connsiteX6" fmla="*/ 4516228 w 4764559"/>
              <a:gd name="connsiteY6" fmla="*/ 73219 h 4355297"/>
              <a:gd name="connsiteX7" fmla="*/ 4668630 w 4764559"/>
              <a:gd name="connsiteY7" fmla="*/ 282769 h 4355297"/>
              <a:gd name="connsiteX8" fmla="*/ 4617828 w 4764559"/>
              <a:gd name="connsiteY8" fmla="*/ 3343469 h 4355297"/>
              <a:gd name="connsiteX9" fmla="*/ 2801728 w 4764559"/>
              <a:gd name="connsiteY9" fmla="*/ 3362519 h 4355297"/>
              <a:gd name="connsiteX10" fmla="*/ 2858878 w 4764559"/>
              <a:gd name="connsiteY10" fmla="*/ 4219769 h 4355297"/>
              <a:gd name="connsiteX11" fmla="*/ 2579479 w 4764559"/>
              <a:gd name="connsiteY11" fmla="*/ 4353119 h 4355297"/>
              <a:gd name="connsiteX12" fmla="*/ 1665079 w 4764559"/>
              <a:gd name="connsiteY12" fmla="*/ 4194369 h 4355297"/>
              <a:gd name="connsiteX13" fmla="*/ 1817478 w 4764559"/>
              <a:gd name="connsiteY13" fmla="*/ 4080069 h 4355297"/>
              <a:gd name="connsiteX0" fmla="*/ 1817478 w 4764559"/>
              <a:gd name="connsiteY0" fmla="*/ 4006850 h 4282078"/>
              <a:gd name="connsiteX1" fmla="*/ 1880978 w 4764559"/>
              <a:gd name="connsiteY1" fmla="*/ 3302000 h 4282078"/>
              <a:gd name="connsiteX2" fmla="*/ 172828 w 4764559"/>
              <a:gd name="connsiteY2" fmla="*/ 3327400 h 4282078"/>
              <a:gd name="connsiteX3" fmla="*/ 20429 w 4764559"/>
              <a:gd name="connsiteY3" fmla="*/ 2787650 h 4282078"/>
              <a:gd name="connsiteX4" fmla="*/ 1378 w 4764559"/>
              <a:gd name="connsiteY4" fmla="*/ 133350 h 4282078"/>
              <a:gd name="connsiteX5" fmla="*/ 306180 w 4764559"/>
              <a:gd name="connsiteY5" fmla="*/ 0 h 4282078"/>
              <a:gd name="connsiteX6" fmla="*/ 4516228 w 4764559"/>
              <a:gd name="connsiteY6" fmla="*/ 0 h 4282078"/>
              <a:gd name="connsiteX7" fmla="*/ 4668630 w 4764559"/>
              <a:gd name="connsiteY7" fmla="*/ 209550 h 4282078"/>
              <a:gd name="connsiteX8" fmla="*/ 4617828 w 4764559"/>
              <a:gd name="connsiteY8" fmla="*/ 3270250 h 4282078"/>
              <a:gd name="connsiteX9" fmla="*/ 2801728 w 4764559"/>
              <a:gd name="connsiteY9" fmla="*/ 3289300 h 4282078"/>
              <a:gd name="connsiteX10" fmla="*/ 2858878 w 4764559"/>
              <a:gd name="connsiteY10" fmla="*/ 4146550 h 4282078"/>
              <a:gd name="connsiteX11" fmla="*/ 2579479 w 4764559"/>
              <a:gd name="connsiteY11" fmla="*/ 4279900 h 4282078"/>
              <a:gd name="connsiteX12" fmla="*/ 1665079 w 4764559"/>
              <a:gd name="connsiteY12" fmla="*/ 4121150 h 4282078"/>
              <a:gd name="connsiteX13" fmla="*/ 1817478 w 4764559"/>
              <a:gd name="connsiteY13" fmla="*/ 4006850 h 4282078"/>
              <a:gd name="connsiteX0" fmla="*/ 1817478 w 4768966"/>
              <a:gd name="connsiteY0" fmla="*/ 4006850 h 4282078"/>
              <a:gd name="connsiteX1" fmla="*/ 1880978 w 4768966"/>
              <a:gd name="connsiteY1" fmla="*/ 3302000 h 4282078"/>
              <a:gd name="connsiteX2" fmla="*/ 172828 w 4768966"/>
              <a:gd name="connsiteY2" fmla="*/ 3327400 h 4282078"/>
              <a:gd name="connsiteX3" fmla="*/ 20429 w 4768966"/>
              <a:gd name="connsiteY3" fmla="*/ 2787650 h 4282078"/>
              <a:gd name="connsiteX4" fmla="*/ 1378 w 4768966"/>
              <a:gd name="connsiteY4" fmla="*/ 133350 h 4282078"/>
              <a:gd name="connsiteX5" fmla="*/ 306180 w 4768966"/>
              <a:gd name="connsiteY5" fmla="*/ 0 h 4282078"/>
              <a:gd name="connsiteX6" fmla="*/ 4516228 w 4768966"/>
              <a:gd name="connsiteY6" fmla="*/ 0 h 4282078"/>
              <a:gd name="connsiteX7" fmla="*/ 4681330 w 4768966"/>
              <a:gd name="connsiteY7" fmla="*/ 234950 h 4282078"/>
              <a:gd name="connsiteX8" fmla="*/ 4617828 w 4768966"/>
              <a:gd name="connsiteY8" fmla="*/ 3270250 h 4282078"/>
              <a:gd name="connsiteX9" fmla="*/ 2801728 w 4768966"/>
              <a:gd name="connsiteY9" fmla="*/ 3289300 h 4282078"/>
              <a:gd name="connsiteX10" fmla="*/ 2858878 w 4768966"/>
              <a:gd name="connsiteY10" fmla="*/ 4146550 h 4282078"/>
              <a:gd name="connsiteX11" fmla="*/ 2579479 w 4768966"/>
              <a:gd name="connsiteY11" fmla="*/ 4279900 h 4282078"/>
              <a:gd name="connsiteX12" fmla="*/ 1665079 w 4768966"/>
              <a:gd name="connsiteY12" fmla="*/ 4121150 h 4282078"/>
              <a:gd name="connsiteX13" fmla="*/ 1817478 w 4768966"/>
              <a:gd name="connsiteY13" fmla="*/ 4006850 h 4282078"/>
              <a:gd name="connsiteX0" fmla="*/ 1817478 w 4768966"/>
              <a:gd name="connsiteY0" fmla="*/ 4006850 h 4282078"/>
              <a:gd name="connsiteX1" fmla="*/ 1880978 w 4768966"/>
              <a:gd name="connsiteY1" fmla="*/ 3302000 h 4282078"/>
              <a:gd name="connsiteX2" fmla="*/ 172828 w 4768966"/>
              <a:gd name="connsiteY2" fmla="*/ 3327400 h 4282078"/>
              <a:gd name="connsiteX3" fmla="*/ 20429 w 4768966"/>
              <a:gd name="connsiteY3" fmla="*/ 2787650 h 4282078"/>
              <a:gd name="connsiteX4" fmla="*/ 1378 w 4768966"/>
              <a:gd name="connsiteY4" fmla="*/ 133350 h 4282078"/>
              <a:gd name="connsiteX5" fmla="*/ 306180 w 4768966"/>
              <a:gd name="connsiteY5" fmla="*/ 0 h 4282078"/>
              <a:gd name="connsiteX6" fmla="*/ 4516228 w 4768966"/>
              <a:gd name="connsiteY6" fmla="*/ 0 h 4282078"/>
              <a:gd name="connsiteX7" fmla="*/ 4681330 w 4768966"/>
              <a:gd name="connsiteY7" fmla="*/ 234950 h 4282078"/>
              <a:gd name="connsiteX8" fmla="*/ 4617828 w 4768966"/>
              <a:gd name="connsiteY8" fmla="*/ 3270250 h 4282078"/>
              <a:gd name="connsiteX9" fmla="*/ 2801728 w 4768966"/>
              <a:gd name="connsiteY9" fmla="*/ 3289300 h 4282078"/>
              <a:gd name="connsiteX10" fmla="*/ 2858878 w 4768966"/>
              <a:gd name="connsiteY10" fmla="*/ 4146550 h 4282078"/>
              <a:gd name="connsiteX11" fmla="*/ 2579479 w 4768966"/>
              <a:gd name="connsiteY11" fmla="*/ 4279900 h 4282078"/>
              <a:gd name="connsiteX12" fmla="*/ 1665079 w 4768966"/>
              <a:gd name="connsiteY12" fmla="*/ 4121150 h 4282078"/>
              <a:gd name="connsiteX13" fmla="*/ 1817478 w 4768966"/>
              <a:gd name="connsiteY13" fmla="*/ 4006850 h 4282078"/>
              <a:gd name="connsiteX0" fmla="*/ 1817478 w 4768966"/>
              <a:gd name="connsiteY0" fmla="*/ 4007066 h 4282294"/>
              <a:gd name="connsiteX1" fmla="*/ 1880978 w 4768966"/>
              <a:gd name="connsiteY1" fmla="*/ 3302216 h 4282294"/>
              <a:gd name="connsiteX2" fmla="*/ 172828 w 4768966"/>
              <a:gd name="connsiteY2" fmla="*/ 3327616 h 4282294"/>
              <a:gd name="connsiteX3" fmla="*/ 20429 w 4768966"/>
              <a:gd name="connsiteY3" fmla="*/ 2787866 h 4282294"/>
              <a:gd name="connsiteX4" fmla="*/ 1378 w 4768966"/>
              <a:gd name="connsiteY4" fmla="*/ 133566 h 4282294"/>
              <a:gd name="connsiteX5" fmla="*/ 306180 w 4768966"/>
              <a:gd name="connsiteY5" fmla="*/ 216 h 4282294"/>
              <a:gd name="connsiteX6" fmla="*/ 4516228 w 4768966"/>
              <a:gd name="connsiteY6" fmla="*/ 216 h 4282294"/>
              <a:gd name="connsiteX7" fmla="*/ 4681330 w 4768966"/>
              <a:gd name="connsiteY7" fmla="*/ 235166 h 4282294"/>
              <a:gd name="connsiteX8" fmla="*/ 4617828 w 4768966"/>
              <a:gd name="connsiteY8" fmla="*/ 3270466 h 4282294"/>
              <a:gd name="connsiteX9" fmla="*/ 2801728 w 4768966"/>
              <a:gd name="connsiteY9" fmla="*/ 3289516 h 4282294"/>
              <a:gd name="connsiteX10" fmla="*/ 2858878 w 4768966"/>
              <a:gd name="connsiteY10" fmla="*/ 4146766 h 4282294"/>
              <a:gd name="connsiteX11" fmla="*/ 2579479 w 4768966"/>
              <a:gd name="connsiteY11" fmla="*/ 4280116 h 4282294"/>
              <a:gd name="connsiteX12" fmla="*/ 1665079 w 4768966"/>
              <a:gd name="connsiteY12" fmla="*/ 4121366 h 4282294"/>
              <a:gd name="connsiteX13" fmla="*/ 1817478 w 4768966"/>
              <a:gd name="connsiteY13" fmla="*/ 4007066 h 4282294"/>
              <a:gd name="connsiteX0" fmla="*/ 1817478 w 4761795"/>
              <a:gd name="connsiteY0" fmla="*/ 4007066 h 4282294"/>
              <a:gd name="connsiteX1" fmla="*/ 1880978 w 4761795"/>
              <a:gd name="connsiteY1" fmla="*/ 3302216 h 4282294"/>
              <a:gd name="connsiteX2" fmla="*/ 172828 w 4761795"/>
              <a:gd name="connsiteY2" fmla="*/ 3327616 h 4282294"/>
              <a:gd name="connsiteX3" fmla="*/ 20429 w 4761795"/>
              <a:gd name="connsiteY3" fmla="*/ 2787866 h 4282294"/>
              <a:gd name="connsiteX4" fmla="*/ 1378 w 4761795"/>
              <a:gd name="connsiteY4" fmla="*/ 133566 h 4282294"/>
              <a:gd name="connsiteX5" fmla="*/ 306180 w 4761795"/>
              <a:gd name="connsiteY5" fmla="*/ 216 h 4282294"/>
              <a:gd name="connsiteX6" fmla="*/ 4516228 w 4761795"/>
              <a:gd name="connsiteY6" fmla="*/ 216 h 4282294"/>
              <a:gd name="connsiteX7" fmla="*/ 4681330 w 4761795"/>
              <a:gd name="connsiteY7" fmla="*/ 235166 h 4282294"/>
              <a:gd name="connsiteX8" fmla="*/ 4617828 w 4761795"/>
              <a:gd name="connsiteY8" fmla="*/ 3270466 h 4282294"/>
              <a:gd name="connsiteX9" fmla="*/ 2801728 w 4761795"/>
              <a:gd name="connsiteY9" fmla="*/ 3289516 h 4282294"/>
              <a:gd name="connsiteX10" fmla="*/ 2858878 w 4761795"/>
              <a:gd name="connsiteY10" fmla="*/ 4146766 h 4282294"/>
              <a:gd name="connsiteX11" fmla="*/ 2579479 w 4761795"/>
              <a:gd name="connsiteY11" fmla="*/ 4280116 h 4282294"/>
              <a:gd name="connsiteX12" fmla="*/ 1665079 w 4761795"/>
              <a:gd name="connsiteY12" fmla="*/ 4121366 h 4282294"/>
              <a:gd name="connsiteX13" fmla="*/ 1817478 w 4761795"/>
              <a:gd name="connsiteY13" fmla="*/ 4007066 h 4282294"/>
              <a:gd name="connsiteX0" fmla="*/ 1817478 w 4802213"/>
              <a:gd name="connsiteY0" fmla="*/ 4007066 h 4282294"/>
              <a:gd name="connsiteX1" fmla="*/ 1880978 w 4802213"/>
              <a:gd name="connsiteY1" fmla="*/ 3302216 h 4282294"/>
              <a:gd name="connsiteX2" fmla="*/ 172828 w 4802213"/>
              <a:gd name="connsiteY2" fmla="*/ 3327616 h 4282294"/>
              <a:gd name="connsiteX3" fmla="*/ 20429 w 4802213"/>
              <a:gd name="connsiteY3" fmla="*/ 2787866 h 4282294"/>
              <a:gd name="connsiteX4" fmla="*/ 1378 w 4802213"/>
              <a:gd name="connsiteY4" fmla="*/ 133566 h 4282294"/>
              <a:gd name="connsiteX5" fmla="*/ 306180 w 4802213"/>
              <a:gd name="connsiteY5" fmla="*/ 216 h 4282294"/>
              <a:gd name="connsiteX6" fmla="*/ 4516228 w 4802213"/>
              <a:gd name="connsiteY6" fmla="*/ 216 h 4282294"/>
              <a:gd name="connsiteX7" fmla="*/ 4681330 w 4802213"/>
              <a:gd name="connsiteY7" fmla="*/ 235166 h 4282294"/>
              <a:gd name="connsiteX8" fmla="*/ 4674978 w 4802213"/>
              <a:gd name="connsiteY8" fmla="*/ 3086316 h 4282294"/>
              <a:gd name="connsiteX9" fmla="*/ 2801728 w 4802213"/>
              <a:gd name="connsiteY9" fmla="*/ 3289516 h 4282294"/>
              <a:gd name="connsiteX10" fmla="*/ 2858878 w 4802213"/>
              <a:gd name="connsiteY10" fmla="*/ 4146766 h 4282294"/>
              <a:gd name="connsiteX11" fmla="*/ 2579479 w 4802213"/>
              <a:gd name="connsiteY11" fmla="*/ 4280116 h 4282294"/>
              <a:gd name="connsiteX12" fmla="*/ 1665079 w 4802213"/>
              <a:gd name="connsiteY12" fmla="*/ 4121366 h 4282294"/>
              <a:gd name="connsiteX13" fmla="*/ 1817478 w 4802213"/>
              <a:gd name="connsiteY13" fmla="*/ 4007066 h 4282294"/>
              <a:gd name="connsiteX0" fmla="*/ 1817478 w 4802213"/>
              <a:gd name="connsiteY0" fmla="*/ 4007066 h 4282294"/>
              <a:gd name="connsiteX1" fmla="*/ 1880978 w 4802213"/>
              <a:gd name="connsiteY1" fmla="*/ 3302216 h 4282294"/>
              <a:gd name="connsiteX2" fmla="*/ 172828 w 4802213"/>
              <a:gd name="connsiteY2" fmla="*/ 3327616 h 4282294"/>
              <a:gd name="connsiteX3" fmla="*/ 20429 w 4802213"/>
              <a:gd name="connsiteY3" fmla="*/ 2787866 h 4282294"/>
              <a:gd name="connsiteX4" fmla="*/ 1378 w 4802213"/>
              <a:gd name="connsiteY4" fmla="*/ 133566 h 4282294"/>
              <a:gd name="connsiteX5" fmla="*/ 306180 w 4802213"/>
              <a:gd name="connsiteY5" fmla="*/ 216 h 4282294"/>
              <a:gd name="connsiteX6" fmla="*/ 4516228 w 4802213"/>
              <a:gd name="connsiteY6" fmla="*/ 216 h 4282294"/>
              <a:gd name="connsiteX7" fmla="*/ 4681330 w 4802213"/>
              <a:gd name="connsiteY7" fmla="*/ 235166 h 4282294"/>
              <a:gd name="connsiteX8" fmla="*/ 4674978 w 4802213"/>
              <a:gd name="connsiteY8" fmla="*/ 3086316 h 4282294"/>
              <a:gd name="connsiteX9" fmla="*/ 4490830 w 4802213"/>
              <a:gd name="connsiteY9" fmla="*/ 3314915 h 4282294"/>
              <a:gd name="connsiteX10" fmla="*/ 2801728 w 4802213"/>
              <a:gd name="connsiteY10" fmla="*/ 3289516 h 4282294"/>
              <a:gd name="connsiteX11" fmla="*/ 2858878 w 4802213"/>
              <a:gd name="connsiteY11" fmla="*/ 4146766 h 4282294"/>
              <a:gd name="connsiteX12" fmla="*/ 2579479 w 4802213"/>
              <a:gd name="connsiteY12" fmla="*/ 4280116 h 4282294"/>
              <a:gd name="connsiteX13" fmla="*/ 1665079 w 4802213"/>
              <a:gd name="connsiteY13" fmla="*/ 4121366 h 4282294"/>
              <a:gd name="connsiteX14" fmla="*/ 1817478 w 4802213"/>
              <a:gd name="connsiteY14" fmla="*/ 4007066 h 4282294"/>
              <a:gd name="connsiteX0" fmla="*/ 1817478 w 4681378"/>
              <a:gd name="connsiteY0" fmla="*/ 4007066 h 4282294"/>
              <a:gd name="connsiteX1" fmla="*/ 1880978 w 4681378"/>
              <a:gd name="connsiteY1" fmla="*/ 3302216 h 4282294"/>
              <a:gd name="connsiteX2" fmla="*/ 172828 w 4681378"/>
              <a:gd name="connsiteY2" fmla="*/ 3327616 h 4282294"/>
              <a:gd name="connsiteX3" fmla="*/ 20429 w 4681378"/>
              <a:gd name="connsiteY3" fmla="*/ 2787866 h 4282294"/>
              <a:gd name="connsiteX4" fmla="*/ 1378 w 4681378"/>
              <a:gd name="connsiteY4" fmla="*/ 133566 h 4282294"/>
              <a:gd name="connsiteX5" fmla="*/ 306180 w 4681378"/>
              <a:gd name="connsiteY5" fmla="*/ 216 h 4282294"/>
              <a:gd name="connsiteX6" fmla="*/ 4516228 w 4681378"/>
              <a:gd name="connsiteY6" fmla="*/ 216 h 4282294"/>
              <a:gd name="connsiteX7" fmla="*/ 4681330 w 4681378"/>
              <a:gd name="connsiteY7" fmla="*/ 235166 h 4282294"/>
              <a:gd name="connsiteX8" fmla="*/ 4674978 w 4681378"/>
              <a:gd name="connsiteY8" fmla="*/ 3086316 h 4282294"/>
              <a:gd name="connsiteX9" fmla="*/ 4490830 w 4681378"/>
              <a:gd name="connsiteY9" fmla="*/ 3314915 h 4282294"/>
              <a:gd name="connsiteX10" fmla="*/ 2801728 w 4681378"/>
              <a:gd name="connsiteY10" fmla="*/ 3289516 h 4282294"/>
              <a:gd name="connsiteX11" fmla="*/ 2858878 w 4681378"/>
              <a:gd name="connsiteY11" fmla="*/ 4146766 h 4282294"/>
              <a:gd name="connsiteX12" fmla="*/ 2579479 w 4681378"/>
              <a:gd name="connsiteY12" fmla="*/ 4280116 h 4282294"/>
              <a:gd name="connsiteX13" fmla="*/ 1665079 w 4681378"/>
              <a:gd name="connsiteY13" fmla="*/ 4121366 h 4282294"/>
              <a:gd name="connsiteX14" fmla="*/ 1817478 w 4681378"/>
              <a:gd name="connsiteY14" fmla="*/ 4007066 h 4282294"/>
              <a:gd name="connsiteX0" fmla="*/ 1817478 w 4681378"/>
              <a:gd name="connsiteY0" fmla="*/ 4007066 h 4282294"/>
              <a:gd name="connsiteX1" fmla="*/ 1880978 w 4681378"/>
              <a:gd name="connsiteY1" fmla="*/ 3302216 h 4282294"/>
              <a:gd name="connsiteX2" fmla="*/ 172828 w 4681378"/>
              <a:gd name="connsiteY2" fmla="*/ 3327616 h 4282294"/>
              <a:gd name="connsiteX3" fmla="*/ 20429 w 4681378"/>
              <a:gd name="connsiteY3" fmla="*/ 2787866 h 4282294"/>
              <a:gd name="connsiteX4" fmla="*/ 1378 w 4681378"/>
              <a:gd name="connsiteY4" fmla="*/ 133566 h 4282294"/>
              <a:gd name="connsiteX5" fmla="*/ 306180 w 4681378"/>
              <a:gd name="connsiteY5" fmla="*/ 216 h 4282294"/>
              <a:gd name="connsiteX6" fmla="*/ 4516228 w 4681378"/>
              <a:gd name="connsiteY6" fmla="*/ 216 h 4282294"/>
              <a:gd name="connsiteX7" fmla="*/ 4681330 w 4681378"/>
              <a:gd name="connsiteY7" fmla="*/ 235166 h 4282294"/>
              <a:gd name="connsiteX8" fmla="*/ 4674978 w 4681378"/>
              <a:gd name="connsiteY8" fmla="*/ 3086316 h 4282294"/>
              <a:gd name="connsiteX9" fmla="*/ 4490830 w 4681378"/>
              <a:gd name="connsiteY9" fmla="*/ 3314915 h 4282294"/>
              <a:gd name="connsiteX10" fmla="*/ 2801728 w 4681378"/>
              <a:gd name="connsiteY10" fmla="*/ 3289516 h 4282294"/>
              <a:gd name="connsiteX11" fmla="*/ 2858878 w 4681378"/>
              <a:gd name="connsiteY11" fmla="*/ 4146766 h 4282294"/>
              <a:gd name="connsiteX12" fmla="*/ 2579479 w 4681378"/>
              <a:gd name="connsiteY12" fmla="*/ 4280116 h 4282294"/>
              <a:gd name="connsiteX13" fmla="*/ 1665079 w 4681378"/>
              <a:gd name="connsiteY13" fmla="*/ 4121366 h 4282294"/>
              <a:gd name="connsiteX14" fmla="*/ 1817478 w 4681378"/>
              <a:gd name="connsiteY14" fmla="*/ 4007066 h 4282294"/>
              <a:gd name="connsiteX0" fmla="*/ 1817478 w 4681378"/>
              <a:gd name="connsiteY0" fmla="*/ 4007066 h 4282294"/>
              <a:gd name="connsiteX1" fmla="*/ 1880978 w 4681378"/>
              <a:gd name="connsiteY1" fmla="*/ 3302216 h 4282294"/>
              <a:gd name="connsiteX2" fmla="*/ 172828 w 4681378"/>
              <a:gd name="connsiteY2" fmla="*/ 3327616 h 4282294"/>
              <a:gd name="connsiteX3" fmla="*/ 20429 w 4681378"/>
              <a:gd name="connsiteY3" fmla="*/ 2787866 h 4282294"/>
              <a:gd name="connsiteX4" fmla="*/ 1378 w 4681378"/>
              <a:gd name="connsiteY4" fmla="*/ 133566 h 4282294"/>
              <a:gd name="connsiteX5" fmla="*/ 306180 w 4681378"/>
              <a:gd name="connsiteY5" fmla="*/ 216 h 4282294"/>
              <a:gd name="connsiteX6" fmla="*/ 4516228 w 4681378"/>
              <a:gd name="connsiteY6" fmla="*/ 216 h 4282294"/>
              <a:gd name="connsiteX7" fmla="*/ 4681330 w 4681378"/>
              <a:gd name="connsiteY7" fmla="*/ 235166 h 4282294"/>
              <a:gd name="connsiteX8" fmla="*/ 4674978 w 4681378"/>
              <a:gd name="connsiteY8" fmla="*/ 3086316 h 4282294"/>
              <a:gd name="connsiteX9" fmla="*/ 4516230 w 4681378"/>
              <a:gd name="connsiteY9" fmla="*/ 3314915 h 4282294"/>
              <a:gd name="connsiteX10" fmla="*/ 2801728 w 4681378"/>
              <a:gd name="connsiteY10" fmla="*/ 3289516 h 4282294"/>
              <a:gd name="connsiteX11" fmla="*/ 2858878 w 4681378"/>
              <a:gd name="connsiteY11" fmla="*/ 4146766 h 4282294"/>
              <a:gd name="connsiteX12" fmla="*/ 2579479 w 4681378"/>
              <a:gd name="connsiteY12" fmla="*/ 4280116 h 4282294"/>
              <a:gd name="connsiteX13" fmla="*/ 1665079 w 4681378"/>
              <a:gd name="connsiteY13" fmla="*/ 4121366 h 4282294"/>
              <a:gd name="connsiteX14" fmla="*/ 1817478 w 4681378"/>
              <a:gd name="connsiteY14" fmla="*/ 4007066 h 4282294"/>
              <a:gd name="connsiteX0" fmla="*/ 1817478 w 4681378"/>
              <a:gd name="connsiteY0" fmla="*/ 4007066 h 4282294"/>
              <a:gd name="connsiteX1" fmla="*/ 1880978 w 4681378"/>
              <a:gd name="connsiteY1" fmla="*/ 3302216 h 4282294"/>
              <a:gd name="connsiteX2" fmla="*/ 172828 w 4681378"/>
              <a:gd name="connsiteY2" fmla="*/ 3327616 h 4282294"/>
              <a:gd name="connsiteX3" fmla="*/ 20429 w 4681378"/>
              <a:gd name="connsiteY3" fmla="*/ 2787866 h 4282294"/>
              <a:gd name="connsiteX4" fmla="*/ 1378 w 4681378"/>
              <a:gd name="connsiteY4" fmla="*/ 133566 h 4282294"/>
              <a:gd name="connsiteX5" fmla="*/ 306180 w 4681378"/>
              <a:gd name="connsiteY5" fmla="*/ 216 h 4282294"/>
              <a:gd name="connsiteX6" fmla="*/ 4516228 w 4681378"/>
              <a:gd name="connsiteY6" fmla="*/ 216 h 4282294"/>
              <a:gd name="connsiteX7" fmla="*/ 4681330 w 4681378"/>
              <a:gd name="connsiteY7" fmla="*/ 235166 h 4282294"/>
              <a:gd name="connsiteX8" fmla="*/ 4674978 w 4681378"/>
              <a:gd name="connsiteY8" fmla="*/ 3086316 h 4282294"/>
              <a:gd name="connsiteX9" fmla="*/ 4516230 w 4681378"/>
              <a:gd name="connsiteY9" fmla="*/ 3314915 h 4282294"/>
              <a:gd name="connsiteX10" fmla="*/ 2801728 w 4681378"/>
              <a:gd name="connsiteY10" fmla="*/ 3289516 h 4282294"/>
              <a:gd name="connsiteX11" fmla="*/ 2858878 w 4681378"/>
              <a:gd name="connsiteY11" fmla="*/ 4146766 h 4282294"/>
              <a:gd name="connsiteX12" fmla="*/ 2579479 w 4681378"/>
              <a:gd name="connsiteY12" fmla="*/ 4280116 h 4282294"/>
              <a:gd name="connsiteX13" fmla="*/ 1665079 w 4681378"/>
              <a:gd name="connsiteY13" fmla="*/ 4121366 h 4282294"/>
              <a:gd name="connsiteX14" fmla="*/ 1817478 w 4681378"/>
              <a:gd name="connsiteY14" fmla="*/ 4007066 h 4282294"/>
              <a:gd name="connsiteX0" fmla="*/ 1817478 w 4681378"/>
              <a:gd name="connsiteY0" fmla="*/ 4007066 h 4282294"/>
              <a:gd name="connsiteX1" fmla="*/ 1880978 w 4681378"/>
              <a:gd name="connsiteY1" fmla="*/ 3302216 h 4282294"/>
              <a:gd name="connsiteX2" fmla="*/ 172828 w 4681378"/>
              <a:gd name="connsiteY2" fmla="*/ 3327616 h 4282294"/>
              <a:gd name="connsiteX3" fmla="*/ 20429 w 4681378"/>
              <a:gd name="connsiteY3" fmla="*/ 2787866 h 4282294"/>
              <a:gd name="connsiteX4" fmla="*/ 1378 w 4681378"/>
              <a:gd name="connsiteY4" fmla="*/ 133566 h 4282294"/>
              <a:gd name="connsiteX5" fmla="*/ 306180 w 4681378"/>
              <a:gd name="connsiteY5" fmla="*/ 216 h 4282294"/>
              <a:gd name="connsiteX6" fmla="*/ 4516228 w 4681378"/>
              <a:gd name="connsiteY6" fmla="*/ 216 h 4282294"/>
              <a:gd name="connsiteX7" fmla="*/ 4681330 w 4681378"/>
              <a:gd name="connsiteY7" fmla="*/ 235166 h 4282294"/>
              <a:gd name="connsiteX8" fmla="*/ 4674978 w 4681378"/>
              <a:gd name="connsiteY8" fmla="*/ 3086316 h 4282294"/>
              <a:gd name="connsiteX9" fmla="*/ 4516230 w 4681378"/>
              <a:gd name="connsiteY9" fmla="*/ 3314915 h 4282294"/>
              <a:gd name="connsiteX10" fmla="*/ 2801730 w 4681378"/>
              <a:gd name="connsiteY10" fmla="*/ 3314915 h 4282294"/>
              <a:gd name="connsiteX11" fmla="*/ 2801728 w 4681378"/>
              <a:gd name="connsiteY11" fmla="*/ 3289516 h 4282294"/>
              <a:gd name="connsiteX12" fmla="*/ 2858878 w 4681378"/>
              <a:gd name="connsiteY12" fmla="*/ 4146766 h 4282294"/>
              <a:gd name="connsiteX13" fmla="*/ 2579479 w 4681378"/>
              <a:gd name="connsiteY13" fmla="*/ 4280116 h 4282294"/>
              <a:gd name="connsiteX14" fmla="*/ 1665079 w 4681378"/>
              <a:gd name="connsiteY14" fmla="*/ 4121366 h 4282294"/>
              <a:gd name="connsiteX15" fmla="*/ 1817478 w 4681378"/>
              <a:gd name="connsiteY15" fmla="*/ 4007066 h 4282294"/>
              <a:gd name="connsiteX0" fmla="*/ 1817478 w 4681378"/>
              <a:gd name="connsiteY0" fmla="*/ 4007066 h 4282294"/>
              <a:gd name="connsiteX1" fmla="*/ 1880978 w 4681378"/>
              <a:gd name="connsiteY1" fmla="*/ 3302216 h 4282294"/>
              <a:gd name="connsiteX2" fmla="*/ 172828 w 4681378"/>
              <a:gd name="connsiteY2" fmla="*/ 3327616 h 4282294"/>
              <a:gd name="connsiteX3" fmla="*/ 20429 w 4681378"/>
              <a:gd name="connsiteY3" fmla="*/ 2787866 h 4282294"/>
              <a:gd name="connsiteX4" fmla="*/ 1378 w 4681378"/>
              <a:gd name="connsiteY4" fmla="*/ 133566 h 4282294"/>
              <a:gd name="connsiteX5" fmla="*/ 306180 w 4681378"/>
              <a:gd name="connsiteY5" fmla="*/ 216 h 4282294"/>
              <a:gd name="connsiteX6" fmla="*/ 4516228 w 4681378"/>
              <a:gd name="connsiteY6" fmla="*/ 216 h 4282294"/>
              <a:gd name="connsiteX7" fmla="*/ 4681330 w 4681378"/>
              <a:gd name="connsiteY7" fmla="*/ 235166 h 4282294"/>
              <a:gd name="connsiteX8" fmla="*/ 4674978 w 4681378"/>
              <a:gd name="connsiteY8" fmla="*/ 3086316 h 4282294"/>
              <a:gd name="connsiteX9" fmla="*/ 4516230 w 4681378"/>
              <a:gd name="connsiteY9" fmla="*/ 3314915 h 4282294"/>
              <a:gd name="connsiteX10" fmla="*/ 2801730 w 4681378"/>
              <a:gd name="connsiteY10" fmla="*/ 3314915 h 4282294"/>
              <a:gd name="connsiteX11" fmla="*/ 2801728 w 4681378"/>
              <a:gd name="connsiteY11" fmla="*/ 3289516 h 4282294"/>
              <a:gd name="connsiteX12" fmla="*/ 2858878 w 4681378"/>
              <a:gd name="connsiteY12" fmla="*/ 3994366 h 4282294"/>
              <a:gd name="connsiteX13" fmla="*/ 2579479 w 4681378"/>
              <a:gd name="connsiteY13" fmla="*/ 4280116 h 4282294"/>
              <a:gd name="connsiteX14" fmla="*/ 1665079 w 4681378"/>
              <a:gd name="connsiteY14" fmla="*/ 4121366 h 4282294"/>
              <a:gd name="connsiteX15" fmla="*/ 1817478 w 4681378"/>
              <a:gd name="connsiteY15" fmla="*/ 4007066 h 4282294"/>
              <a:gd name="connsiteX0" fmla="*/ 1817478 w 4681378"/>
              <a:gd name="connsiteY0" fmla="*/ 4007066 h 4213944"/>
              <a:gd name="connsiteX1" fmla="*/ 1880978 w 4681378"/>
              <a:gd name="connsiteY1" fmla="*/ 3302216 h 4213944"/>
              <a:gd name="connsiteX2" fmla="*/ 172828 w 4681378"/>
              <a:gd name="connsiteY2" fmla="*/ 3327616 h 4213944"/>
              <a:gd name="connsiteX3" fmla="*/ 20429 w 4681378"/>
              <a:gd name="connsiteY3" fmla="*/ 2787866 h 4213944"/>
              <a:gd name="connsiteX4" fmla="*/ 1378 w 4681378"/>
              <a:gd name="connsiteY4" fmla="*/ 133566 h 4213944"/>
              <a:gd name="connsiteX5" fmla="*/ 306180 w 4681378"/>
              <a:gd name="connsiteY5" fmla="*/ 216 h 4213944"/>
              <a:gd name="connsiteX6" fmla="*/ 4516228 w 4681378"/>
              <a:gd name="connsiteY6" fmla="*/ 216 h 4213944"/>
              <a:gd name="connsiteX7" fmla="*/ 4681330 w 4681378"/>
              <a:gd name="connsiteY7" fmla="*/ 235166 h 4213944"/>
              <a:gd name="connsiteX8" fmla="*/ 4674978 w 4681378"/>
              <a:gd name="connsiteY8" fmla="*/ 3086316 h 4213944"/>
              <a:gd name="connsiteX9" fmla="*/ 4516230 w 4681378"/>
              <a:gd name="connsiteY9" fmla="*/ 3314915 h 4213944"/>
              <a:gd name="connsiteX10" fmla="*/ 2801730 w 4681378"/>
              <a:gd name="connsiteY10" fmla="*/ 3314915 h 4213944"/>
              <a:gd name="connsiteX11" fmla="*/ 2801728 w 4681378"/>
              <a:gd name="connsiteY11" fmla="*/ 3289516 h 4213944"/>
              <a:gd name="connsiteX12" fmla="*/ 2858878 w 4681378"/>
              <a:gd name="connsiteY12" fmla="*/ 3994366 h 4213944"/>
              <a:gd name="connsiteX13" fmla="*/ 2941429 w 4681378"/>
              <a:gd name="connsiteY13" fmla="*/ 4210266 h 4213944"/>
              <a:gd name="connsiteX14" fmla="*/ 1665079 w 4681378"/>
              <a:gd name="connsiteY14" fmla="*/ 4121366 h 4213944"/>
              <a:gd name="connsiteX15" fmla="*/ 1817478 w 4681378"/>
              <a:gd name="connsiteY15" fmla="*/ 4007066 h 4213944"/>
              <a:gd name="connsiteX0" fmla="*/ 1817478 w 4681378"/>
              <a:gd name="connsiteY0" fmla="*/ 4007066 h 4213944"/>
              <a:gd name="connsiteX1" fmla="*/ 1880978 w 4681378"/>
              <a:gd name="connsiteY1" fmla="*/ 3302216 h 4213944"/>
              <a:gd name="connsiteX2" fmla="*/ 172828 w 4681378"/>
              <a:gd name="connsiteY2" fmla="*/ 3327616 h 4213944"/>
              <a:gd name="connsiteX3" fmla="*/ 20429 w 4681378"/>
              <a:gd name="connsiteY3" fmla="*/ 2787866 h 4213944"/>
              <a:gd name="connsiteX4" fmla="*/ 1378 w 4681378"/>
              <a:gd name="connsiteY4" fmla="*/ 133566 h 4213944"/>
              <a:gd name="connsiteX5" fmla="*/ 306180 w 4681378"/>
              <a:gd name="connsiteY5" fmla="*/ 216 h 4213944"/>
              <a:gd name="connsiteX6" fmla="*/ 4516228 w 4681378"/>
              <a:gd name="connsiteY6" fmla="*/ 216 h 4213944"/>
              <a:gd name="connsiteX7" fmla="*/ 4681330 w 4681378"/>
              <a:gd name="connsiteY7" fmla="*/ 235166 h 4213944"/>
              <a:gd name="connsiteX8" fmla="*/ 4674978 w 4681378"/>
              <a:gd name="connsiteY8" fmla="*/ 3086316 h 4213944"/>
              <a:gd name="connsiteX9" fmla="*/ 4516230 w 4681378"/>
              <a:gd name="connsiteY9" fmla="*/ 3314915 h 4213944"/>
              <a:gd name="connsiteX10" fmla="*/ 2801730 w 4681378"/>
              <a:gd name="connsiteY10" fmla="*/ 3314915 h 4213944"/>
              <a:gd name="connsiteX11" fmla="*/ 2801728 w 4681378"/>
              <a:gd name="connsiteY11" fmla="*/ 3289516 h 4213944"/>
              <a:gd name="connsiteX12" fmla="*/ 2858878 w 4681378"/>
              <a:gd name="connsiteY12" fmla="*/ 3994366 h 4213944"/>
              <a:gd name="connsiteX13" fmla="*/ 2941429 w 4681378"/>
              <a:gd name="connsiteY13" fmla="*/ 4210266 h 4213944"/>
              <a:gd name="connsiteX14" fmla="*/ 1665079 w 4681378"/>
              <a:gd name="connsiteY14" fmla="*/ 4121366 h 4213944"/>
              <a:gd name="connsiteX15" fmla="*/ 1817478 w 4681378"/>
              <a:gd name="connsiteY15" fmla="*/ 4007066 h 4213944"/>
              <a:gd name="connsiteX0" fmla="*/ 1817478 w 4681378"/>
              <a:gd name="connsiteY0" fmla="*/ 4007066 h 4172268"/>
              <a:gd name="connsiteX1" fmla="*/ 1880978 w 4681378"/>
              <a:gd name="connsiteY1" fmla="*/ 3302216 h 4172268"/>
              <a:gd name="connsiteX2" fmla="*/ 172828 w 4681378"/>
              <a:gd name="connsiteY2" fmla="*/ 3327616 h 4172268"/>
              <a:gd name="connsiteX3" fmla="*/ 20429 w 4681378"/>
              <a:gd name="connsiteY3" fmla="*/ 2787866 h 4172268"/>
              <a:gd name="connsiteX4" fmla="*/ 1378 w 4681378"/>
              <a:gd name="connsiteY4" fmla="*/ 133566 h 4172268"/>
              <a:gd name="connsiteX5" fmla="*/ 306180 w 4681378"/>
              <a:gd name="connsiteY5" fmla="*/ 216 h 4172268"/>
              <a:gd name="connsiteX6" fmla="*/ 4516228 w 4681378"/>
              <a:gd name="connsiteY6" fmla="*/ 216 h 4172268"/>
              <a:gd name="connsiteX7" fmla="*/ 4681330 w 4681378"/>
              <a:gd name="connsiteY7" fmla="*/ 235166 h 4172268"/>
              <a:gd name="connsiteX8" fmla="*/ 4674978 w 4681378"/>
              <a:gd name="connsiteY8" fmla="*/ 3086316 h 4172268"/>
              <a:gd name="connsiteX9" fmla="*/ 4516230 w 4681378"/>
              <a:gd name="connsiteY9" fmla="*/ 3314915 h 4172268"/>
              <a:gd name="connsiteX10" fmla="*/ 2801730 w 4681378"/>
              <a:gd name="connsiteY10" fmla="*/ 3314915 h 4172268"/>
              <a:gd name="connsiteX11" fmla="*/ 2801728 w 4681378"/>
              <a:gd name="connsiteY11" fmla="*/ 3289516 h 4172268"/>
              <a:gd name="connsiteX12" fmla="*/ 2858878 w 4681378"/>
              <a:gd name="connsiteY12" fmla="*/ 3994366 h 4172268"/>
              <a:gd name="connsiteX13" fmla="*/ 2928729 w 4681378"/>
              <a:gd name="connsiteY13" fmla="*/ 4165816 h 4172268"/>
              <a:gd name="connsiteX14" fmla="*/ 1665079 w 4681378"/>
              <a:gd name="connsiteY14" fmla="*/ 4121366 h 4172268"/>
              <a:gd name="connsiteX15" fmla="*/ 1817478 w 4681378"/>
              <a:gd name="connsiteY15" fmla="*/ 4007066 h 4172268"/>
              <a:gd name="connsiteX0" fmla="*/ 1817478 w 4681378"/>
              <a:gd name="connsiteY0" fmla="*/ 4007066 h 4181371"/>
              <a:gd name="connsiteX1" fmla="*/ 1880978 w 4681378"/>
              <a:gd name="connsiteY1" fmla="*/ 3302216 h 4181371"/>
              <a:gd name="connsiteX2" fmla="*/ 172828 w 4681378"/>
              <a:gd name="connsiteY2" fmla="*/ 3327616 h 4181371"/>
              <a:gd name="connsiteX3" fmla="*/ 20429 w 4681378"/>
              <a:gd name="connsiteY3" fmla="*/ 2787866 h 4181371"/>
              <a:gd name="connsiteX4" fmla="*/ 1378 w 4681378"/>
              <a:gd name="connsiteY4" fmla="*/ 133566 h 4181371"/>
              <a:gd name="connsiteX5" fmla="*/ 306180 w 4681378"/>
              <a:gd name="connsiteY5" fmla="*/ 216 h 4181371"/>
              <a:gd name="connsiteX6" fmla="*/ 4516228 w 4681378"/>
              <a:gd name="connsiteY6" fmla="*/ 216 h 4181371"/>
              <a:gd name="connsiteX7" fmla="*/ 4681330 w 4681378"/>
              <a:gd name="connsiteY7" fmla="*/ 235166 h 4181371"/>
              <a:gd name="connsiteX8" fmla="*/ 4674978 w 4681378"/>
              <a:gd name="connsiteY8" fmla="*/ 3086316 h 4181371"/>
              <a:gd name="connsiteX9" fmla="*/ 4516230 w 4681378"/>
              <a:gd name="connsiteY9" fmla="*/ 3314915 h 4181371"/>
              <a:gd name="connsiteX10" fmla="*/ 2801730 w 4681378"/>
              <a:gd name="connsiteY10" fmla="*/ 3314915 h 4181371"/>
              <a:gd name="connsiteX11" fmla="*/ 2801728 w 4681378"/>
              <a:gd name="connsiteY11" fmla="*/ 3289516 h 4181371"/>
              <a:gd name="connsiteX12" fmla="*/ 2858878 w 4681378"/>
              <a:gd name="connsiteY12" fmla="*/ 3994366 h 4181371"/>
              <a:gd name="connsiteX13" fmla="*/ 2928729 w 4681378"/>
              <a:gd name="connsiteY13" fmla="*/ 4165816 h 4181371"/>
              <a:gd name="connsiteX14" fmla="*/ 1880980 w 4681378"/>
              <a:gd name="connsiteY14" fmla="*/ 4172165 h 4181371"/>
              <a:gd name="connsiteX15" fmla="*/ 1665079 w 4681378"/>
              <a:gd name="connsiteY15" fmla="*/ 4121366 h 4181371"/>
              <a:gd name="connsiteX16" fmla="*/ 1817478 w 4681378"/>
              <a:gd name="connsiteY16" fmla="*/ 4007066 h 4181371"/>
              <a:gd name="connsiteX0" fmla="*/ 1817478 w 4681378"/>
              <a:gd name="connsiteY0" fmla="*/ 40070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58878 w 4681378"/>
              <a:gd name="connsiteY12" fmla="*/ 3994366 h 4178937"/>
              <a:gd name="connsiteX13" fmla="*/ 2928729 w 4681378"/>
              <a:gd name="connsiteY13" fmla="*/ 4165816 h 4178937"/>
              <a:gd name="connsiteX14" fmla="*/ 1830180 w 4681378"/>
              <a:gd name="connsiteY14" fmla="*/ 4165815 h 4178937"/>
              <a:gd name="connsiteX15" fmla="*/ 1665079 w 4681378"/>
              <a:gd name="connsiteY15" fmla="*/ 4121366 h 4178937"/>
              <a:gd name="connsiteX16" fmla="*/ 1817478 w 4681378"/>
              <a:gd name="connsiteY16" fmla="*/ 4007066 h 4178937"/>
              <a:gd name="connsiteX0" fmla="*/ 1817478 w 4681378"/>
              <a:gd name="connsiteY0" fmla="*/ 40070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58878 w 4681378"/>
              <a:gd name="connsiteY12" fmla="*/ 3994366 h 4178937"/>
              <a:gd name="connsiteX13" fmla="*/ 2928729 w 4681378"/>
              <a:gd name="connsiteY13" fmla="*/ 4165816 h 4178937"/>
              <a:gd name="connsiteX14" fmla="*/ 1830180 w 4681378"/>
              <a:gd name="connsiteY14" fmla="*/ 4165815 h 4178937"/>
              <a:gd name="connsiteX15" fmla="*/ 1817478 w 4681378"/>
              <a:gd name="connsiteY15" fmla="*/ 4007066 h 4178937"/>
              <a:gd name="connsiteX0" fmla="*/ 1817478 w 4681378"/>
              <a:gd name="connsiteY0" fmla="*/ 40070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58878 w 4681378"/>
              <a:gd name="connsiteY12" fmla="*/ 3994366 h 4178937"/>
              <a:gd name="connsiteX13" fmla="*/ 2928729 w 4681378"/>
              <a:gd name="connsiteY13" fmla="*/ 4165816 h 4178937"/>
              <a:gd name="connsiteX14" fmla="*/ 1830180 w 4681378"/>
              <a:gd name="connsiteY14" fmla="*/ 4165815 h 4178937"/>
              <a:gd name="connsiteX15" fmla="*/ 1817478 w 4681378"/>
              <a:gd name="connsiteY15" fmla="*/ 4007066 h 4178937"/>
              <a:gd name="connsiteX0" fmla="*/ 1817478 w 4681378"/>
              <a:gd name="connsiteY0" fmla="*/ 40070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58878 w 4681378"/>
              <a:gd name="connsiteY12" fmla="*/ 3994366 h 4178937"/>
              <a:gd name="connsiteX13" fmla="*/ 2928729 w 4681378"/>
              <a:gd name="connsiteY13" fmla="*/ 4165816 h 4178937"/>
              <a:gd name="connsiteX14" fmla="*/ 1830180 w 4681378"/>
              <a:gd name="connsiteY14" fmla="*/ 4165815 h 4178937"/>
              <a:gd name="connsiteX15" fmla="*/ 1792080 w 4681378"/>
              <a:gd name="connsiteY15" fmla="*/ 4007065 h 4178937"/>
              <a:gd name="connsiteX16" fmla="*/ 1817478 w 4681378"/>
              <a:gd name="connsiteY16" fmla="*/ 4007066 h 4178937"/>
              <a:gd name="connsiteX0" fmla="*/ 1817478 w 4681378"/>
              <a:gd name="connsiteY0" fmla="*/ 40070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58878 w 4681378"/>
              <a:gd name="connsiteY12" fmla="*/ 3994366 h 4178937"/>
              <a:gd name="connsiteX13" fmla="*/ 2928729 w 4681378"/>
              <a:gd name="connsiteY13" fmla="*/ 4165816 h 4178937"/>
              <a:gd name="connsiteX14" fmla="*/ 1830180 w 4681378"/>
              <a:gd name="connsiteY14" fmla="*/ 4165815 h 4178937"/>
              <a:gd name="connsiteX15" fmla="*/ 1817478 w 4681378"/>
              <a:gd name="connsiteY15" fmla="*/ 4007066 h 4178937"/>
              <a:gd name="connsiteX0" fmla="*/ 1811128 w 4681378"/>
              <a:gd name="connsiteY0" fmla="*/ 39816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58878 w 4681378"/>
              <a:gd name="connsiteY12" fmla="*/ 3994366 h 4178937"/>
              <a:gd name="connsiteX13" fmla="*/ 2928729 w 4681378"/>
              <a:gd name="connsiteY13" fmla="*/ 4165816 h 4178937"/>
              <a:gd name="connsiteX14" fmla="*/ 1830180 w 4681378"/>
              <a:gd name="connsiteY14" fmla="*/ 4165815 h 4178937"/>
              <a:gd name="connsiteX15" fmla="*/ 1811128 w 4681378"/>
              <a:gd name="connsiteY15" fmla="*/ 3981666 h 4178937"/>
              <a:gd name="connsiteX0" fmla="*/ 1811128 w 4681378"/>
              <a:gd name="connsiteY0" fmla="*/ 39816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58878 w 4681378"/>
              <a:gd name="connsiteY12" fmla="*/ 3994366 h 4178937"/>
              <a:gd name="connsiteX13" fmla="*/ 2928729 w 4681378"/>
              <a:gd name="connsiteY13" fmla="*/ 4165816 h 4178937"/>
              <a:gd name="connsiteX14" fmla="*/ 1830180 w 4681378"/>
              <a:gd name="connsiteY14" fmla="*/ 4165815 h 4178937"/>
              <a:gd name="connsiteX15" fmla="*/ 1811128 w 4681378"/>
              <a:gd name="connsiteY15" fmla="*/ 3981666 h 4178937"/>
              <a:gd name="connsiteX0" fmla="*/ 1811128 w 4681378"/>
              <a:gd name="connsiteY0" fmla="*/ 39816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58878 w 4681378"/>
              <a:gd name="connsiteY12" fmla="*/ 3994366 h 4178937"/>
              <a:gd name="connsiteX13" fmla="*/ 2928729 w 4681378"/>
              <a:gd name="connsiteY13" fmla="*/ 4165816 h 4178937"/>
              <a:gd name="connsiteX14" fmla="*/ 1830180 w 4681378"/>
              <a:gd name="connsiteY14" fmla="*/ 4165815 h 4178937"/>
              <a:gd name="connsiteX15" fmla="*/ 1811128 w 4681378"/>
              <a:gd name="connsiteY15" fmla="*/ 3981666 h 4178937"/>
              <a:gd name="connsiteX0" fmla="*/ 1811128 w 4681378"/>
              <a:gd name="connsiteY0" fmla="*/ 39816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58878 w 4681378"/>
              <a:gd name="connsiteY12" fmla="*/ 3994366 h 4178937"/>
              <a:gd name="connsiteX13" fmla="*/ 2928729 w 4681378"/>
              <a:gd name="connsiteY13" fmla="*/ 4165816 h 4178937"/>
              <a:gd name="connsiteX14" fmla="*/ 1830180 w 4681378"/>
              <a:gd name="connsiteY14" fmla="*/ 4165815 h 4178937"/>
              <a:gd name="connsiteX15" fmla="*/ 1811128 w 4681378"/>
              <a:gd name="connsiteY15" fmla="*/ 3981666 h 4178937"/>
              <a:gd name="connsiteX0" fmla="*/ 1811128 w 4681378"/>
              <a:gd name="connsiteY0" fmla="*/ 39816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84278 w 4681378"/>
              <a:gd name="connsiteY12" fmla="*/ 3988016 h 4178937"/>
              <a:gd name="connsiteX13" fmla="*/ 2928729 w 4681378"/>
              <a:gd name="connsiteY13" fmla="*/ 4165816 h 4178937"/>
              <a:gd name="connsiteX14" fmla="*/ 1830180 w 4681378"/>
              <a:gd name="connsiteY14" fmla="*/ 4165815 h 4178937"/>
              <a:gd name="connsiteX15" fmla="*/ 1811128 w 4681378"/>
              <a:gd name="connsiteY15" fmla="*/ 3981666 h 4178937"/>
              <a:gd name="connsiteX0" fmla="*/ 1811128 w 4681378"/>
              <a:gd name="connsiteY0" fmla="*/ 39816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84278 w 4681378"/>
              <a:gd name="connsiteY12" fmla="*/ 3988016 h 4178937"/>
              <a:gd name="connsiteX13" fmla="*/ 2928729 w 4681378"/>
              <a:gd name="connsiteY13" fmla="*/ 4165816 h 4178937"/>
              <a:gd name="connsiteX14" fmla="*/ 1830180 w 4681378"/>
              <a:gd name="connsiteY14" fmla="*/ 4165815 h 4178937"/>
              <a:gd name="connsiteX15" fmla="*/ 1811128 w 4681378"/>
              <a:gd name="connsiteY15" fmla="*/ 3981666 h 4178937"/>
              <a:gd name="connsiteX0" fmla="*/ 1811128 w 4681378"/>
              <a:gd name="connsiteY0" fmla="*/ 3981666 h 4178937"/>
              <a:gd name="connsiteX1" fmla="*/ 1880978 w 4681378"/>
              <a:gd name="connsiteY1" fmla="*/ 3302216 h 4178937"/>
              <a:gd name="connsiteX2" fmla="*/ 20429 w 4681378"/>
              <a:gd name="connsiteY2" fmla="*/ 2787866 h 4178937"/>
              <a:gd name="connsiteX3" fmla="*/ 1378 w 4681378"/>
              <a:gd name="connsiteY3" fmla="*/ 133566 h 4178937"/>
              <a:gd name="connsiteX4" fmla="*/ 306180 w 4681378"/>
              <a:gd name="connsiteY4" fmla="*/ 216 h 4178937"/>
              <a:gd name="connsiteX5" fmla="*/ 4516228 w 4681378"/>
              <a:gd name="connsiteY5" fmla="*/ 216 h 4178937"/>
              <a:gd name="connsiteX6" fmla="*/ 4681330 w 4681378"/>
              <a:gd name="connsiteY6" fmla="*/ 235166 h 4178937"/>
              <a:gd name="connsiteX7" fmla="*/ 4674978 w 4681378"/>
              <a:gd name="connsiteY7" fmla="*/ 3086316 h 4178937"/>
              <a:gd name="connsiteX8" fmla="*/ 4516230 w 4681378"/>
              <a:gd name="connsiteY8" fmla="*/ 3314915 h 4178937"/>
              <a:gd name="connsiteX9" fmla="*/ 2801730 w 4681378"/>
              <a:gd name="connsiteY9" fmla="*/ 3314915 h 4178937"/>
              <a:gd name="connsiteX10" fmla="*/ 2801728 w 4681378"/>
              <a:gd name="connsiteY10" fmla="*/ 3289516 h 4178937"/>
              <a:gd name="connsiteX11" fmla="*/ 2884278 w 4681378"/>
              <a:gd name="connsiteY11" fmla="*/ 3988016 h 4178937"/>
              <a:gd name="connsiteX12" fmla="*/ 2928729 w 4681378"/>
              <a:gd name="connsiteY12" fmla="*/ 4165816 h 4178937"/>
              <a:gd name="connsiteX13" fmla="*/ 1830180 w 4681378"/>
              <a:gd name="connsiteY13" fmla="*/ 4165815 h 4178937"/>
              <a:gd name="connsiteX14" fmla="*/ 1811128 w 4681378"/>
              <a:gd name="connsiteY14" fmla="*/ 3981666 h 4178937"/>
              <a:gd name="connsiteX0" fmla="*/ 1809750 w 4680000"/>
              <a:gd name="connsiteY0" fmla="*/ 3981666 h 4178937"/>
              <a:gd name="connsiteX1" fmla="*/ 1879600 w 4680000"/>
              <a:gd name="connsiteY1" fmla="*/ 3302216 h 4178937"/>
              <a:gd name="connsiteX2" fmla="*/ 0 w 4680000"/>
              <a:gd name="connsiteY2" fmla="*/ 133566 h 4178937"/>
              <a:gd name="connsiteX3" fmla="*/ 304802 w 4680000"/>
              <a:gd name="connsiteY3" fmla="*/ 216 h 4178937"/>
              <a:gd name="connsiteX4" fmla="*/ 4514850 w 4680000"/>
              <a:gd name="connsiteY4" fmla="*/ 216 h 4178937"/>
              <a:gd name="connsiteX5" fmla="*/ 4679952 w 4680000"/>
              <a:gd name="connsiteY5" fmla="*/ 235166 h 4178937"/>
              <a:gd name="connsiteX6" fmla="*/ 4673600 w 4680000"/>
              <a:gd name="connsiteY6" fmla="*/ 3086316 h 4178937"/>
              <a:gd name="connsiteX7" fmla="*/ 4514852 w 4680000"/>
              <a:gd name="connsiteY7" fmla="*/ 3314915 h 4178937"/>
              <a:gd name="connsiteX8" fmla="*/ 2800352 w 4680000"/>
              <a:gd name="connsiteY8" fmla="*/ 3314915 h 4178937"/>
              <a:gd name="connsiteX9" fmla="*/ 2800350 w 4680000"/>
              <a:gd name="connsiteY9" fmla="*/ 3289516 h 4178937"/>
              <a:gd name="connsiteX10" fmla="*/ 2882900 w 4680000"/>
              <a:gd name="connsiteY10" fmla="*/ 3988016 h 4178937"/>
              <a:gd name="connsiteX11" fmla="*/ 2927351 w 4680000"/>
              <a:gd name="connsiteY11" fmla="*/ 4165816 h 4178937"/>
              <a:gd name="connsiteX12" fmla="*/ 1828802 w 4680000"/>
              <a:gd name="connsiteY12" fmla="*/ 4165815 h 4178937"/>
              <a:gd name="connsiteX13" fmla="*/ 1809750 w 4680000"/>
              <a:gd name="connsiteY13" fmla="*/ 3981666 h 4178937"/>
              <a:gd name="connsiteX0" fmla="*/ 1504948 w 4375198"/>
              <a:gd name="connsiteY0" fmla="*/ 3981666 h 4178937"/>
              <a:gd name="connsiteX1" fmla="*/ 1574798 w 4375198"/>
              <a:gd name="connsiteY1" fmla="*/ 3302216 h 4178937"/>
              <a:gd name="connsiteX2" fmla="*/ 0 w 4375198"/>
              <a:gd name="connsiteY2" fmla="*/ 216 h 4178937"/>
              <a:gd name="connsiteX3" fmla="*/ 4210048 w 4375198"/>
              <a:gd name="connsiteY3" fmla="*/ 216 h 4178937"/>
              <a:gd name="connsiteX4" fmla="*/ 4375150 w 4375198"/>
              <a:gd name="connsiteY4" fmla="*/ 235166 h 4178937"/>
              <a:gd name="connsiteX5" fmla="*/ 4368798 w 4375198"/>
              <a:gd name="connsiteY5" fmla="*/ 3086316 h 4178937"/>
              <a:gd name="connsiteX6" fmla="*/ 4210050 w 4375198"/>
              <a:gd name="connsiteY6" fmla="*/ 3314915 h 4178937"/>
              <a:gd name="connsiteX7" fmla="*/ 2495550 w 4375198"/>
              <a:gd name="connsiteY7" fmla="*/ 3314915 h 4178937"/>
              <a:gd name="connsiteX8" fmla="*/ 2495548 w 4375198"/>
              <a:gd name="connsiteY8" fmla="*/ 3289516 h 4178937"/>
              <a:gd name="connsiteX9" fmla="*/ 2578098 w 4375198"/>
              <a:gd name="connsiteY9" fmla="*/ 3988016 h 4178937"/>
              <a:gd name="connsiteX10" fmla="*/ 2622549 w 4375198"/>
              <a:gd name="connsiteY10" fmla="*/ 4165816 h 4178937"/>
              <a:gd name="connsiteX11" fmla="*/ 1524000 w 4375198"/>
              <a:gd name="connsiteY11" fmla="*/ 4165815 h 4178937"/>
              <a:gd name="connsiteX12" fmla="*/ 1504948 w 4375198"/>
              <a:gd name="connsiteY12" fmla="*/ 3981666 h 4178937"/>
              <a:gd name="connsiteX0" fmla="*/ 127673 w 2997923"/>
              <a:gd name="connsiteY0" fmla="*/ 3981666 h 4178937"/>
              <a:gd name="connsiteX1" fmla="*/ 197523 w 2997923"/>
              <a:gd name="connsiteY1" fmla="*/ 3302216 h 4178937"/>
              <a:gd name="connsiteX2" fmla="*/ 2832773 w 2997923"/>
              <a:gd name="connsiteY2" fmla="*/ 216 h 4178937"/>
              <a:gd name="connsiteX3" fmla="*/ 2997875 w 2997923"/>
              <a:gd name="connsiteY3" fmla="*/ 235166 h 4178937"/>
              <a:gd name="connsiteX4" fmla="*/ 2991523 w 2997923"/>
              <a:gd name="connsiteY4" fmla="*/ 3086316 h 4178937"/>
              <a:gd name="connsiteX5" fmla="*/ 2832775 w 2997923"/>
              <a:gd name="connsiteY5" fmla="*/ 3314915 h 4178937"/>
              <a:gd name="connsiteX6" fmla="*/ 1118275 w 2997923"/>
              <a:gd name="connsiteY6" fmla="*/ 3314915 h 4178937"/>
              <a:gd name="connsiteX7" fmla="*/ 1118273 w 2997923"/>
              <a:gd name="connsiteY7" fmla="*/ 3289516 h 4178937"/>
              <a:gd name="connsiteX8" fmla="*/ 1200823 w 2997923"/>
              <a:gd name="connsiteY8" fmla="*/ 3988016 h 4178937"/>
              <a:gd name="connsiteX9" fmla="*/ 1245274 w 2997923"/>
              <a:gd name="connsiteY9" fmla="*/ 4165816 h 4178937"/>
              <a:gd name="connsiteX10" fmla="*/ 146725 w 2997923"/>
              <a:gd name="connsiteY10" fmla="*/ 4165815 h 4178937"/>
              <a:gd name="connsiteX11" fmla="*/ 127673 w 2997923"/>
              <a:gd name="connsiteY11" fmla="*/ 3981666 h 4178937"/>
              <a:gd name="connsiteX0" fmla="*/ 2832773 w 2997923"/>
              <a:gd name="connsiteY0" fmla="*/ 216 h 4178937"/>
              <a:gd name="connsiteX1" fmla="*/ 2997875 w 2997923"/>
              <a:gd name="connsiteY1" fmla="*/ 235166 h 4178937"/>
              <a:gd name="connsiteX2" fmla="*/ 2991523 w 2997923"/>
              <a:gd name="connsiteY2" fmla="*/ 3086316 h 4178937"/>
              <a:gd name="connsiteX3" fmla="*/ 2832775 w 2997923"/>
              <a:gd name="connsiteY3" fmla="*/ 3314915 h 4178937"/>
              <a:gd name="connsiteX4" fmla="*/ 1118275 w 2997923"/>
              <a:gd name="connsiteY4" fmla="*/ 3314915 h 4178937"/>
              <a:gd name="connsiteX5" fmla="*/ 1118273 w 2997923"/>
              <a:gd name="connsiteY5" fmla="*/ 3289516 h 4178937"/>
              <a:gd name="connsiteX6" fmla="*/ 1200823 w 2997923"/>
              <a:gd name="connsiteY6" fmla="*/ 3988016 h 4178937"/>
              <a:gd name="connsiteX7" fmla="*/ 1245274 w 2997923"/>
              <a:gd name="connsiteY7" fmla="*/ 4165816 h 4178937"/>
              <a:gd name="connsiteX8" fmla="*/ 146725 w 2997923"/>
              <a:gd name="connsiteY8" fmla="*/ 4165815 h 4178937"/>
              <a:gd name="connsiteX9" fmla="*/ 127673 w 2997923"/>
              <a:gd name="connsiteY9" fmla="*/ 3981666 h 4178937"/>
              <a:gd name="connsiteX10" fmla="*/ 288963 w 2997923"/>
              <a:gd name="connsiteY10" fmla="*/ 3393656 h 4178937"/>
              <a:gd name="connsiteX0" fmla="*/ 2832773 w 2991893"/>
              <a:gd name="connsiteY0" fmla="*/ 0 h 4178721"/>
              <a:gd name="connsiteX1" fmla="*/ 2991523 w 2991893"/>
              <a:gd name="connsiteY1" fmla="*/ 3086100 h 4178721"/>
              <a:gd name="connsiteX2" fmla="*/ 2832775 w 2991893"/>
              <a:gd name="connsiteY2" fmla="*/ 3314699 h 4178721"/>
              <a:gd name="connsiteX3" fmla="*/ 1118275 w 2991893"/>
              <a:gd name="connsiteY3" fmla="*/ 3314699 h 4178721"/>
              <a:gd name="connsiteX4" fmla="*/ 1118273 w 2991893"/>
              <a:gd name="connsiteY4" fmla="*/ 3289300 h 4178721"/>
              <a:gd name="connsiteX5" fmla="*/ 1200823 w 2991893"/>
              <a:gd name="connsiteY5" fmla="*/ 3987800 h 4178721"/>
              <a:gd name="connsiteX6" fmla="*/ 1245274 w 2991893"/>
              <a:gd name="connsiteY6" fmla="*/ 4165600 h 4178721"/>
              <a:gd name="connsiteX7" fmla="*/ 146725 w 2991893"/>
              <a:gd name="connsiteY7" fmla="*/ 4165599 h 4178721"/>
              <a:gd name="connsiteX8" fmla="*/ 127673 w 2991893"/>
              <a:gd name="connsiteY8" fmla="*/ 3981450 h 4178721"/>
              <a:gd name="connsiteX9" fmla="*/ 288963 w 2991893"/>
              <a:gd name="connsiteY9" fmla="*/ 3393440 h 4178721"/>
              <a:gd name="connsiteX0" fmla="*/ 2991523 w 2991893"/>
              <a:gd name="connsiteY0" fmla="*/ 0 h 1092621"/>
              <a:gd name="connsiteX1" fmla="*/ 2832775 w 2991893"/>
              <a:gd name="connsiteY1" fmla="*/ 228599 h 1092621"/>
              <a:gd name="connsiteX2" fmla="*/ 1118275 w 2991893"/>
              <a:gd name="connsiteY2" fmla="*/ 228599 h 1092621"/>
              <a:gd name="connsiteX3" fmla="*/ 1118273 w 2991893"/>
              <a:gd name="connsiteY3" fmla="*/ 203200 h 1092621"/>
              <a:gd name="connsiteX4" fmla="*/ 1200823 w 2991893"/>
              <a:gd name="connsiteY4" fmla="*/ 901700 h 1092621"/>
              <a:gd name="connsiteX5" fmla="*/ 1245274 w 2991893"/>
              <a:gd name="connsiteY5" fmla="*/ 1079500 h 1092621"/>
              <a:gd name="connsiteX6" fmla="*/ 146725 w 2991893"/>
              <a:gd name="connsiteY6" fmla="*/ 1079499 h 1092621"/>
              <a:gd name="connsiteX7" fmla="*/ 127673 w 2991893"/>
              <a:gd name="connsiteY7" fmla="*/ 895350 h 1092621"/>
              <a:gd name="connsiteX8" fmla="*/ 288963 w 2991893"/>
              <a:gd name="connsiteY8" fmla="*/ 307340 h 1092621"/>
              <a:gd name="connsiteX0" fmla="*/ 2832775 w 2832775"/>
              <a:gd name="connsiteY0" fmla="*/ 25399 h 889421"/>
              <a:gd name="connsiteX1" fmla="*/ 1118275 w 2832775"/>
              <a:gd name="connsiteY1" fmla="*/ 25399 h 889421"/>
              <a:gd name="connsiteX2" fmla="*/ 1118273 w 2832775"/>
              <a:gd name="connsiteY2" fmla="*/ 0 h 889421"/>
              <a:gd name="connsiteX3" fmla="*/ 1200823 w 2832775"/>
              <a:gd name="connsiteY3" fmla="*/ 698500 h 889421"/>
              <a:gd name="connsiteX4" fmla="*/ 1245274 w 2832775"/>
              <a:gd name="connsiteY4" fmla="*/ 876300 h 889421"/>
              <a:gd name="connsiteX5" fmla="*/ 146725 w 2832775"/>
              <a:gd name="connsiteY5" fmla="*/ 876299 h 889421"/>
              <a:gd name="connsiteX6" fmla="*/ 127673 w 2832775"/>
              <a:gd name="connsiteY6" fmla="*/ 692150 h 889421"/>
              <a:gd name="connsiteX7" fmla="*/ 288963 w 2832775"/>
              <a:gd name="connsiteY7" fmla="*/ 104140 h 889421"/>
              <a:gd name="connsiteX0" fmla="*/ 1118275 w 1318026"/>
              <a:gd name="connsiteY0" fmla="*/ 25399 h 889421"/>
              <a:gd name="connsiteX1" fmla="*/ 1118273 w 1318026"/>
              <a:gd name="connsiteY1" fmla="*/ 0 h 889421"/>
              <a:gd name="connsiteX2" fmla="*/ 1200823 w 1318026"/>
              <a:gd name="connsiteY2" fmla="*/ 698500 h 889421"/>
              <a:gd name="connsiteX3" fmla="*/ 1245274 w 1318026"/>
              <a:gd name="connsiteY3" fmla="*/ 876300 h 889421"/>
              <a:gd name="connsiteX4" fmla="*/ 146725 w 1318026"/>
              <a:gd name="connsiteY4" fmla="*/ 876299 h 889421"/>
              <a:gd name="connsiteX5" fmla="*/ 127673 w 1318026"/>
              <a:gd name="connsiteY5" fmla="*/ 692150 h 889421"/>
              <a:gd name="connsiteX6" fmla="*/ 288963 w 1318026"/>
              <a:gd name="connsiteY6" fmla="*/ 104140 h 889421"/>
              <a:gd name="connsiteX0" fmla="*/ 1118275 w 1318026"/>
              <a:gd name="connsiteY0" fmla="*/ 25399 h 889421"/>
              <a:gd name="connsiteX1" fmla="*/ 1118273 w 1318026"/>
              <a:gd name="connsiteY1" fmla="*/ 0 h 889421"/>
              <a:gd name="connsiteX2" fmla="*/ 1200823 w 1318026"/>
              <a:gd name="connsiteY2" fmla="*/ 698500 h 889421"/>
              <a:gd name="connsiteX3" fmla="*/ 1245274 w 1318026"/>
              <a:gd name="connsiteY3" fmla="*/ 876300 h 889421"/>
              <a:gd name="connsiteX4" fmla="*/ 146725 w 1318026"/>
              <a:gd name="connsiteY4" fmla="*/ 876299 h 889421"/>
              <a:gd name="connsiteX5" fmla="*/ 127673 w 1318026"/>
              <a:gd name="connsiteY5" fmla="*/ 692150 h 889421"/>
              <a:gd name="connsiteX6" fmla="*/ 187363 w 1318026"/>
              <a:gd name="connsiteY6" fmla="*/ 34290 h 889421"/>
              <a:gd name="connsiteX0" fmla="*/ 1118275 w 1318026"/>
              <a:gd name="connsiteY0" fmla="*/ 25399 h 889421"/>
              <a:gd name="connsiteX1" fmla="*/ 1118273 w 1318026"/>
              <a:gd name="connsiteY1" fmla="*/ 0 h 889421"/>
              <a:gd name="connsiteX2" fmla="*/ 1200823 w 1318026"/>
              <a:gd name="connsiteY2" fmla="*/ 698500 h 889421"/>
              <a:gd name="connsiteX3" fmla="*/ 1245274 w 1318026"/>
              <a:gd name="connsiteY3" fmla="*/ 876300 h 889421"/>
              <a:gd name="connsiteX4" fmla="*/ 146725 w 1318026"/>
              <a:gd name="connsiteY4" fmla="*/ 876299 h 889421"/>
              <a:gd name="connsiteX5" fmla="*/ 127673 w 1318026"/>
              <a:gd name="connsiteY5" fmla="*/ 692150 h 889421"/>
              <a:gd name="connsiteX6" fmla="*/ 187363 w 1318026"/>
              <a:gd name="connsiteY6" fmla="*/ 34290 h 889421"/>
              <a:gd name="connsiteX7" fmla="*/ 1118275 w 1318026"/>
              <a:gd name="connsiteY7" fmla="*/ 25399 h 889421"/>
              <a:gd name="connsiteX0" fmla="*/ 1118275 w 1318026"/>
              <a:gd name="connsiteY0" fmla="*/ 25399 h 889421"/>
              <a:gd name="connsiteX1" fmla="*/ 1118273 w 1318026"/>
              <a:gd name="connsiteY1" fmla="*/ 0 h 889421"/>
              <a:gd name="connsiteX2" fmla="*/ 1200823 w 1318026"/>
              <a:gd name="connsiteY2" fmla="*/ 698500 h 889421"/>
              <a:gd name="connsiteX3" fmla="*/ 1245274 w 1318026"/>
              <a:gd name="connsiteY3" fmla="*/ 876300 h 889421"/>
              <a:gd name="connsiteX4" fmla="*/ 146725 w 1318026"/>
              <a:gd name="connsiteY4" fmla="*/ 876299 h 889421"/>
              <a:gd name="connsiteX5" fmla="*/ 127673 w 1318026"/>
              <a:gd name="connsiteY5" fmla="*/ 692150 h 889421"/>
              <a:gd name="connsiteX6" fmla="*/ 187363 w 1318026"/>
              <a:gd name="connsiteY6" fmla="*/ 34290 h 889421"/>
              <a:gd name="connsiteX7" fmla="*/ 1118275 w 1318026"/>
              <a:gd name="connsiteY7" fmla="*/ 25399 h 88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8026" h="889421">
                <a:moveTo>
                  <a:pt x="1118275" y="25399"/>
                </a:moveTo>
                <a:cubicBezTo>
                  <a:pt x="1118274" y="16933"/>
                  <a:pt x="1118274" y="8466"/>
                  <a:pt x="1118273" y="0"/>
                </a:cubicBezTo>
                <a:lnTo>
                  <a:pt x="1200823" y="698500"/>
                </a:lnTo>
                <a:cubicBezTo>
                  <a:pt x="1272790" y="789517"/>
                  <a:pt x="1398732" y="854075"/>
                  <a:pt x="1245274" y="876300"/>
                </a:cubicBezTo>
                <a:cubicBezTo>
                  <a:pt x="1093933" y="901700"/>
                  <a:pt x="357333" y="883707"/>
                  <a:pt x="146725" y="876299"/>
                </a:cubicBezTo>
                <a:cubicBezTo>
                  <a:pt x="-38484" y="849841"/>
                  <a:pt x="-52243" y="848783"/>
                  <a:pt x="127673" y="692150"/>
                </a:cubicBezTo>
                <a:cubicBezTo>
                  <a:pt x="155190" y="330200"/>
                  <a:pt x="163656" y="222250"/>
                  <a:pt x="187363" y="34290"/>
                </a:cubicBezTo>
                <a:lnTo>
                  <a:pt x="1118275" y="25399"/>
                </a:lnTo>
                <a:close/>
              </a:path>
            </a:pathLst>
          </a:custGeom>
          <a:solidFill>
            <a:srgbClr val="FFFFFF"/>
          </a:solidFill>
          <a:effectLst>
            <a:outerShdw blurRad="50800" dist="38100" dir="5400000" algn="t" rotWithShape="0">
              <a:prstClr val="black">
                <a:alpha val="6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78" name="Rectangle 177"/>
          <p:cNvSpPr/>
          <p:nvPr/>
        </p:nvSpPr>
        <p:spPr>
          <a:xfrm>
            <a:off x="3852651" y="1597670"/>
            <a:ext cx="720080" cy="72008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75" name="Rectangle 174"/>
          <p:cNvSpPr/>
          <p:nvPr/>
        </p:nvSpPr>
        <p:spPr>
          <a:xfrm>
            <a:off x="3132571" y="877590"/>
            <a:ext cx="720080" cy="72008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79" name="Rectangle 178"/>
          <p:cNvSpPr/>
          <p:nvPr/>
        </p:nvSpPr>
        <p:spPr>
          <a:xfrm>
            <a:off x="2413222" y="1597670"/>
            <a:ext cx="720080" cy="72008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77" name="Rectangle 176"/>
          <p:cNvSpPr/>
          <p:nvPr/>
        </p:nvSpPr>
        <p:spPr>
          <a:xfrm>
            <a:off x="3132571" y="2317750"/>
            <a:ext cx="720080" cy="72008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76" name="Rectangle 175"/>
          <p:cNvSpPr/>
          <p:nvPr/>
        </p:nvSpPr>
        <p:spPr>
          <a:xfrm>
            <a:off x="2411760" y="1597670"/>
            <a:ext cx="720080" cy="72008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 name="Slide Number Placeholder 1"/>
          <p:cNvSpPr>
            <a:spLocks noGrp="1"/>
          </p:cNvSpPr>
          <p:nvPr>
            <p:ph type="sldNum" sz="quarter" idx="12"/>
          </p:nvPr>
        </p:nvSpPr>
        <p:spPr/>
        <p:txBody>
          <a:bodyPr/>
          <a:lstStyle/>
          <a:p>
            <a:fld id="{CDB8BC0E-CEE3-4EC1-B849-44D559D8322A}" type="slidenum">
              <a:rPr lang="en-US" altLang="fi-FI" smtClean="0"/>
              <a:pPr/>
              <a:t>16</a:t>
            </a:fld>
            <a:endParaRPr lang="en-US" altLang="fi-FI"/>
          </a:p>
        </p:txBody>
      </p:sp>
      <p:sp>
        <p:nvSpPr>
          <p:cNvPr id="181" name="Pixel Background"/>
          <p:cNvSpPr/>
          <p:nvPr/>
        </p:nvSpPr>
        <p:spPr>
          <a:xfrm>
            <a:off x="2412000" y="877590"/>
            <a:ext cx="4319018" cy="2880320"/>
          </a:xfrm>
          <a:prstGeom prst="roundRect">
            <a:avLst>
              <a:gd name="adj" fmla="val 0"/>
            </a:avLst>
          </a:prstGeom>
          <a:gradFill>
            <a:gsLst>
              <a:gs pos="0">
                <a:srgbClr val="5E9EFF"/>
              </a:gs>
              <a:gs pos="39999">
                <a:srgbClr val="85C2FF"/>
              </a:gs>
              <a:gs pos="70000">
                <a:srgbClr val="C4D6EB"/>
              </a:gs>
              <a:gs pos="100000">
                <a:srgbClr val="FFEBFA"/>
              </a:gs>
            </a:gsLst>
            <a:lin ang="5400000" scaled="0"/>
          </a:gradFill>
          <a:effectLst>
            <a:outerShdw blurRad="50800" dist="38100" dir="13500000" algn="br" rotWithShape="0">
              <a:schemeClr val="accent1">
                <a:lumMod val="50000"/>
                <a:alpha val="37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cxnSp>
        <p:nvCxnSpPr>
          <p:cNvPr id="183" name="Straight Connector 182"/>
          <p:cNvCxnSpPr/>
          <p:nvPr/>
        </p:nvCxnSpPr>
        <p:spPr>
          <a:xfrm>
            <a:off x="2413222" y="1597670"/>
            <a:ext cx="4319018" cy="0"/>
          </a:xfrm>
          <a:prstGeom prst="line">
            <a:avLst/>
          </a:prstGeom>
          <a:ln>
            <a:solidFill>
              <a:schemeClr val="accent1">
                <a:lumMod val="75000"/>
                <a:alpha val="74000"/>
              </a:schemeClr>
            </a:solidFill>
          </a:ln>
          <a:effectLst>
            <a:outerShdw blurRad="12700" dist="127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a:off x="2411760" y="2307669"/>
            <a:ext cx="4319018" cy="0"/>
          </a:xfrm>
          <a:prstGeom prst="line">
            <a:avLst/>
          </a:prstGeom>
          <a:ln>
            <a:solidFill>
              <a:schemeClr val="accent1">
                <a:lumMod val="75000"/>
                <a:alpha val="74000"/>
              </a:schemeClr>
            </a:solidFill>
          </a:ln>
          <a:effectLst>
            <a:outerShdw blurRad="12700" dist="127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85" name="Straight Connector 184"/>
          <p:cNvCxnSpPr/>
          <p:nvPr/>
        </p:nvCxnSpPr>
        <p:spPr>
          <a:xfrm>
            <a:off x="2413222" y="3037830"/>
            <a:ext cx="4319018" cy="0"/>
          </a:xfrm>
          <a:prstGeom prst="line">
            <a:avLst/>
          </a:prstGeom>
          <a:ln>
            <a:solidFill>
              <a:schemeClr val="accent1">
                <a:lumMod val="75000"/>
                <a:alpha val="74000"/>
              </a:schemeClr>
            </a:solidFill>
          </a:ln>
          <a:effectLst>
            <a:outerShdw blurRad="12700" dist="127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a:off x="3133302" y="877590"/>
            <a:ext cx="0" cy="2880320"/>
          </a:xfrm>
          <a:prstGeom prst="line">
            <a:avLst/>
          </a:prstGeom>
          <a:ln>
            <a:solidFill>
              <a:schemeClr val="accent1">
                <a:lumMod val="75000"/>
                <a:alpha val="74000"/>
              </a:schemeClr>
            </a:solidFill>
          </a:ln>
          <a:effectLst>
            <a:outerShdw blurRad="12700" dist="127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a:off x="3852651" y="877590"/>
            <a:ext cx="0" cy="2880320"/>
          </a:xfrm>
          <a:prstGeom prst="line">
            <a:avLst/>
          </a:prstGeom>
          <a:ln>
            <a:solidFill>
              <a:schemeClr val="accent1">
                <a:lumMod val="75000"/>
                <a:alpha val="74000"/>
              </a:schemeClr>
            </a:solidFill>
          </a:ln>
          <a:effectLst>
            <a:outerShdw blurRad="12700" dist="127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88" name="Straight Connector 187"/>
          <p:cNvCxnSpPr>
            <a:stCxn id="181" idx="0"/>
            <a:endCxn id="181" idx="2"/>
          </p:cNvCxnSpPr>
          <p:nvPr/>
        </p:nvCxnSpPr>
        <p:spPr>
          <a:xfrm>
            <a:off x="4571509" y="877590"/>
            <a:ext cx="0" cy="2880320"/>
          </a:xfrm>
          <a:prstGeom prst="line">
            <a:avLst/>
          </a:prstGeom>
          <a:ln>
            <a:solidFill>
              <a:schemeClr val="accent1">
                <a:lumMod val="75000"/>
                <a:alpha val="74000"/>
              </a:schemeClr>
            </a:solidFill>
          </a:ln>
          <a:effectLst>
            <a:outerShdw blurRad="12700" dist="127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flipH="1">
            <a:off x="5292080" y="880442"/>
            <a:ext cx="1" cy="2877468"/>
          </a:xfrm>
          <a:prstGeom prst="line">
            <a:avLst/>
          </a:prstGeom>
          <a:ln>
            <a:solidFill>
              <a:schemeClr val="accent1">
                <a:lumMod val="75000"/>
                <a:alpha val="74000"/>
              </a:schemeClr>
            </a:solidFill>
          </a:ln>
          <a:effectLst>
            <a:outerShdw blurRad="12700" dist="127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flipH="1">
            <a:off x="6012160" y="880442"/>
            <a:ext cx="1" cy="2877468"/>
          </a:xfrm>
          <a:prstGeom prst="line">
            <a:avLst/>
          </a:prstGeom>
          <a:ln>
            <a:solidFill>
              <a:schemeClr val="accent1">
                <a:lumMod val="75000"/>
                <a:alpha val="74000"/>
              </a:schemeClr>
            </a:solidFill>
          </a:ln>
          <a:effectLst>
            <a:outerShdw blurRad="12700" dist="127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202" name="PT Sample"/>
          <p:cNvSpPr/>
          <p:nvPr/>
        </p:nvSpPr>
        <p:spPr>
          <a:xfrm>
            <a:off x="4049151" y="1732685"/>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203" name="PT Sample"/>
          <p:cNvSpPr/>
          <p:nvPr/>
        </p:nvSpPr>
        <p:spPr>
          <a:xfrm>
            <a:off x="4365091" y="1887897"/>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204" name="PT Sample"/>
          <p:cNvSpPr/>
          <p:nvPr/>
        </p:nvSpPr>
        <p:spPr>
          <a:xfrm>
            <a:off x="4049151" y="2073528"/>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205" name="PT Sample"/>
          <p:cNvSpPr/>
          <p:nvPr/>
        </p:nvSpPr>
        <p:spPr>
          <a:xfrm>
            <a:off x="4285026" y="1650919"/>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pic>
        <p:nvPicPr>
          <p:cNvPr id="25" name="Screen" descr="C:\Users\make\AppData\Local\Microsoft\Windows\Temporary Internet Files\Content.IE5\C7LR034D\apple_led_cinema_screen_by_fisshy94-d38e3o5[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4281" y="678520"/>
            <a:ext cx="4700680" cy="4206359"/>
          </a:xfrm>
          <a:prstGeom prst="rect">
            <a:avLst/>
          </a:prstGeom>
          <a:noFill/>
          <a:effectLst>
            <a:reflection blurRad="6350" stA="21000" endPos="10000" dir="5400000" sy="-100000" algn="bl" rotWithShape="0"/>
          </a:effectLst>
          <a:extLst>
            <a:ext uri="{909E8E84-426E-40dd-AFC4-6F175D3DCCD1}">
              <a14:hiddenFill xmlns=""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5106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300"/>
                                  </p:stCondLst>
                                  <p:childTnLst>
                                    <p:set>
                                      <p:cBhvr>
                                        <p:cTn id="6" dur="1" fill="hold">
                                          <p:stCondLst>
                                            <p:cond delay="0"/>
                                          </p:stCondLst>
                                        </p:cTn>
                                        <p:tgtEl>
                                          <p:spTgt spid="202"/>
                                        </p:tgtEl>
                                        <p:attrNameLst>
                                          <p:attrName>style.visibility</p:attrName>
                                        </p:attrNameLst>
                                      </p:cBhvr>
                                      <p:to>
                                        <p:strVal val="visible"/>
                                      </p:to>
                                    </p:set>
                                    <p:animEffect transition="in" filter="fade">
                                      <p:cBhvr>
                                        <p:cTn id="7" dur="200"/>
                                        <p:tgtEl>
                                          <p:spTgt spid="202"/>
                                        </p:tgtEl>
                                      </p:cBhvr>
                                    </p:animEffect>
                                  </p:childTnLst>
                                </p:cTn>
                              </p:par>
                            </p:childTnLst>
                          </p:cTn>
                        </p:par>
                        <p:par>
                          <p:cTn id="8" fill="hold">
                            <p:stCondLst>
                              <p:cond delay="500"/>
                            </p:stCondLst>
                            <p:childTnLst>
                              <p:par>
                                <p:cTn id="9" presetID="10" presetClass="entr" presetSubtype="0" fill="hold" grpId="0" nodeType="afterEffect">
                                  <p:stCondLst>
                                    <p:cond delay="300"/>
                                  </p:stCondLst>
                                  <p:childTnLst>
                                    <p:set>
                                      <p:cBhvr>
                                        <p:cTn id="10" dur="1" fill="hold">
                                          <p:stCondLst>
                                            <p:cond delay="0"/>
                                          </p:stCondLst>
                                        </p:cTn>
                                        <p:tgtEl>
                                          <p:spTgt spid="203"/>
                                        </p:tgtEl>
                                        <p:attrNameLst>
                                          <p:attrName>style.visibility</p:attrName>
                                        </p:attrNameLst>
                                      </p:cBhvr>
                                      <p:to>
                                        <p:strVal val="visible"/>
                                      </p:to>
                                    </p:set>
                                    <p:animEffect transition="in" filter="fade">
                                      <p:cBhvr>
                                        <p:cTn id="11" dur="200"/>
                                        <p:tgtEl>
                                          <p:spTgt spid="203"/>
                                        </p:tgtEl>
                                      </p:cBhvr>
                                    </p:animEffect>
                                  </p:childTnLst>
                                </p:cTn>
                              </p:par>
                            </p:childTnLst>
                          </p:cTn>
                        </p:par>
                        <p:par>
                          <p:cTn id="12" fill="hold">
                            <p:stCondLst>
                              <p:cond delay="1000"/>
                            </p:stCondLst>
                            <p:childTnLst>
                              <p:par>
                                <p:cTn id="13" presetID="10" presetClass="entr" presetSubtype="0" fill="hold" grpId="0" nodeType="afterEffect">
                                  <p:stCondLst>
                                    <p:cond delay="300"/>
                                  </p:stCondLst>
                                  <p:childTnLst>
                                    <p:set>
                                      <p:cBhvr>
                                        <p:cTn id="14" dur="1" fill="hold">
                                          <p:stCondLst>
                                            <p:cond delay="0"/>
                                          </p:stCondLst>
                                        </p:cTn>
                                        <p:tgtEl>
                                          <p:spTgt spid="204"/>
                                        </p:tgtEl>
                                        <p:attrNameLst>
                                          <p:attrName>style.visibility</p:attrName>
                                        </p:attrNameLst>
                                      </p:cBhvr>
                                      <p:to>
                                        <p:strVal val="visible"/>
                                      </p:to>
                                    </p:set>
                                    <p:animEffect transition="in" filter="fade">
                                      <p:cBhvr>
                                        <p:cTn id="15" dur="200"/>
                                        <p:tgtEl>
                                          <p:spTgt spid="204"/>
                                        </p:tgtEl>
                                      </p:cBhvr>
                                    </p:animEffect>
                                  </p:childTnLst>
                                </p:cTn>
                              </p:par>
                            </p:childTnLst>
                          </p:cTn>
                        </p:par>
                        <p:par>
                          <p:cTn id="16" fill="hold">
                            <p:stCondLst>
                              <p:cond delay="1500"/>
                            </p:stCondLst>
                            <p:childTnLst>
                              <p:par>
                                <p:cTn id="17" presetID="10" presetClass="entr" presetSubtype="0" fill="hold" grpId="0" nodeType="afterEffect">
                                  <p:stCondLst>
                                    <p:cond delay="300"/>
                                  </p:stCondLst>
                                  <p:childTnLst>
                                    <p:set>
                                      <p:cBhvr>
                                        <p:cTn id="18" dur="1" fill="hold">
                                          <p:stCondLst>
                                            <p:cond delay="0"/>
                                          </p:stCondLst>
                                        </p:cTn>
                                        <p:tgtEl>
                                          <p:spTgt spid="205"/>
                                        </p:tgtEl>
                                        <p:attrNameLst>
                                          <p:attrName>style.visibility</p:attrName>
                                        </p:attrNameLst>
                                      </p:cBhvr>
                                      <p:to>
                                        <p:strVal val="visible"/>
                                      </p:to>
                                    </p:set>
                                    <p:animEffect transition="in" filter="fade">
                                      <p:cBhvr>
                                        <p:cTn id="19" dur="2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0" animBg="1"/>
      <p:bldP spid="203" grpId="0" animBg="1"/>
      <p:bldP spid="204" grpId="0" animBg="1"/>
      <p:bldP spid="20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dow Maker"/>
          <p:cNvSpPr/>
          <p:nvPr/>
        </p:nvSpPr>
        <p:spPr>
          <a:xfrm>
            <a:off x="3923625" y="3987801"/>
            <a:ext cx="1318026" cy="889421"/>
          </a:xfrm>
          <a:custGeom>
            <a:avLst/>
            <a:gdLst>
              <a:gd name="connsiteX0" fmla="*/ 3175000 w 5562600"/>
              <a:gd name="connsiteY0" fmla="*/ 1955800 h 1981200"/>
              <a:gd name="connsiteX1" fmla="*/ 2679700 w 5562600"/>
              <a:gd name="connsiteY1" fmla="*/ 1460500 h 1981200"/>
              <a:gd name="connsiteX2" fmla="*/ 1073150 w 5562600"/>
              <a:gd name="connsiteY2" fmla="*/ 1428750 h 1981200"/>
              <a:gd name="connsiteX3" fmla="*/ 0 w 5562600"/>
              <a:gd name="connsiteY3" fmla="*/ 12700 h 1981200"/>
              <a:gd name="connsiteX4" fmla="*/ 4038600 w 5562600"/>
              <a:gd name="connsiteY4" fmla="*/ 0 h 1981200"/>
              <a:gd name="connsiteX5" fmla="*/ 5562600 w 5562600"/>
              <a:gd name="connsiteY5" fmla="*/ 1447800 h 1981200"/>
              <a:gd name="connsiteX6" fmla="*/ 3892550 w 5562600"/>
              <a:gd name="connsiteY6" fmla="*/ 1422400 h 1981200"/>
              <a:gd name="connsiteX7" fmla="*/ 4597400 w 5562600"/>
              <a:gd name="connsiteY7" fmla="*/ 1981200 h 1981200"/>
              <a:gd name="connsiteX8" fmla="*/ 3175000 w 5562600"/>
              <a:gd name="connsiteY8" fmla="*/ 1955800 h 1981200"/>
              <a:gd name="connsiteX0" fmla="*/ 3175000 w 6197600"/>
              <a:gd name="connsiteY0" fmla="*/ 4146550 h 4171950"/>
              <a:gd name="connsiteX1" fmla="*/ 2679700 w 6197600"/>
              <a:gd name="connsiteY1" fmla="*/ 3651250 h 4171950"/>
              <a:gd name="connsiteX2" fmla="*/ 1073150 w 6197600"/>
              <a:gd name="connsiteY2" fmla="*/ 3619500 h 4171950"/>
              <a:gd name="connsiteX3" fmla="*/ 0 w 6197600"/>
              <a:gd name="connsiteY3" fmla="*/ 2203450 h 4171950"/>
              <a:gd name="connsiteX4" fmla="*/ 6197600 w 6197600"/>
              <a:gd name="connsiteY4" fmla="*/ 0 h 4171950"/>
              <a:gd name="connsiteX5" fmla="*/ 5562600 w 6197600"/>
              <a:gd name="connsiteY5" fmla="*/ 3638550 h 4171950"/>
              <a:gd name="connsiteX6" fmla="*/ 3892550 w 6197600"/>
              <a:gd name="connsiteY6" fmla="*/ 3613150 h 4171950"/>
              <a:gd name="connsiteX7" fmla="*/ 4597400 w 6197600"/>
              <a:gd name="connsiteY7" fmla="*/ 4171950 h 4171950"/>
              <a:gd name="connsiteX8" fmla="*/ 3175000 w 6197600"/>
              <a:gd name="connsiteY8" fmla="*/ 4146550 h 4171950"/>
              <a:gd name="connsiteX0" fmla="*/ 3175000 w 6203950"/>
              <a:gd name="connsiteY0" fmla="*/ 4146550 h 4171950"/>
              <a:gd name="connsiteX1" fmla="*/ 2679700 w 6203950"/>
              <a:gd name="connsiteY1" fmla="*/ 3651250 h 4171950"/>
              <a:gd name="connsiteX2" fmla="*/ 1073150 w 6203950"/>
              <a:gd name="connsiteY2" fmla="*/ 3619500 h 4171950"/>
              <a:gd name="connsiteX3" fmla="*/ 0 w 6203950"/>
              <a:gd name="connsiteY3" fmla="*/ 2203450 h 4171950"/>
              <a:gd name="connsiteX4" fmla="*/ 6197600 w 6203950"/>
              <a:gd name="connsiteY4" fmla="*/ 0 h 4171950"/>
              <a:gd name="connsiteX5" fmla="*/ 6203950 w 6203950"/>
              <a:gd name="connsiteY5" fmla="*/ 3308350 h 4171950"/>
              <a:gd name="connsiteX6" fmla="*/ 3892550 w 6203950"/>
              <a:gd name="connsiteY6" fmla="*/ 3613150 h 4171950"/>
              <a:gd name="connsiteX7" fmla="*/ 4597400 w 6203950"/>
              <a:gd name="connsiteY7" fmla="*/ 4171950 h 4171950"/>
              <a:gd name="connsiteX8" fmla="*/ 3175000 w 6203950"/>
              <a:gd name="connsiteY8" fmla="*/ 4146550 h 4171950"/>
              <a:gd name="connsiteX0" fmla="*/ 3175000 w 6203950"/>
              <a:gd name="connsiteY0" fmla="*/ 4146550 h 4171950"/>
              <a:gd name="connsiteX1" fmla="*/ 2679700 w 6203950"/>
              <a:gd name="connsiteY1" fmla="*/ 3651250 h 4171950"/>
              <a:gd name="connsiteX2" fmla="*/ 1073150 w 6203950"/>
              <a:gd name="connsiteY2" fmla="*/ 3619500 h 4171950"/>
              <a:gd name="connsiteX3" fmla="*/ 0 w 6203950"/>
              <a:gd name="connsiteY3" fmla="*/ 2203450 h 4171950"/>
              <a:gd name="connsiteX4" fmla="*/ 6197600 w 6203950"/>
              <a:gd name="connsiteY4" fmla="*/ 0 h 4171950"/>
              <a:gd name="connsiteX5" fmla="*/ 6203950 w 6203950"/>
              <a:gd name="connsiteY5" fmla="*/ 3308350 h 4171950"/>
              <a:gd name="connsiteX6" fmla="*/ 4451350 w 6203950"/>
              <a:gd name="connsiteY6" fmla="*/ 3149600 h 4171950"/>
              <a:gd name="connsiteX7" fmla="*/ 4597400 w 6203950"/>
              <a:gd name="connsiteY7" fmla="*/ 4171950 h 4171950"/>
              <a:gd name="connsiteX8" fmla="*/ 3175000 w 6203950"/>
              <a:gd name="connsiteY8" fmla="*/ 4146550 h 4171950"/>
              <a:gd name="connsiteX0" fmla="*/ 3175000 w 6203950"/>
              <a:gd name="connsiteY0" fmla="*/ 4146550 h 4171950"/>
              <a:gd name="connsiteX1" fmla="*/ 2679700 w 6203950"/>
              <a:gd name="connsiteY1" fmla="*/ 3651250 h 4171950"/>
              <a:gd name="connsiteX2" fmla="*/ 1073150 w 6203950"/>
              <a:gd name="connsiteY2" fmla="*/ 3619500 h 4171950"/>
              <a:gd name="connsiteX3" fmla="*/ 0 w 6203950"/>
              <a:gd name="connsiteY3" fmla="*/ 2203450 h 4171950"/>
              <a:gd name="connsiteX4" fmla="*/ 6197600 w 6203950"/>
              <a:gd name="connsiteY4" fmla="*/ 0 h 4171950"/>
              <a:gd name="connsiteX5" fmla="*/ 6203950 w 6203950"/>
              <a:gd name="connsiteY5" fmla="*/ 3308350 h 4171950"/>
              <a:gd name="connsiteX6" fmla="*/ 4216400 w 6203950"/>
              <a:gd name="connsiteY6" fmla="*/ 3213100 h 4171950"/>
              <a:gd name="connsiteX7" fmla="*/ 4597400 w 6203950"/>
              <a:gd name="connsiteY7" fmla="*/ 4171950 h 4171950"/>
              <a:gd name="connsiteX8" fmla="*/ 3175000 w 6203950"/>
              <a:gd name="connsiteY8" fmla="*/ 4146550 h 4171950"/>
              <a:gd name="connsiteX0" fmla="*/ 3175000 w 6203950"/>
              <a:gd name="connsiteY0" fmla="*/ 4146550 h 4171950"/>
              <a:gd name="connsiteX1" fmla="*/ 2679700 w 6203950"/>
              <a:gd name="connsiteY1" fmla="*/ 3651250 h 4171950"/>
              <a:gd name="connsiteX2" fmla="*/ 1073150 w 6203950"/>
              <a:gd name="connsiteY2" fmla="*/ 3619500 h 4171950"/>
              <a:gd name="connsiteX3" fmla="*/ 0 w 6203950"/>
              <a:gd name="connsiteY3" fmla="*/ 2203450 h 4171950"/>
              <a:gd name="connsiteX4" fmla="*/ 6197600 w 6203950"/>
              <a:gd name="connsiteY4" fmla="*/ 0 h 4171950"/>
              <a:gd name="connsiteX5" fmla="*/ 6203950 w 6203950"/>
              <a:gd name="connsiteY5" fmla="*/ 3308350 h 4171950"/>
              <a:gd name="connsiteX6" fmla="*/ 4330700 w 6203950"/>
              <a:gd name="connsiteY6" fmla="*/ 3327400 h 4171950"/>
              <a:gd name="connsiteX7" fmla="*/ 4597400 w 6203950"/>
              <a:gd name="connsiteY7" fmla="*/ 4171950 h 4171950"/>
              <a:gd name="connsiteX8" fmla="*/ 3175000 w 6203950"/>
              <a:gd name="connsiteY8" fmla="*/ 4146550 h 4171950"/>
              <a:gd name="connsiteX0" fmla="*/ 3175000 w 6203950"/>
              <a:gd name="connsiteY0" fmla="*/ 4146550 h 4146550"/>
              <a:gd name="connsiteX1" fmla="*/ 2679700 w 6203950"/>
              <a:gd name="connsiteY1" fmla="*/ 3651250 h 4146550"/>
              <a:gd name="connsiteX2" fmla="*/ 1073150 w 6203950"/>
              <a:gd name="connsiteY2" fmla="*/ 3619500 h 4146550"/>
              <a:gd name="connsiteX3" fmla="*/ 0 w 6203950"/>
              <a:gd name="connsiteY3" fmla="*/ 2203450 h 4146550"/>
              <a:gd name="connsiteX4" fmla="*/ 6197600 w 6203950"/>
              <a:gd name="connsiteY4" fmla="*/ 0 h 4146550"/>
              <a:gd name="connsiteX5" fmla="*/ 6203950 w 6203950"/>
              <a:gd name="connsiteY5" fmla="*/ 3308350 h 4146550"/>
              <a:gd name="connsiteX6" fmla="*/ 4330700 w 6203950"/>
              <a:gd name="connsiteY6" fmla="*/ 3327400 h 4146550"/>
              <a:gd name="connsiteX7" fmla="*/ 4171950 w 6203950"/>
              <a:gd name="connsiteY7" fmla="*/ 4127500 h 4146550"/>
              <a:gd name="connsiteX8" fmla="*/ 3175000 w 6203950"/>
              <a:gd name="connsiteY8" fmla="*/ 4146550 h 4146550"/>
              <a:gd name="connsiteX0" fmla="*/ 3175000 w 6203950"/>
              <a:gd name="connsiteY0" fmla="*/ 4146550 h 4184650"/>
              <a:gd name="connsiteX1" fmla="*/ 2679700 w 6203950"/>
              <a:gd name="connsiteY1" fmla="*/ 3651250 h 4184650"/>
              <a:gd name="connsiteX2" fmla="*/ 1073150 w 6203950"/>
              <a:gd name="connsiteY2" fmla="*/ 3619500 h 4184650"/>
              <a:gd name="connsiteX3" fmla="*/ 0 w 6203950"/>
              <a:gd name="connsiteY3" fmla="*/ 2203450 h 4184650"/>
              <a:gd name="connsiteX4" fmla="*/ 6197600 w 6203950"/>
              <a:gd name="connsiteY4" fmla="*/ 0 h 4184650"/>
              <a:gd name="connsiteX5" fmla="*/ 6203950 w 6203950"/>
              <a:gd name="connsiteY5" fmla="*/ 3308350 h 4184650"/>
              <a:gd name="connsiteX6" fmla="*/ 4330700 w 6203950"/>
              <a:gd name="connsiteY6" fmla="*/ 3327400 h 4184650"/>
              <a:gd name="connsiteX7" fmla="*/ 4559300 w 6203950"/>
              <a:gd name="connsiteY7" fmla="*/ 4184650 h 4184650"/>
              <a:gd name="connsiteX8" fmla="*/ 3175000 w 6203950"/>
              <a:gd name="connsiteY8" fmla="*/ 4146550 h 4184650"/>
              <a:gd name="connsiteX0" fmla="*/ 3175000 w 6203950"/>
              <a:gd name="connsiteY0" fmla="*/ 4178300 h 4184650"/>
              <a:gd name="connsiteX1" fmla="*/ 2679700 w 6203950"/>
              <a:gd name="connsiteY1" fmla="*/ 3651250 h 4184650"/>
              <a:gd name="connsiteX2" fmla="*/ 1073150 w 6203950"/>
              <a:gd name="connsiteY2" fmla="*/ 3619500 h 4184650"/>
              <a:gd name="connsiteX3" fmla="*/ 0 w 6203950"/>
              <a:gd name="connsiteY3" fmla="*/ 2203450 h 4184650"/>
              <a:gd name="connsiteX4" fmla="*/ 6197600 w 6203950"/>
              <a:gd name="connsiteY4" fmla="*/ 0 h 4184650"/>
              <a:gd name="connsiteX5" fmla="*/ 6203950 w 6203950"/>
              <a:gd name="connsiteY5" fmla="*/ 3308350 h 4184650"/>
              <a:gd name="connsiteX6" fmla="*/ 4330700 w 6203950"/>
              <a:gd name="connsiteY6" fmla="*/ 3327400 h 4184650"/>
              <a:gd name="connsiteX7" fmla="*/ 4559300 w 6203950"/>
              <a:gd name="connsiteY7" fmla="*/ 4184650 h 4184650"/>
              <a:gd name="connsiteX8" fmla="*/ 3175000 w 6203950"/>
              <a:gd name="connsiteY8" fmla="*/ 4178300 h 4184650"/>
              <a:gd name="connsiteX0" fmla="*/ 3175000 w 6203950"/>
              <a:gd name="connsiteY0" fmla="*/ 4178300 h 4184650"/>
              <a:gd name="connsiteX1" fmla="*/ 3136900 w 6203950"/>
              <a:gd name="connsiteY1" fmla="*/ 3308350 h 4184650"/>
              <a:gd name="connsiteX2" fmla="*/ 1073150 w 6203950"/>
              <a:gd name="connsiteY2" fmla="*/ 3619500 h 4184650"/>
              <a:gd name="connsiteX3" fmla="*/ 0 w 6203950"/>
              <a:gd name="connsiteY3" fmla="*/ 2203450 h 4184650"/>
              <a:gd name="connsiteX4" fmla="*/ 6197600 w 6203950"/>
              <a:gd name="connsiteY4" fmla="*/ 0 h 4184650"/>
              <a:gd name="connsiteX5" fmla="*/ 6203950 w 6203950"/>
              <a:gd name="connsiteY5" fmla="*/ 3308350 h 4184650"/>
              <a:gd name="connsiteX6" fmla="*/ 4330700 w 6203950"/>
              <a:gd name="connsiteY6" fmla="*/ 3327400 h 4184650"/>
              <a:gd name="connsiteX7" fmla="*/ 4559300 w 6203950"/>
              <a:gd name="connsiteY7" fmla="*/ 4184650 h 4184650"/>
              <a:gd name="connsiteX8" fmla="*/ 3175000 w 6203950"/>
              <a:gd name="connsiteY8" fmla="*/ 4178300 h 4184650"/>
              <a:gd name="connsiteX0" fmla="*/ 3175000 w 6203950"/>
              <a:gd name="connsiteY0" fmla="*/ 4178300 h 4184650"/>
              <a:gd name="connsiteX1" fmla="*/ 3657600 w 6203950"/>
              <a:gd name="connsiteY1" fmla="*/ 3232150 h 4184650"/>
              <a:gd name="connsiteX2" fmla="*/ 1073150 w 6203950"/>
              <a:gd name="connsiteY2" fmla="*/ 3619500 h 4184650"/>
              <a:gd name="connsiteX3" fmla="*/ 0 w 6203950"/>
              <a:gd name="connsiteY3" fmla="*/ 2203450 h 4184650"/>
              <a:gd name="connsiteX4" fmla="*/ 6197600 w 6203950"/>
              <a:gd name="connsiteY4" fmla="*/ 0 h 4184650"/>
              <a:gd name="connsiteX5" fmla="*/ 6203950 w 6203950"/>
              <a:gd name="connsiteY5" fmla="*/ 3308350 h 4184650"/>
              <a:gd name="connsiteX6" fmla="*/ 4330700 w 6203950"/>
              <a:gd name="connsiteY6" fmla="*/ 3327400 h 4184650"/>
              <a:gd name="connsiteX7" fmla="*/ 4559300 w 6203950"/>
              <a:gd name="connsiteY7" fmla="*/ 4184650 h 4184650"/>
              <a:gd name="connsiteX8" fmla="*/ 3175000 w 6203950"/>
              <a:gd name="connsiteY8" fmla="*/ 4178300 h 4184650"/>
              <a:gd name="connsiteX0" fmla="*/ 3175000 w 6203950"/>
              <a:gd name="connsiteY0" fmla="*/ 4178300 h 4184650"/>
              <a:gd name="connsiteX1" fmla="*/ 3390900 w 6203950"/>
              <a:gd name="connsiteY1" fmla="*/ 3346450 h 4184650"/>
              <a:gd name="connsiteX2" fmla="*/ 1073150 w 6203950"/>
              <a:gd name="connsiteY2" fmla="*/ 3619500 h 4184650"/>
              <a:gd name="connsiteX3" fmla="*/ 0 w 6203950"/>
              <a:gd name="connsiteY3" fmla="*/ 2203450 h 4184650"/>
              <a:gd name="connsiteX4" fmla="*/ 6197600 w 6203950"/>
              <a:gd name="connsiteY4" fmla="*/ 0 h 4184650"/>
              <a:gd name="connsiteX5" fmla="*/ 6203950 w 6203950"/>
              <a:gd name="connsiteY5" fmla="*/ 3308350 h 4184650"/>
              <a:gd name="connsiteX6" fmla="*/ 4330700 w 6203950"/>
              <a:gd name="connsiteY6" fmla="*/ 3327400 h 4184650"/>
              <a:gd name="connsiteX7" fmla="*/ 4559300 w 6203950"/>
              <a:gd name="connsiteY7" fmla="*/ 4184650 h 4184650"/>
              <a:gd name="connsiteX8" fmla="*/ 3175000 w 6203950"/>
              <a:gd name="connsiteY8" fmla="*/ 4178300 h 4184650"/>
              <a:gd name="connsiteX0" fmla="*/ 3175000 w 6203950"/>
              <a:gd name="connsiteY0" fmla="*/ 4178300 h 4184650"/>
              <a:gd name="connsiteX1" fmla="*/ 3390900 w 6203950"/>
              <a:gd name="connsiteY1" fmla="*/ 3346450 h 4184650"/>
              <a:gd name="connsiteX2" fmla="*/ 1479550 w 6203950"/>
              <a:gd name="connsiteY2" fmla="*/ 2838450 h 4184650"/>
              <a:gd name="connsiteX3" fmla="*/ 0 w 6203950"/>
              <a:gd name="connsiteY3" fmla="*/ 2203450 h 4184650"/>
              <a:gd name="connsiteX4" fmla="*/ 6197600 w 6203950"/>
              <a:gd name="connsiteY4" fmla="*/ 0 h 4184650"/>
              <a:gd name="connsiteX5" fmla="*/ 6203950 w 6203950"/>
              <a:gd name="connsiteY5" fmla="*/ 3308350 h 4184650"/>
              <a:gd name="connsiteX6" fmla="*/ 4330700 w 6203950"/>
              <a:gd name="connsiteY6" fmla="*/ 3327400 h 4184650"/>
              <a:gd name="connsiteX7" fmla="*/ 4559300 w 6203950"/>
              <a:gd name="connsiteY7" fmla="*/ 4184650 h 4184650"/>
              <a:gd name="connsiteX8" fmla="*/ 3175000 w 6203950"/>
              <a:gd name="connsiteY8" fmla="*/ 4178300 h 4184650"/>
              <a:gd name="connsiteX0" fmla="*/ 3175000 w 6203950"/>
              <a:gd name="connsiteY0" fmla="*/ 4178300 h 4184650"/>
              <a:gd name="connsiteX1" fmla="*/ 3390900 w 6203950"/>
              <a:gd name="connsiteY1" fmla="*/ 3346450 h 4184650"/>
              <a:gd name="connsiteX2" fmla="*/ 1530350 w 6203950"/>
              <a:gd name="connsiteY2" fmla="*/ 3333750 h 4184650"/>
              <a:gd name="connsiteX3" fmla="*/ 0 w 6203950"/>
              <a:gd name="connsiteY3" fmla="*/ 2203450 h 4184650"/>
              <a:gd name="connsiteX4" fmla="*/ 6197600 w 6203950"/>
              <a:gd name="connsiteY4" fmla="*/ 0 h 4184650"/>
              <a:gd name="connsiteX5" fmla="*/ 6203950 w 6203950"/>
              <a:gd name="connsiteY5" fmla="*/ 3308350 h 4184650"/>
              <a:gd name="connsiteX6" fmla="*/ 4330700 w 6203950"/>
              <a:gd name="connsiteY6" fmla="*/ 3327400 h 4184650"/>
              <a:gd name="connsiteX7" fmla="*/ 4559300 w 6203950"/>
              <a:gd name="connsiteY7" fmla="*/ 4184650 h 4184650"/>
              <a:gd name="connsiteX8" fmla="*/ 3175000 w 6203950"/>
              <a:gd name="connsiteY8" fmla="*/ 4178300 h 4184650"/>
              <a:gd name="connsiteX0" fmla="*/ 1651000 w 4679950"/>
              <a:gd name="connsiteY0" fmla="*/ 4178300 h 4184650"/>
              <a:gd name="connsiteX1" fmla="*/ 1866900 w 4679950"/>
              <a:gd name="connsiteY1" fmla="*/ 3346450 h 4184650"/>
              <a:gd name="connsiteX2" fmla="*/ 6350 w 4679950"/>
              <a:gd name="connsiteY2" fmla="*/ 3333750 h 4184650"/>
              <a:gd name="connsiteX3" fmla="*/ 0 w 4679950"/>
              <a:gd name="connsiteY3" fmla="*/ 0 h 4184650"/>
              <a:gd name="connsiteX4" fmla="*/ 4673600 w 4679950"/>
              <a:gd name="connsiteY4" fmla="*/ 0 h 4184650"/>
              <a:gd name="connsiteX5" fmla="*/ 4679950 w 4679950"/>
              <a:gd name="connsiteY5" fmla="*/ 3308350 h 4184650"/>
              <a:gd name="connsiteX6" fmla="*/ 2806700 w 4679950"/>
              <a:gd name="connsiteY6" fmla="*/ 3327400 h 4184650"/>
              <a:gd name="connsiteX7" fmla="*/ 3035300 w 4679950"/>
              <a:gd name="connsiteY7" fmla="*/ 4184650 h 4184650"/>
              <a:gd name="connsiteX8" fmla="*/ 1651000 w 4679950"/>
              <a:gd name="connsiteY8" fmla="*/ 4178300 h 4184650"/>
              <a:gd name="connsiteX0" fmla="*/ 1651000 w 4679950"/>
              <a:gd name="connsiteY0" fmla="*/ 4178300 h 4184650"/>
              <a:gd name="connsiteX1" fmla="*/ 1866900 w 4679950"/>
              <a:gd name="connsiteY1" fmla="*/ 3346450 h 4184650"/>
              <a:gd name="connsiteX2" fmla="*/ 6350 w 4679950"/>
              <a:gd name="connsiteY2" fmla="*/ 3333750 h 4184650"/>
              <a:gd name="connsiteX3" fmla="*/ 0 w 4679950"/>
              <a:gd name="connsiteY3" fmla="*/ 0 h 4184650"/>
              <a:gd name="connsiteX4" fmla="*/ 4673600 w 4679950"/>
              <a:gd name="connsiteY4" fmla="*/ 0 h 4184650"/>
              <a:gd name="connsiteX5" fmla="*/ 4679950 w 4679950"/>
              <a:gd name="connsiteY5" fmla="*/ 3333750 h 4184650"/>
              <a:gd name="connsiteX6" fmla="*/ 2806700 w 4679950"/>
              <a:gd name="connsiteY6" fmla="*/ 3327400 h 4184650"/>
              <a:gd name="connsiteX7" fmla="*/ 3035300 w 4679950"/>
              <a:gd name="connsiteY7" fmla="*/ 4184650 h 4184650"/>
              <a:gd name="connsiteX8" fmla="*/ 1651000 w 4679950"/>
              <a:gd name="connsiteY8" fmla="*/ 4178300 h 4184650"/>
              <a:gd name="connsiteX0" fmla="*/ 1651000 w 4679950"/>
              <a:gd name="connsiteY0" fmla="*/ 4178300 h 4178300"/>
              <a:gd name="connsiteX1" fmla="*/ 1866900 w 4679950"/>
              <a:gd name="connsiteY1" fmla="*/ 3346450 h 4178300"/>
              <a:gd name="connsiteX2" fmla="*/ 6350 w 4679950"/>
              <a:gd name="connsiteY2" fmla="*/ 3333750 h 4178300"/>
              <a:gd name="connsiteX3" fmla="*/ 0 w 4679950"/>
              <a:gd name="connsiteY3" fmla="*/ 0 h 4178300"/>
              <a:gd name="connsiteX4" fmla="*/ 4673600 w 4679950"/>
              <a:gd name="connsiteY4" fmla="*/ 0 h 4178300"/>
              <a:gd name="connsiteX5" fmla="*/ 4679950 w 4679950"/>
              <a:gd name="connsiteY5" fmla="*/ 3333750 h 4178300"/>
              <a:gd name="connsiteX6" fmla="*/ 2806700 w 4679950"/>
              <a:gd name="connsiteY6" fmla="*/ 3327400 h 4178300"/>
              <a:gd name="connsiteX7" fmla="*/ 2863850 w 4679950"/>
              <a:gd name="connsiteY7" fmla="*/ 4152900 h 4178300"/>
              <a:gd name="connsiteX8" fmla="*/ 1651000 w 4679950"/>
              <a:gd name="connsiteY8" fmla="*/ 4178300 h 4178300"/>
              <a:gd name="connsiteX0" fmla="*/ 1816100 w 4679950"/>
              <a:gd name="connsiteY0" fmla="*/ 4140200 h 4152900"/>
              <a:gd name="connsiteX1" fmla="*/ 1866900 w 4679950"/>
              <a:gd name="connsiteY1" fmla="*/ 3346450 h 4152900"/>
              <a:gd name="connsiteX2" fmla="*/ 6350 w 4679950"/>
              <a:gd name="connsiteY2" fmla="*/ 3333750 h 4152900"/>
              <a:gd name="connsiteX3" fmla="*/ 0 w 4679950"/>
              <a:gd name="connsiteY3" fmla="*/ 0 h 4152900"/>
              <a:gd name="connsiteX4" fmla="*/ 4673600 w 4679950"/>
              <a:gd name="connsiteY4" fmla="*/ 0 h 4152900"/>
              <a:gd name="connsiteX5" fmla="*/ 4679950 w 4679950"/>
              <a:gd name="connsiteY5" fmla="*/ 3333750 h 4152900"/>
              <a:gd name="connsiteX6" fmla="*/ 2806700 w 4679950"/>
              <a:gd name="connsiteY6" fmla="*/ 3327400 h 4152900"/>
              <a:gd name="connsiteX7" fmla="*/ 2863850 w 4679950"/>
              <a:gd name="connsiteY7" fmla="*/ 4152900 h 4152900"/>
              <a:gd name="connsiteX8" fmla="*/ 1816100 w 4679950"/>
              <a:gd name="connsiteY8" fmla="*/ 4140200 h 4152900"/>
              <a:gd name="connsiteX0" fmla="*/ 1816100 w 4679950"/>
              <a:gd name="connsiteY0" fmla="*/ 4140200 h 4152900"/>
              <a:gd name="connsiteX1" fmla="*/ 1885950 w 4679950"/>
              <a:gd name="connsiteY1" fmla="*/ 3308350 h 4152900"/>
              <a:gd name="connsiteX2" fmla="*/ 6350 w 4679950"/>
              <a:gd name="connsiteY2" fmla="*/ 3333750 h 4152900"/>
              <a:gd name="connsiteX3" fmla="*/ 0 w 4679950"/>
              <a:gd name="connsiteY3" fmla="*/ 0 h 4152900"/>
              <a:gd name="connsiteX4" fmla="*/ 4673600 w 4679950"/>
              <a:gd name="connsiteY4" fmla="*/ 0 h 4152900"/>
              <a:gd name="connsiteX5" fmla="*/ 4679950 w 4679950"/>
              <a:gd name="connsiteY5" fmla="*/ 3333750 h 4152900"/>
              <a:gd name="connsiteX6" fmla="*/ 2806700 w 4679950"/>
              <a:gd name="connsiteY6" fmla="*/ 3327400 h 4152900"/>
              <a:gd name="connsiteX7" fmla="*/ 2863850 w 4679950"/>
              <a:gd name="connsiteY7" fmla="*/ 4152900 h 4152900"/>
              <a:gd name="connsiteX8" fmla="*/ 1816100 w 4679950"/>
              <a:gd name="connsiteY8" fmla="*/ 4140200 h 4152900"/>
              <a:gd name="connsiteX0" fmla="*/ 1816100 w 4679950"/>
              <a:gd name="connsiteY0" fmla="*/ 4140200 h 4152900"/>
              <a:gd name="connsiteX1" fmla="*/ 1885950 w 4679950"/>
              <a:gd name="connsiteY1" fmla="*/ 3308350 h 4152900"/>
              <a:gd name="connsiteX2" fmla="*/ 6350 w 4679950"/>
              <a:gd name="connsiteY2" fmla="*/ 3333750 h 4152900"/>
              <a:gd name="connsiteX3" fmla="*/ 0 w 4679950"/>
              <a:gd name="connsiteY3" fmla="*/ 0 h 4152900"/>
              <a:gd name="connsiteX4" fmla="*/ 4673600 w 4679950"/>
              <a:gd name="connsiteY4" fmla="*/ 0 h 4152900"/>
              <a:gd name="connsiteX5" fmla="*/ 4679950 w 4679950"/>
              <a:gd name="connsiteY5" fmla="*/ 3333750 h 4152900"/>
              <a:gd name="connsiteX6" fmla="*/ 2806700 w 4679950"/>
              <a:gd name="connsiteY6" fmla="*/ 3295650 h 4152900"/>
              <a:gd name="connsiteX7" fmla="*/ 2863850 w 4679950"/>
              <a:gd name="connsiteY7" fmla="*/ 4152900 h 4152900"/>
              <a:gd name="connsiteX8" fmla="*/ 1816100 w 4679950"/>
              <a:gd name="connsiteY8" fmla="*/ 4140200 h 4152900"/>
              <a:gd name="connsiteX0" fmla="*/ 1816100 w 4673659"/>
              <a:gd name="connsiteY0" fmla="*/ 4140200 h 4152900"/>
              <a:gd name="connsiteX1" fmla="*/ 1885950 w 4673659"/>
              <a:gd name="connsiteY1" fmla="*/ 3308350 h 4152900"/>
              <a:gd name="connsiteX2" fmla="*/ 6350 w 4673659"/>
              <a:gd name="connsiteY2" fmla="*/ 3333750 h 4152900"/>
              <a:gd name="connsiteX3" fmla="*/ 0 w 4673659"/>
              <a:gd name="connsiteY3" fmla="*/ 0 h 4152900"/>
              <a:gd name="connsiteX4" fmla="*/ 4673600 w 4673659"/>
              <a:gd name="connsiteY4" fmla="*/ 0 h 4152900"/>
              <a:gd name="connsiteX5" fmla="*/ 4622800 w 4673659"/>
              <a:gd name="connsiteY5" fmla="*/ 3276600 h 4152900"/>
              <a:gd name="connsiteX6" fmla="*/ 2806700 w 4673659"/>
              <a:gd name="connsiteY6" fmla="*/ 3295650 h 4152900"/>
              <a:gd name="connsiteX7" fmla="*/ 2863850 w 4673659"/>
              <a:gd name="connsiteY7" fmla="*/ 4152900 h 4152900"/>
              <a:gd name="connsiteX8" fmla="*/ 1816100 w 4673659"/>
              <a:gd name="connsiteY8" fmla="*/ 4140200 h 4152900"/>
              <a:gd name="connsiteX0" fmla="*/ 1816100 w 4629431"/>
              <a:gd name="connsiteY0" fmla="*/ 4140200 h 4152900"/>
              <a:gd name="connsiteX1" fmla="*/ 1885950 w 4629431"/>
              <a:gd name="connsiteY1" fmla="*/ 3308350 h 4152900"/>
              <a:gd name="connsiteX2" fmla="*/ 6350 w 4629431"/>
              <a:gd name="connsiteY2" fmla="*/ 3333750 h 4152900"/>
              <a:gd name="connsiteX3" fmla="*/ 0 w 4629431"/>
              <a:gd name="connsiteY3" fmla="*/ 0 h 4152900"/>
              <a:gd name="connsiteX4" fmla="*/ 4629150 w 4629431"/>
              <a:gd name="connsiteY4" fmla="*/ 50800 h 4152900"/>
              <a:gd name="connsiteX5" fmla="*/ 4622800 w 4629431"/>
              <a:gd name="connsiteY5" fmla="*/ 3276600 h 4152900"/>
              <a:gd name="connsiteX6" fmla="*/ 2806700 w 4629431"/>
              <a:gd name="connsiteY6" fmla="*/ 3295650 h 4152900"/>
              <a:gd name="connsiteX7" fmla="*/ 2863850 w 4629431"/>
              <a:gd name="connsiteY7" fmla="*/ 4152900 h 4152900"/>
              <a:gd name="connsiteX8" fmla="*/ 1816100 w 4629431"/>
              <a:gd name="connsiteY8" fmla="*/ 4140200 h 4152900"/>
              <a:gd name="connsiteX0" fmla="*/ 1809818 w 4623149"/>
              <a:gd name="connsiteY0" fmla="*/ 4089400 h 4102100"/>
              <a:gd name="connsiteX1" fmla="*/ 1879668 w 4623149"/>
              <a:gd name="connsiteY1" fmla="*/ 3257550 h 4102100"/>
              <a:gd name="connsiteX2" fmla="*/ 68 w 4623149"/>
              <a:gd name="connsiteY2" fmla="*/ 3282950 h 4102100"/>
              <a:gd name="connsiteX3" fmla="*/ 44518 w 4623149"/>
              <a:gd name="connsiteY3" fmla="*/ 12700 h 4102100"/>
              <a:gd name="connsiteX4" fmla="*/ 4622868 w 4623149"/>
              <a:gd name="connsiteY4" fmla="*/ 0 h 4102100"/>
              <a:gd name="connsiteX5" fmla="*/ 4616518 w 4623149"/>
              <a:gd name="connsiteY5" fmla="*/ 3225800 h 4102100"/>
              <a:gd name="connsiteX6" fmla="*/ 2800418 w 4623149"/>
              <a:gd name="connsiteY6" fmla="*/ 3244850 h 4102100"/>
              <a:gd name="connsiteX7" fmla="*/ 2857568 w 4623149"/>
              <a:gd name="connsiteY7" fmla="*/ 4102100 h 4102100"/>
              <a:gd name="connsiteX8" fmla="*/ 1809818 w 4623149"/>
              <a:gd name="connsiteY8" fmla="*/ 4089400 h 4102100"/>
              <a:gd name="connsiteX0" fmla="*/ 1765912 w 4579243"/>
              <a:gd name="connsiteY0" fmla="*/ 4089400 h 4102100"/>
              <a:gd name="connsiteX1" fmla="*/ 1835762 w 4579243"/>
              <a:gd name="connsiteY1" fmla="*/ 3257550 h 4102100"/>
              <a:gd name="connsiteX2" fmla="*/ 612 w 4579243"/>
              <a:gd name="connsiteY2" fmla="*/ 3232150 h 4102100"/>
              <a:gd name="connsiteX3" fmla="*/ 612 w 4579243"/>
              <a:gd name="connsiteY3" fmla="*/ 12700 h 4102100"/>
              <a:gd name="connsiteX4" fmla="*/ 4578962 w 4579243"/>
              <a:gd name="connsiteY4" fmla="*/ 0 h 4102100"/>
              <a:gd name="connsiteX5" fmla="*/ 4572612 w 4579243"/>
              <a:gd name="connsiteY5" fmla="*/ 3225800 h 4102100"/>
              <a:gd name="connsiteX6" fmla="*/ 2756512 w 4579243"/>
              <a:gd name="connsiteY6" fmla="*/ 3244850 h 4102100"/>
              <a:gd name="connsiteX7" fmla="*/ 2813662 w 4579243"/>
              <a:gd name="connsiteY7" fmla="*/ 4102100 h 4102100"/>
              <a:gd name="connsiteX8" fmla="*/ 1765912 w 4579243"/>
              <a:gd name="connsiteY8" fmla="*/ 4089400 h 4102100"/>
              <a:gd name="connsiteX0" fmla="*/ 1784962 w 4579243"/>
              <a:gd name="connsiteY0" fmla="*/ 3975100 h 4102100"/>
              <a:gd name="connsiteX1" fmla="*/ 1835762 w 4579243"/>
              <a:gd name="connsiteY1" fmla="*/ 3257550 h 4102100"/>
              <a:gd name="connsiteX2" fmla="*/ 612 w 4579243"/>
              <a:gd name="connsiteY2" fmla="*/ 3232150 h 4102100"/>
              <a:gd name="connsiteX3" fmla="*/ 612 w 4579243"/>
              <a:gd name="connsiteY3" fmla="*/ 12700 h 4102100"/>
              <a:gd name="connsiteX4" fmla="*/ 4578962 w 4579243"/>
              <a:gd name="connsiteY4" fmla="*/ 0 h 4102100"/>
              <a:gd name="connsiteX5" fmla="*/ 4572612 w 4579243"/>
              <a:gd name="connsiteY5" fmla="*/ 3225800 h 4102100"/>
              <a:gd name="connsiteX6" fmla="*/ 2756512 w 4579243"/>
              <a:gd name="connsiteY6" fmla="*/ 3244850 h 4102100"/>
              <a:gd name="connsiteX7" fmla="*/ 2813662 w 4579243"/>
              <a:gd name="connsiteY7" fmla="*/ 4102100 h 4102100"/>
              <a:gd name="connsiteX8" fmla="*/ 1784962 w 4579243"/>
              <a:gd name="connsiteY8" fmla="*/ 3975100 h 4102100"/>
              <a:gd name="connsiteX0" fmla="*/ 1784962 w 4579243"/>
              <a:gd name="connsiteY0" fmla="*/ 3975100 h 4237862"/>
              <a:gd name="connsiteX1" fmla="*/ 1835762 w 4579243"/>
              <a:gd name="connsiteY1" fmla="*/ 3257550 h 4237862"/>
              <a:gd name="connsiteX2" fmla="*/ 612 w 4579243"/>
              <a:gd name="connsiteY2" fmla="*/ 3232150 h 4237862"/>
              <a:gd name="connsiteX3" fmla="*/ 612 w 4579243"/>
              <a:gd name="connsiteY3" fmla="*/ 12700 h 4237862"/>
              <a:gd name="connsiteX4" fmla="*/ 4578962 w 4579243"/>
              <a:gd name="connsiteY4" fmla="*/ 0 h 4237862"/>
              <a:gd name="connsiteX5" fmla="*/ 4572612 w 4579243"/>
              <a:gd name="connsiteY5" fmla="*/ 3225800 h 4237862"/>
              <a:gd name="connsiteX6" fmla="*/ 2756512 w 4579243"/>
              <a:gd name="connsiteY6" fmla="*/ 3244850 h 4237862"/>
              <a:gd name="connsiteX7" fmla="*/ 2813662 w 4579243"/>
              <a:gd name="connsiteY7" fmla="*/ 4102100 h 4237862"/>
              <a:gd name="connsiteX8" fmla="*/ 1892913 w 4579243"/>
              <a:gd name="connsiteY8" fmla="*/ 4235450 h 4237862"/>
              <a:gd name="connsiteX9" fmla="*/ 1784962 w 4579243"/>
              <a:gd name="connsiteY9" fmla="*/ 3975100 h 4237862"/>
              <a:gd name="connsiteX0" fmla="*/ 1784962 w 4579243"/>
              <a:gd name="connsiteY0" fmla="*/ 3975100 h 4265321"/>
              <a:gd name="connsiteX1" fmla="*/ 1835762 w 4579243"/>
              <a:gd name="connsiteY1" fmla="*/ 3257550 h 4265321"/>
              <a:gd name="connsiteX2" fmla="*/ 612 w 4579243"/>
              <a:gd name="connsiteY2" fmla="*/ 3232150 h 4265321"/>
              <a:gd name="connsiteX3" fmla="*/ 612 w 4579243"/>
              <a:gd name="connsiteY3" fmla="*/ 12700 h 4265321"/>
              <a:gd name="connsiteX4" fmla="*/ 4578962 w 4579243"/>
              <a:gd name="connsiteY4" fmla="*/ 0 h 4265321"/>
              <a:gd name="connsiteX5" fmla="*/ 4572612 w 4579243"/>
              <a:gd name="connsiteY5" fmla="*/ 3225800 h 4265321"/>
              <a:gd name="connsiteX6" fmla="*/ 2756512 w 4579243"/>
              <a:gd name="connsiteY6" fmla="*/ 3244850 h 4265321"/>
              <a:gd name="connsiteX7" fmla="*/ 2813662 w 4579243"/>
              <a:gd name="connsiteY7" fmla="*/ 4102100 h 4265321"/>
              <a:gd name="connsiteX8" fmla="*/ 2566013 w 4579243"/>
              <a:gd name="connsiteY8" fmla="*/ 4254500 h 4265321"/>
              <a:gd name="connsiteX9" fmla="*/ 1892913 w 4579243"/>
              <a:gd name="connsiteY9" fmla="*/ 4235450 h 4265321"/>
              <a:gd name="connsiteX10" fmla="*/ 1784962 w 4579243"/>
              <a:gd name="connsiteY10" fmla="*/ 3975100 h 4265321"/>
              <a:gd name="connsiteX0" fmla="*/ 1784962 w 4579243"/>
              <a:gd name="connsiteY0" fmla="*/ 3975100 h 4253740"/>
              <a:gd name="connsiteX1" fmla="*/ 1835762 w 4579243"/>
              <a:gd name="connsiteY1" fmla="*/ 3257550 h 4253740"/>
              <a:gd name="connsiteX2" fmla="*/ 612 w 4579243"/>
              <a:gd name="connsiteY2" fmla="*/ 3232150 h 4253740"/>
              <a:gd name="connsiteX3" fmla="*/ 612 w 4579243"/>
              <a:gd name="connsiteY3" fmla="*/ 12700 h 4253740"/>
              <a:gd name="connsiteX4" fmla="*/ 4578962 w 4579243"/>
              <a:gd name="connsiteY4" fmla="*/ 0 h 4253740"/>
              <a:gd name="connsiteX5" fmla="*/ 4572612 w 4579243"/>
              <a:gd name="connsiteY5" fmla="*/ 3225800 h 4253740"/>
              <a:gd name="connsiteX6" fmla="*/ 2756512 w 4579243"/>
              <a:gd name="connsiteY6" fmla="*/ 3244850 h 4253740"/>
              <a:gd name="connsiteX7" fmla="*/ 2813662 w 4579243"/>
              <a:gd name="connsiteY7" fmla="*/ 4102100 h 4253740"/>
              <a:gd name="connsiteX8" fmla="*/ 2534263 w 4579243"/>
              <a:gd name="connsiteY8" fmla="*/ 4235450 h 4253740"/>
              <a:gd name="connsiteX9" fmla="*/ 1892913 w 4579243"/>
              <a:gd name="connsiteY9" fmla="*/ 4235450 h 4253740"/>
              <a:gd name="connsiteX10" fmla="*/ 1784962 w 4579243"/>
              <a:gd name="connsiteY10" fmla="*/ 3975100 h 4253740"/>
              <a:gd name="connsiteX0" fmla="*/ 1784962 w 4579243"/>
              <a:gd name="connsiteY0" fmla="*/ 3975100 h 4237628"/>
              <a:gd name="connsiteX1" fmla="*/ 1835762 w 4579243"/>
              <a:gd name="connsiteY1" fmla="*/ 3257550 h 4237628"/>
              <a:gd name="connsiteX2" fmla="*/ 612 w 4579243"/>
              <a:gd name="connsiteY2" fmla="*/ 3232150 h 4237628"/>
              <a:gd name="connsiteX3" fmla="*/ 612 w 4579243"/>
              <a:gd name="connsiteY3" fmla="*/ 12700 h 4237628"/>
              <a:gd name="connsiteX4" fmla="*/ 4578962 w 4579243"/>
              <a:gd name="connsiteY4" fmla="*/ 0 h 4237628"/>
              <a:gd name="connsiteX5" fmla="*/ 4572612 w 4579243"/>
              <a:gd name="connsiteY5" fmla="*/ 3225800 h 4237628"/>
              <a:gd name="connsiteX6" fmla="*/ 2756512 w 4579243"/>
              <a:gd name="connsiteY6" fmla="*/ 3244850 h 4237628"/>
              <a:gd name="connsiteX7" fmla="*/ 2813662 w 4579243"/>
              <a:gd name="connsiteY7" fmla="*/ 4102100 h 4237628"/>
              <a:gd name="connsiteX8" fmla="*/ 2534263 w 4579243"/>
              <a:gd name="connsiteY8" fmla="*/ 4235450 h 4237628"/>
              <a:gd name="connsiteX9" fmla="*/ 1619863 w 4579243"/>
              <a:gd name="connsiteY9" fmla="*/ 4076700 h 4237628"/>
              <a:gd name="connsiteX10" fmla="*/ 1784962 w 4579243"/>
              <a:gd name="connsiteY10" fmla="*/ 3975100 h 4237628"/>
              <a:gd name="connsiteX0" fmla="*/ 1772262 w 4579243"/>
              <a:gd name="connsiteY0" fmla="*/ 3962400 h 4237628"/>
              <a:gd name="connsiteX1" fmla="*/ 1835762 w 4579243"/>
              <a:gd name="connsiteY1" fmla="*/ 3257550 h 4237628"/>
              <a:gd name="connsiteX2" fmla="*/ 612 w 4579243"/>
              <a:gd name="connsiteY2" fmla="*/ 3232150 h 4237628"/>
              <a:gd name="connsiteX3" fmla="*/ 612 w 4579243"/>
              <a:gd name="connsiteY3" fmla="*/ 12700 h 4237628"/>
              <a:gd name="connsiteX4" fmla="*/ 4578962 w 4579243"/>
              <a:gd name="connsiteY4" fmla="*/ 0 h 4237628"/>
              <a:gd name="connsiteX5" fmla="*/ 4572612 w 4579243"/>
              <a:gd name="connsiteY5" fmla="*/ 3225800 h 4237628"/>
              <a:gd name="connsiteX6" fmla="*/ 2756512 w 4579243"/>
              <a:gd name="connsiteY6" fmla="*/ 3244850 h 4237628"/>
              <a:gd name="connsiteX7" fmla="*/ 2813662 w 4579243"/>
              <a:gd name="connsiteY7" fmla="*/ 4102100 h 4237628"/>
              <a:gd name="connsiteX8" fmla="*/ 2534263 w 4579243"/>
              <a:gd name="connsiteY8" fmla="*/ 4235450 h 4237628"/>
              <a:gd name="connsiteX9" fmla="*/ 1619863 w 4579243"/>
              <a:gd name="connsiteY9" fmla="*/ 4076700 h 4237628"/>
              <a:gd name="connsiteX10" fmla="*/ 1772262 w 4579243"/>
              <a:gd name="connsiteY10" fmla="*/ 3962400 h 4237628"/>
              <a:gd name="connsiteX0" fmla="*/ 1772262 w 4579243"/>
              <a:gd name="connsiteY0" fmla="*/ 3962400 h 4237628"/>
              <a:gd name="connsiteX1" fmla="*/ 1835762 w 4579243"/>
              <a:gd name="connsiteY1" fmla="*/ 3257550 h 4237628"/>
              <a:gd name="connsiteX2" fmla="*/ 612 w 4579243"/>
              <a:gd name="connsiteY2" fmla="*/ 3232150 h 4237628"/>
              <a:gd name="connsiteX3" fmla="*/ 612 w 4579243"/>
              <a:gd name="connsiteY3" fmla="*/ 12700 h 4237628"/>
              <a:gd name="connsiteX4" fmla="*/ 4578962 w 4579243"/>
              <a:gd name="connsiteY4" fmla="*/ 0 h 4237628"/>
              <a:gd name="connsiteX5" fmla="*/ 4572612 w 4579243"/>
              <a:gd name="connsiteY5" fmla="*/ 3225800 h 4237628"/>
              <a:gd name="connsiteX6" fmla="*/ 2756512 w 4579243"/>
              <a:gd name="connsiteY6" fmla="*/ 3244850 h 4237628"/>
              <a:gd name="connsiteX7" fmla="*/ 2813662 w 4579243"/>
              <a:gd name="connsiteY7" fmla="*/ 4102100 h 4237628"/>
              <a:gd name="connsiteX8" fmla="*/ 2534263 w 4579243"/>
              <a:gd name="connsiteY8" fmla="*/ 4235450 h 4237628"/>
              <a:gd name="connsiteX9" fmla="*/ 1619863 w 4579243"/>
              <a:gd name="connsiteY9" fmla="*/ 4076700 h 4237628"/>
              <a:gd name="connsiteX10" fmla="*/ 1772262 w 4579243"/>
              <a:gd name="connsiteY10" fmla="*/ 3962400 h 4237628"/>
              <a:gd name="connsiteX0" fmla="*/ 1771650 w 4578631"/>
              <a:gd name="connsiteY0" fmla="*/ 3962400 h 4237628"/>
              <a:gd name="connsiteX1" fmla="*/ 1835150 w 4578631"/>
              <a:gd name="connsiteY1" fmla="*/ 3257550 h 4237628"/>
              <a:gd name="connsiteX2" fmla="*/ 107950 w 4578631"/>
              <a:gd name="connsiteY2" fmla="*/ 3257550 h 4237628"/>
              <a:gd name="connsiteX3" fmla="*/ 0 w 4578631"/>
              <a:gd name="connsiteY3" fmla="*/ 12700 h 4237628"/>
              <a:gd name="connsiteX4" fmla="*/ 4578350 w 4578631"/>
              <a:gd name="connsiteY4" fmla="*/ 0 h 4237628"/>
              <a:gd name="connsiteX5" fmla="*/ 4572000 w 4578631"/>
              <a:gd name="connsiteY5" fmla="*/ 3225800 h 4237628"/>
              <a:gd name="connsiteX6" fmla="*/ 2755900 w 4578631"/>
              <a:gd name="connsiteY6" fmla="*/ 3244850 h 4237628"/>
              <a:gd name="connsiteX7" fmla="*/ 2813050 w 4578631"/>
              <a:gd name="connsiteY7" fmla="*/ 4102100 h 4237628"/>
              <a:gd name="connsiteX8" fmla="*/ 2533651 w 4578631"/>
              <a:gd name="connsiteY8" fmla="*/ 4235450 h 4237628"/>
              <a:gd name="connsiteX9" fmla="*/ 1619251 w 4578631"/>
              <a:gd name="connsiteY9" fmla="*/ 4076700 h 4237628"/>
              <a:gd name="connsiteX10" fmla="*/ 1771650 w 4578631"/>
              <a:gd name="connsiteY10" fmla="*/ 3962400 h 4237628"/>
              <a:gd name="connsiteX0" fmla="*/ 2097968 w 4904949"/>
              <a:gd name="connsiteY0" fmla="*/ 3962400 h 4237628"/>
              <a:gd name="connsiteX1" fmla="*/ 2161468 w 4904949"/>
              <a:gd name="connsiteY1" fmla="*/ 3257550 h 4237628"/>
              <a:gd name="connsiteX2" fmla="*/ 434268 w 4904949"/>
              <a:gd name="connsiteY2" fmla="*/ 3257550 h 4237628"/>
              <a:gd name="connsiteX3" fmla="*/ 364419 w 4904949"/>
              <a:gd name="connsiteY3" fmla="*/ 3092450 h 4237628"/>
              <a:gd name="connsiteX4" fmla="*/ 326318 w 4904949"/>
              <a:gd name="connsiteY4" fmla="*/ 12700 h 4237628"/>
              <a:gd name="connsiteX5" fmla="*/ 4904668 w 4904949"/>
              <a:gd name="connsiteY5" fmla="*/ 0 h 4237628"/>
              <a:gd name="connsiteX6" fmla="*/ 4898318 w 4904949"/>
              <a:gd name="connsiteY6" fmla="*/ 3225800 h 4237628"/>
              <a:gd name="connsiteX7" fmla="*/ 3082218 w 4904949"/>
              <a:gd name="connsiteY7" fmla="*/ 3244850 h 4237628"/>
              <a:gd name="connsiteX8" fmla="*/ 3139368 w 4904949"/>
              <a:gd name="connsiteY8" fmla="*/ 4102100 h 4237628"/>
              <a:gd name="connsiteX9" fmla="*/ 2859969 w 4904949"/>
              <a:gd name="connsiteY9" fmla="*/ 4235450 h 4237628"/>
              <a:gd name="connsiteX10" fmla="*/ 1945569 w 4904949"/>
              <a:gd name="connsiteY10" fmla="*/ 4076700 h 4237628"/>
              <a:gd name="connsiteX11" fmla="*/ 2097968 w 4904949"/>
              <a:gd name="connsiteY11" fmla="*/ 3962400 h 4237628"/>
              <a:gd name="connsiteX0" fmla="*/ 2097968 w 4904949"/>
              <a:gd name="connsiteY0" fmla="*/ 3962400 h 4237628"/>
              <a:gd name="connsiteX1" fmla="*/ 2161468 w 4904949"/>
              <a:gd name="connsiteY1" fmla="*/ 3257550 h 4237628"/>
              <a:gd name="connsiteX2" fmla="*/ 434268 w 4904949"/>
              <a:gd name="connsiteY2" fmla="*/ 3257550 h 4237628"/>
              <a:gd name="connsiteX3" fmla="*/ 364419 w 4904949"/>
              <a:gd name="connsiteY3" fmla="*/ 3092450 h 4237628"/>
              <a:gd name="connsiteX4" fmla="*/ 326318 w 4904949"/>
              <a:gd name="connsiteY4" fmla="*/ 12700 h 4237628"/>
              <a:gd name="connsiteX5" fmla="*/ 4904668 w 4904949"/>
              <a:gd name="connsiteY5" fmla="*/ 0 h 4237628"/>
              <a:gd name="connsiteX6" fmla="*/ 4898318 w 4904949"/>
              <a:gd name="connsiteY6" fmla="*/ 3225800 h 4237628"/>
              <a:gd name="connsiteX7" fmla="*/ 3082218 w 4904949"/>
              <a:gd name="connsiteY7" fmla="*/ 3244850 h 4237628"/>
              <a:gd name="connsiteX8" fmla="*/ 3139368 w 4904949"/>
              <a:gd name="connsiteY8" fmla="*/ 4102100 h 4237628"/>
              <a:gd name="connsiteX9" fmla="*/ 2859969 w 4904949"/>
              <a:gd name="connsiteY9" fmla="*/ 4235450 h 4237628"/>
              <a:gd name="connsiteX10" fmla="*/ 1945569 w 4904949"/>
              <a:gd name="connsiteY10" fmla="*/ 4076700 h 4237628"/>
              <a:gd name="connsiteX11" fmla="*/ 2097968 w 4904949"/>
              <a:gd name="connsiteY11" fmla="*/ 3962400 h 4237628"/>
              <a:gd name="connsiteX0" fmla="*/ 2106093 w 4913074"/>
              <a:gd name="connsiteY0" fmla="*/ 3962400 h 4237628"/>
              <a:gd name="connsiteX1" fmla="*/ 2169593 w 4913074"/>
              <a:gd name="connsiteY1" fmla="*/ 3257550 h 4237628"/>
              <a:gd name="connsiteX2" fmla="*/ 442393 w 4913074"/>
              <a:gd name="connsiteY2" fmla="*/ 3257550 h 4237628"/>
              <a:gd name="connsiteX3" fmla="*/ 340794 w 4913074"/>
              <a:gd name="connsiteY3" fmla="*/ 2819400 h 4237628"/>
              <a:gd name="connsiteX4" fmla="*/ 334443 w 4913074"/>
              <a:gd name="connsiteY4" fmla="*/ 12700 h 4237628"/>
              <a:gd name="connsiteX5" fmla="*/ 4912793 w 4913074"/>
              <a:gd name="connsiteY5" fmla="*/ 0 h 4237628"/>
              <a:gd name="connsiteX6" fmla="*/ 4906443 w 4913074"/>
              <a:gd name="connsiteY6" fmla="*/ 3225800 h 4237628"/>
              <a:gd name="connsiteX7" fmla="*/ 3090343 w 4913074"/>
              <a:gd name="connsiteY7" fmla="*/ 3244850 h 4237628"/>
              <a:gd name="connsiteX8" fmla="*/ 3147493 w 4913074"/>
              <a:gd name="connsiteY8" fmla="*/ 4102100 h 4237628"/>
              <a:gd name="connsiteX9" fmla="*/ 2868094 w 4913074"/>
              <a:gd name="connsiteY9" fmla="*/ 4235450 h 4237628"/>
              <a:gd name="connsiteX10" fmla="*/ 1953694 w 4913074"/>
              <a:gd name="connsiteY10" fmla="*/ 4076700 h 4237628"/>
              <a:gd name="connsiteX11" fmla="*/ 2106093 w 4913074"/>
              <a:gd name="connsiteY11" fmla="*/ 3962400 h 4237628"/>
              <a:gd name="connsiteX0" fmla="*/ 2106093 w 4913074"/>
              <a:gd name="connsiteY0" fmla="*/ 3962400 h 4237628"/>
              <a:gd name="connsiteX1" fmla="*/ 2169593 w 4913074"/>
              <a:gd name="connsiteY1" fmla="*/ 3257550 h 4237628"/>
              <a:gd name="connsiteX2" fmla="*/ 461443 w 4913074"/>
              <a:gd name="connsiteY2" fmla="*/ 3282950 h 4237628"/>
              <a:gd name="connsiteX3" fmla="*/ 340794 w 4913074"/>
              <a:gd name="connsiteY3" fmla="*/ 2819400 h 4237628"/>
              <a:gd name="connsiteX4" fmla="*/ 334443 w 4913074"/>
              <a:gd name="connsiteY4" fmla="*/ 12700 h 4237628"/>
              <a:gd name="connsiteX5" fmla="*/ 4912793 w 4913074"/>
              <a:gd name="connsiteY5" fmla="*/ 0 h 4237628"/>
              <a:gd name="connsiteX6" fmla="*/ 4906443 w 4913074"/>
              <a:gd name="connsiteY6" fmla="*/ 3225800 h 4237628"/>
              <a:gd name="connsiteX7" fmla="*/ 3090343 w 4913074"/>
              <a:gd name="connsiteY7" fmla="*/ 3244850 h 4237628"/>
              <a:gd name="connsiteX8" fmla="*/ 3147493 w 4913074"/>
              <a:gd name="connsiteY8" fmla="*/ 4102100 h 4237628"/>
              <a:gd name="connsiteX9" fmla="*/ 2868094 w 4913074"/>
              <a:gd name="connsiteY9" fmla="*/ 4235450 h 4237628"/>
              <a:gd name="connsiteX10" fmla="*/ 1953694 w 4913074"/>
              <a:gd name="connsiteY10" fmla="*/ 4076700 h 4237628"/>
              <a:gd name="connsiteX11" fmla="*/ 2106093 w 4913074"/>
              <a:gd name="connsiteY11" fmla="*/ 3962400 h 4237628"/>
              <a:gd name="connsiteX0" fmla="*/ 2106093 w 4913074"/>
              <a:gd name="connsiteY0" fmla="*/ 3962400 h 4237628"/>
              <a:gd name="connsiteX1" fmla="*/ 2169593 w 4913074"/>
              <a:gd name="connsiteY1" fmla="*/ 3257550 h 4237628"/>
              <a:gd name="connsiteX2" fmla="*/ 461443 w 4913074"/>
              <a:gd name="connsiteY2" fmla="*/ 3282950 h 4237628"/>
              <a:gd name="connsiteX3" fmla="*/ 340794 w 4913074"/>
              <a:gd name="connsiteY3" fmla="*/ 2819400 h 4237628"/>
              <a:gd name="connsiteX4" fmla="*/ 334443 w 4913074"/>
              <a:gd name="connsiteY4" fmla="*/ 12700 h 4237628"/>
              <a:gd name="connsiteX5" fmla="*/ 4912793 w 4913074"/>
              <a:gd name="connsiteY5" fmla="*/ 0 h 4237628"/>
              <a:gd name="connsiteX6" fmla="*/ 4906443 w 4913074"/>
              <a:gd name="connsiteY6" fmla="*/ 3225800 h 4237628"/>
              <a:gd name="connsiteX7" fmla="*/ 3090343 w 4913074"/>
              <a:gd name="connsiteY7" fmla="*/ 3244850 h 4237628"/>
              <a:gd name="connsiteX8" fmla="*/ 3147493 w 4913074"/>
              <a:gd name="connsiteY8" fmla="*/ 4102100 h 4237628"/>
              <a:gd name="connsiteX9" fmla="*/ 2868094 w 4913074"/>
              <a:gd name="connsiteY9" fmla="*/ 4235450 h 4237628"/>
              <a:gd name="connsiteX10" fmla="*/ 1953694 w 4913074"/>
              <a:gd name="connsiteY10" fmla="*/ 4076700 h 4237628"/>
              <a:gd name="connsiteX11" fmla="*/ 2106093 w 4913074"/>
              <a:gd name="connsiteY11" fmla="*/ 3962400 h 4237628"/>
              <a:gd name="connsiteX0" fmla="*/ 2119944 w 4926925"/>
              <a:gd name="connsiteY0" fmla="*/ 3962400 h 4237628"/>
              <a:gd name="connsiteX1" fmla="*/ 2183444 w 4926925"/>
              <a:gd name="connsiteY1" fmla="*/ 3257550 h 4237628"/>
              <a:gd name="connsiteX2" fmla="*/ 475294 w 4926925"/>
              <a:gd name="connsiteY2" fmla="*/ 3282950 h 4237628"/>
              <a:gd name="connsiteX3" fmla="*/ 303845 w 4926925"/>
              <a:gd name="connsiteY3" fmla="*/ 2743200 h 4237628"/>
              <a:gd name="connsiteX4" fmla="*/ 348294 w 4926925"/>
              <a:gd name="connsiteY4" fmla="*/ 12700 h 4237628"/>
              <a:gd name="connsiteX5" fmla="*/ 4926644 w 4926925"/>
              <a:gd name="connsiteY5" fmla="*/ 0 h 4237628"/>
              <a:gd name="connsiteX6" fmla="*/ 4920294 w 4926925"/>
              <a:gd name="connsiteY6" fmla="*/ 3225800 h 4237628"/>
              <a:gd name="connsiteX7" fmla="*/ 3104194 w 4926925"/>
              <a:gd name="connsiteY7" fmla="*/ 3244850 h 4237628"/>
              <a:gd name="connsiteX8" fmla="*/ 3161344 w 4926925"/>
              <a:gd name="connsiteY8" fmla="*/ 4102100 h 4237628"/>
              <a:gd name="connsiteX9" fmla="*/ 2881945 w 4926925"/>
              <a:gd name="connsiteY9" fmla="*/ 4235450 h 4237628"/>
              <a:gd name="connsiteX10" fmla="*/ 1967545 w 4926925"/>
              <a:gd name="connsiteY10" fmla="*/ 4076700 h 4237628"/>
              <a:gd name="connsiteX11" fmla="*/ 2119944 w 4926925"/>
              <a:gd name="connsiteY11" fmla="*/ 3962400 h 4237628"/>
              <a:gd name="connsiteX0" fmla="*/ 2114622 w 4921603"/>
              <a:gd name="connsiteY0" fmla="*/ 3962400 h 4237628"/>
              <a:gd name="connsiteX1" fmla="*/ 2178122 w 4921603"/>
              <a:gd name="connsiteY1" fmla="*/ 3257550 h 4237628"/>
              <a:gd name="connsiteX2" fmla="*/ 469972 w 4921603"/>
              <a:gd name="connsiteY2" fmla="*/ 3282950 h 4237628"/>
              <a:gd name="connsiteX3" fmla="*/ 317573 w 4921603"/>
              <a:gd name="connsiteY3" fmla="*/ 2743200 h 4237628"/>
              <a:gd name="connsiteX4" fmla="*/ 342972 w 4921603"/>
              <a:gd name="connsiteY4" fmla="*/ 12700 h 4237628"/>
              <a:gd name="connsiteX5" fmla="*/ 4921322 w 4921603"/>
              <a:gd name="connsiteY5" fmla="*/ 0 h 4237628"/>
              <a:gd name="connsiteX6" fmla="*/ 4914972 w 4921603"/>
              <a:gd name="connsiteY6" fmla="*/ 3225800 h 4237628"/>
              <a:gd name="connsiteX7" fmla="*/ 3098872 w 4921603"/>
              <a:gd name="connsiteY7" fmla="*/ 3244850 h 4237628"/>
              <a:gd name="connsiteX8" fmla="*/ 3156022 w 4921603"/>
              <a:gd name="connsiteY8" fmla="*/ 4102100 h 4237628"/>
              <a:gd name="connsiteX9" fmla="*/ 2876623 w 4921603"/>
              <a:gd name="connsiteY9" fmla="*/ 4235450 h 4237628"/>
              <a:gd name="connsiteX10" fmla="*/ 1962223 w 4921603"/>
              <a:gd name="connsiteY10" fmla="*/ 4076700 h 4237628"/>
              <a:gd name="connsiteX11" fmla="*/ 2114622 w 4921603"/>
              <a:gd name="connsiteY11" fmla="*/ 3962400 h 4237628"/>
              <a:gd name="connsiteX0" fmla="*/ 2114622 w 4921603"/>
              <a:gd name="connsiteY0" fmla="*/ 3962400 h 4237628"/>
              <a:gd name="connsiteX1" fmla="*/ 2178122 w 4921603"/>
              <a:gd name="connsiteY1" fmla="*/ 3257550 h 4237628"/>
              <a:gd name="connsiteX2" fmla="*/ 469972 w 4921603"/>
              <a:gd name="connsiteY2" fmla="*/ 3282950 h 4237628"/>
              <a:gd name="connsiteX3" fmla="*/ 317573 w 4921603"/>
              <a:gd name="connsiteY3" fmla="*/ 2743200 h 4237628"/>
              <a:gd name="connsiteX4" fmla="*/ 342972 w 4921603"/>
              <a:gd name="connsiteY4" fmla="*/ 12700 h 4237628"/>
              <a:gd name="connsiteX5" fmla="*/ 4921322 w 4921603"/>
              <a:gd name="connsiteY5" fmla="*/ 0 h 4237628"/>
              <a:gd name="connsiteX6" fmla="*/ 4914972 w 4921603"/>
              <a:gd name="connsiteY6" fmla="*/ 3225800 h 4237628"/>
              <a:gd name="connsiteX7" fmla="*/ 3098872 w 4921603"/>
              <a:gd name="connsiteY7" fmla="*/ 3244850 h 4237628"/>
              <a:gd name="connsiteX8" fmla="*/ 3156022 w 4921603"/>
              <a:gd name="connsiteY8" fmla="*/ 4102100 h 4237628"/>
              <a:gd name="connsiteX9" fmla="*/ 2876623 w 4921603"/>
              <a:gd name="connsiteY9" fmla="*/ 4235450 h 4237628"/>
              <a:gd name="connsiteX10" fmla="*/ 1962223 w 4921603"/>
              <a:gd name="connsiteY10" fmla="*/ 4076700 h 4237628"/>
              <a:gd name="connsiteX11" fmla="*/ 2114622 w 4921603"/>
              <a:gd name="connsiteY11" fmla="*/ 3962400 h 4237628"/>
              <a:gd name="connsiteX0" fmla="*/ 1816018 w 4622999"/>
              <a:gd name="connsiteY0" fmla="*/ 3962400 h 4237628"/>
              <a:gd name="connsiteX1" fmla="*/ 1879518 w 4622999"/>
              <a:gd name="connsiteY1" fmla="*/ 3257550 h 4237628"/>
              <a:gd name="connsiteX2" fmla="*/ 171368 w 4622999"/>
              <a:gd name="connsiteY2" fmla="*/ 3282950 h 4237628"/>
              <a:gd name="connsiteX3" fmla="*/ 18969 w 4622999"/>
              <a:gd name="connsiteY3" fmla="*/ 2743200 h 4237628"/>
              <a:gd name="connsiteX4" fmla="*/ 44368 w 4622999"/>
              <a:gd name="connsiteY4" fmla="*/ 12700 h 4237628"/>
              <a:gd name="connsiteX5" fmla="*/ 4622718 w 4622999"/>
              <a:gd name="connsiteY5" fmla="*/ 0 h 4237628"/>
              <a:gd name="connsiteX6" fmla="*/ 4616368 w 4622999"/>
              <a:gd name="connsiteY6" fmla="*/ 3225800 h 4237628"/>
              <a:gd name="connsiteX7" fmla="*/ 2800268 w 4622999"/>
              <a:gd name="connsiteY7" fmla="*/ 3244850 h 4237628"/>
              <a:gd name="connsiteX8" fmla="*/ 2857418 w 4622999"/>
              <a:gd name="connsiteY8" fmla="*/ 4102100 h 4237628"/>
              <a:gd name="connsiteX9" fmla="*/ 2578019 w 4622999"/>
              <a:gd name="connsiteY9" fmla="*/ 4235450 h 4237628"/>
              <a:gd name="connsiteX10" fmla="*/ 1663619 w 4622999"/>
              <a:gd name="connsiteY10" fmla="*/ 4076700 h 4237628"/>
              <a:gd name="connsiteX11" fmla="*/ 1816018 w 4622999"/>
              <a:gd name="connsiteY11" fmla="*/ 3962400 h 4237628"/>
              <a:gd name="connsiteX0" fmla="*/ 1817824 w 4624805"/>
              <a:gd name="connsiteY0" fmla="*/ 3962400 h 4237628"/>
              <a:gd name="connsiteX1" fmla="*/ 1881324 w 4624805"/>
              <a:gd name="connsiteY1" fmla="*/ 3257550 h 4237628"/>
              <a:gd name="connsiteX2" fmla="*/ 173174 w 4624805"/>
              <a:gd name="connsiteY2" fmla="*/ 3282950 h 4237628"/>
              <a:gd name="connsiteX3" fmla="*/ 20775 w 4624805"/>
              <a:gd name="connsiteY3" fmla="*/ 2743200 h 4237628"/>
              <a:gd name="connsiteX4" fmla="*/ 20774 w 4624805"/>
              <a:gd name="connsiteY4" fmla="*/ 107950 h 4237628"/>
              <a:gd name="connsiteX5" fmla="*/ 4624524 w 4624805"/>
              <a:gd name="connsiteY5" fmla="*/ 0 h 4237628"/>
              <a:gd name="connsiteX6" fmla="*/ 4618174 w 4624805"/>
              <a:gd name="connsiteY6" fmla="*/ 3225800 h 4237628"/>
              <a:gd name="connsiteX7" fmla="*/ 2802074 w 4624805"/>
              <a:gd name="connsiteY7" fmla="*/ 3244850 h 4237628"/>
              <a:gd name="connsiteX8" fmla="*/ 2859224 w 4624805"/>
              <a:gd name="connsiteY8" fmla="*/ 4102100 h 4237628"/>
              <a:gd name="connsiteX9" fmla="*/ 2579825 w 4624805"/>
              <a:gd name="connsiteY9" fmla="*/ 4235450 h 4237628"/>
              <a:gd name="connsiteX10" fmla="*/ 1665425 w 4624805"/>
              <a:gd name="connsiteY10" fmla="*/ 4076700 h 4237628"/>
              <a:gd name="connsiteX11" fmla="*/ 1817824 w 4624805"/>
              <a:gd name="connsiteY11" fmla="*/ 3962400 h 4237628"/>
              <a:gd name="connsiteX0" fmla="*/ 1817824 w 4624805"/>
              <a:gd name="connsiteY0" fmla="*/ 4006850 h 4282078"/>
              <a:gd name="connsiteX1" fmla="*/ 1881324 w 4624805"/>
              <a:gd name="connsiteY1" fmla="*/ 3302000 h 4282078"/>
              <a:gd name="connsiteX2" fmla="*/ 173174 w 4624805"/>
              <a:gd name="connsiteY2" fmla="*/ 3327400 h 4282078"/>
              <a:gd name="connsiteX3" fmla="*/ 20775 w 4624805"/>
              <a:gd name="connsiteY3" fmla="*/ 2787650 h 4282078"/>
              <a:gd name="connsiteX4" fmla="*/ 20774 w 4624805"/>
              <a:gd name="connsiteY4" fmla="*/ 152400 h 4282078"/>
              <a:gd name="connsiteX5" fmla="*/ 306526 w 4624805"/>
              <a:gd name="connsiteY5" fmla="*/ 0 h 4282078"/>
              <a:gd name="connsiteX6" fmla="*/ 4624524 w 4624805"/>
              <a:gd name="connsiteY6" fmla="*/ 44450 h 4282078"/>
              <a:gd name="connsiteX7" fmla="*/ 4618174 w 4624805"/>
              <a:gd name="connsiteY7" fmla="*/ 3270250 h 4282078"/>
              <a:gd name="connsiteX8" fmla="*/ 2802074 w 4624805"/>
              <a:gd name="connsiteY8" fmla="*/ 3289300 h 4282078"/>
              <a:gd name="connsiteX9" fmla="*/ 2859224 w 4624805"/>
              <a:gd name="connsiteY9" fmla="*/ 4146550 h 4282078"/>
              <a:gd name="connsiteX10" fmla="*/ 2579825 w 4624805"/>
              <a:gd name="connsiteY10" fmla="*/ 4279900 h 4282078"/>
              <a:gd name="connsiteX11" fmla="*/ 1665425 w 4624805"/>
              <a:gd name="connsiteY11" fmla="*/ 4121150 h 4282078"/>
              <a:gd name="connsiteX12" fmla="*/ 1817824 w 4624805"/>
              <a:gd name="connsiteY12" fmla="*/ 4006850 h 4282078"/>
              <a:gd name="connsiteX0" fmla="*/ 1817824 w 4624805"/>
              <a:gd name="connsiteY0" fmla="*/ 4006850 h 4282078"/>
              <a:gd name="connsiteX1" fmla="*/ 1881324 w 4624805"/>
              <a:gd name="connsiteY1" fmla="*/ 3302000 h 4282078"/>
              <a:gd name="connsiteX2" fmla="*/ 173174 w 4624805"/>
              <a:gd name="connsiteY2" fmla="*/ 3327400 h 4282078"/>
              <a:gd name="connsiteX3" fmla="*/ 20775 w 4624805"/>
              <a:gd name="connsiteY3" fmla="*/ 2787650 h 4282078"/>
              <a:gd name="connsiteX4" fmla="*/ 20774 w 4624805"/>
              <a:gd name="connsiteY4" fmla="*/ 152400 h 4282078"/>
              <a:gd name="connsiteX5" fmla="*/ 306526 w 4624805"/>
              <a:gd name="connsiteY5" fmla="*/ 0 h 4282078"/>
              <a:gd name="connsiteX6" fmla="*/ 4624524 w 4624805"/>
              <a:gd name="connsiteY6" fmla="*/ 44450 h 4282078"/>
              <a:gd name="connsiteX7" fmla="*/ 4618174 w 4624805"/>
              <a:gd name="connsiteY7" fmla="*/ 3270250 h 4282078"/>
              <a:gd name="connsiteX8" fmla="*/ 2802074 w 4624805"/>
              <a:gd name="connsiteY8" fmla="*/ 3289300 h 4282078"/>
              <a:gd name="connsiteX9" fmla="*/ 2859224 w 4624805"/>
              <a:gd name="connsiteY9" fmla="*/ 4146550 h 4282078"/>
              <a:gd name="connsiteX10" fmla="*/ 2579825 w 4624805"/>
              <a:gd name="connsiteY10" fmla="*/ 4279900 h 4282078"/>
              <a:gd name="connsiteX11" fmla="*/ 1665425 w 4624805"/>
              <a:gd name="connsiteY11" fmla="*/ 4121150 h 4282078"/>
              <a:gd name="connsiteX12" fmla="*/ 1817824 w 4624805"/>
              <a:gd name="connsiteY12" fmla="*/ 4006850 h 4282078"/>
              <a:gd name="connsiteX0" fmla="*/ 1831257 w 4638238"/>
              <a:gd name="connsiteY0" fmla="*/ 4006850 h 4282078"/>
              <a:gd name="connsiteX1" fmla="*/ 1894757 w 4638238"/>
              <a:gd name="connsiteY1" fmla="*/ 3302000 h 4282078"/>
              <a:gd name="connsiteX2" fmla="*/ 186607 w 4638238"/>
              <a:gd name="connsiteY2" fmla="*/ 3327400 h 4282078"/>
              <a:gd name="connsiteX3" fmla="*/ 34208 w 4638238"/>
              <a:gd name="connsiteY3" fmla="*/ 2787650 h 4282078"/>
              <a:gd name="connsiteX4" fmla="*/ 15157 w 4638238"/>
              <a:gd name="connsiteY4" fmla="*/ 133350 h 4282078"/>
              <a:gd name="connsiteX5" fmla="*/ 319959 w 4638238"/>
              <a:gd name="connsiteY5" fmla="*/ 0 h 4282078"/>
              <a:gd name="connsiteX6" fmla="*/ 4637957 w 4638238"/>
              <a:gd name="connsiteY6" fmla="*/ 44450 h 4282078"/>
              <a:gd name="connsiteX7" fmla="*/ 4631607 w 4638238"/>
              <a:gd name="connsiteY7" fmla="*/ 3270250 h 4282078"/>
              <a:gd name="connsiteX8" fmla="*/ 2815507 w 4638238"/>
              <a:gd name="connsiteY8" fmla="*/ 3289300 h 4282078"/>
              <a:gd name="connsiteX9" fmla="*/ 2872657 w 4638238"/>
              <a:gd name="connsiteY9" fmla="*/ 4146550 h 4282078"/>
              <a:gd name="connsiteX10" fmla="*/ 2593258 w 4638238"/>
              <a:gd name="connsiteY10" fmla="*/ 4279900 h 4282078"/>
              <a:gd name="connsiteX11" fmla="*/ 1678858 w 4638238"/>
              <a:gd name="connsiteY11" fmla="*/ 4121150 h 4282078"/>
              <a:gd name="connsiteX12" fmla="*/ 1831257 w 4638238"/>
              <a:gd name="connsiteY12" fmla="*/ 4006850 h 4282078"/>
              <a:gd name="connsiteX0" fmla="*/ 1817478 w 4624459"/>
              <a:gd name="connsiteY0" fmla="*/ 4006850 h 4282078"/>
              <a:gd name="connsiteX1" fmla="*/ 1880978 w 4624459"/>
              <a:gd name="connsiteY1" fmla="*/ 3302000 h 4282078"/>
              <a:gd name="connsiteX2" fmla="*/ 172828 w 4624459"/>
              <a:gd name="connsiteY2" fmla="*/ 3327400 h 4282078"/>
              <a:gd name="connsiteX3" fmla="*/ 20429 w 4624459"/>
              <a:gd name="connsiteY3" fmla="*/ 2787650 h 4282078"/>
              <a:gd name="connsiteX4" fmla="*/ 1378 w 4624459"/>
              <a:gd name="connsiteY4" fmla="*/ 133350 h 4282078"/>
              <a:gd name="connsiteX5" fmla="*/ 306180 w 4624459"/>
              <a:gd name="connsiteY5" fmla="*/ 0 h 4282078"/>
              <a:gd name="connsiteX6" fmla="*/ 4624178 w 4624459"/>
              <a:gd name="connsiteY6" fmla="*/ 44450 h 4282078"/>
              <a:gd name="connsiteX7" fmla="*/ 4617828 w 4624459"/>
              <a:gd name="connsiteY7" fmla="*/ 3270250 h 4282078"/>
              <a:gd name="connsiteX8" fmla="*/ 2801728 w 4624459"/>
              <a:gd name="connsiteY8" fmla="*/ 3289300 h 4282078"/>
              <a:gd name="connsiteX9" fmla="*/ 2858878 w 4624459"/>
              <a:gd name="connsiteY9" fmla="*/ 4146550 h 4282078"/>
              <a:gd name="connsiteX10" fmla="*/ 2579479 w 4624459"/>
              <a:gd name="connsiteY10" fmla="*/ 4279900 h 4282078"/>
              <a:gd name="connsiteX11" fmla="*/ 1665079 w 4624459"/>
              <a:gd name="connsiteY11" fmla="*/ 4121150 h 4282078"/>
              <a:gd name="connsiteX12" fmla="*/ 1817478 w 4624459"/>
              <a:gd name="connsiteY12" fmla="*/ 4006850 h 4282078"/>
              <a:gd name="connsiteX0" fmla="*/ 1817478 w 4617828"/>
              <a:gd name="connsiteY0" fmla="*/ 4006850 h 4282078"/>
              <a:gd name="connsiteX1" fmla="*/ 1880978 w 4617828"/>
              <a:gd name="connsiteY1" fmla="*/ 3302000 h 4282078"/>
              <a:gd name="connsiteX2" fmla="*/ 172828 w 4617828"/>
              <a:gd name="connsiteY2" fmla="*/ 3327400 h 4282078"/>
              <a:gd name="connsiteX3" fmla="*/ 20429 w 4617828"/>
              <a:gd name="connsiteY3" fmla="*/ 2787650 h 4282078"/>
              <a:gd name="connsiteX4" fmla="*/ 1378 w 4617828"/>
              <a:gd name="connsiteY4" fmla="*/ 133350 h 4282078"/>
              <a:gd name="connsiteX5" fmla="*/ 306180 w 4617828"/>
              <a:gd name="connsiteY5" fmla="*/ 0 h 4282078"/>
              <a:gd name="connsiteX6" fmla="*/ 4516228 w 4617828"/>
              <a:gd name="connsiteY6" fmla="*/ 0 h 4282078"/>
              <a:gd name="connsiteX7" fmla="*/ 4617828 w 4617828"/>
              <a:gd name="connsiteY7" fmla="*/ 3270250 h 4282078"/>
              <a:gd name="connsiteX8" fmla="*/ 2801728 w 4617828"/>
              <a:gd name="connsiteY8" fmla="*/ 3289300 h 4282078"/>
              <a:gd name="connsiteX9" fmla="*/ 2858878 w 4617828"/>
              <a:gd name="connsiteY9" fmla="*/ 4146550 h 4282078"/>
              <a:gd name="connsiteX10" fmla="*/ 2579479 w 4617828"/>
              <a:gd name="connsiteY10" fmla="*/ 4279900 h 4282078"/>
              <a:gd name="connsiteX11" fmla="*/ 1665079 w 4617828"/>
              <a:gd name="connsiteY11" fmla="*/ 4121150 h 4282078"/>
              <a:gd name="connsiteX12" fmla="*/ 1817478 w 4617828"/>
              <a:gd name="connsiteY12" fmla="*/ 4006850 h 4282078"/>
              <a:gd name="connsiteX0" fmla="*/ 1817478 w 4868961"/>
              <a:gd name="connsiteY0" fmla="*/ 4097620 h 4372848"/>
              <a:gd name="connsiteX1" fmla="*/ 1880978 w 4868961"/>
              <a:gd name="connsiteY1" fmla="*/ 3392770 h 4372848"/>
              <a:gd name="connsiteX2" fmla="*/ 172828 w 4868961"/>
              <a:gd name="connsiteY2" fmla="*/ 3418170 h 4372848"/>
              <a:gd name="connsiteX3" fmla="*/ 20429 w 4868961"/>
              <a:gd name="connsiteY3" fmla="*/ 2878420 h 4372848"/>
              <a:gd name="connsiteX4" fmla="*/ 1378 w 4868961"/>
              <a:gd name="connsiteY4" fmla="*/ 224120 h 4372848"/>
              <a:gd name="connsiteX5" fmla="*/ 306180 w 4868961"/>
              <a:gd name="connsiteY5" fmla="*/ 90770 h 4372848"/>
              <a:gd name="connsiteX6" fmla="*/ 4516228 w 4868961"/>
              <a:gd name="connsiteY6" fmla="*/ 90770 h 4372848"/>
              <a:gd name="connsiteX7" fmla="*/ 4668630 w 4868961"/>
              <a:gd name="connsiteY7" fmla="*/ 300320 h 4372848"/>
              <a:gd name="connsiteX8" fmla="*/ 4617828 w 4868961"/>
              <a:gd name="connsiteY8" fmla="*/ 3361020 h 4372848"/>
              <a:gd name="connsiteX9" fmla="*/ 2801728 w 4868961"/>
              <a:gd name="connsiteY9" fmla="*/ 3380070 h 4372848"/>
              <a:gd name="connsiteX10" fmla="*/ 2858878 w 4868961"/>
              <a:gd name="connsiteY10" fmla="*/ 4237320 h 4372848"/>
              <a:gd name="connsiteX11" fmla="*/ 2579479 w 4868961"/>
              <a:gd name="connsiteY11" fmla="*/ 4370670 h 4372848"/>
              <a:gd name="connsiteX12" fmla="*/ 1665079 w 4868961"/>
              <a:gd name="connsiteY12" fmla="*/ 4211920 h 4372848"/>
              <a:gd name="connsiteX13" fmla="*/ 1817478 w 4868961"/>
              <a:gd name="connsiteY13" fmla="*/ 4097620 h 4372848"/>
              <a:gd name="connsiteX0" fmla="*/ 1817478 w 4764559"/>
              <a:gd name="connsiteY0" fmla="*/ 4080069 h 4355297"/>
              <a:gd name="connsiteX1" fmla="*/ 1880978 w 4764559"/>
              <a:gd name="connsiteY1" fmla="*/ 3375219 h 4355297"/>
              <a:gd name="connsiteX2" fmla="*/ 172828 w 4764559"/>
              <a:gd name="connsiteY2" fmla="*/ 3400619 h 4355297"/>
              <a:gd name="connsiteX3" fmla="*/ 20429 w 4764559"/>
              <a:gd name="connsiteY3" fmla="*/ 2860869 h 4355297"/>
              <a:gd name="connsiteX4" fmla="*/ 1378 w 4764559"/>
              <a:gd name="connsiteY4" fmla="*/ 206569 h 4355297"/>
              <a:gd name="connsiteX5" fmla="*/ 306180 w 4764559"/>
              <a:gd name="connsiteY5" fmla="*/ 73219 h 4355297"/>
              <a:gd name="connsiteX6" fmla="*/ 4516228 w 4764559"/>
              <a:gd name="connsiteY6" fmla="*/ 73219 h 4355297"/>
              <a:gd name="connsiteX7" fmla="*/ 4668630 w 4764559"/>
              <a:gd name="connsiteY7" fmla="*/ 282769 h 4355297"/>
              <a:gd name="connsiteX8" fmla="*/ 4617828 w 4764559"/>
              <a:gd name="connsiteY8" fmla="*/ 3343469 h 4355297"/>
              <a:gd name="connsiteX9" fmla="*/ 2801728 w 4764559"/>
              <a:gd name="connsiteY9" fmla="*/ 3362519 h 4355297"/>
              <a:gd name="connsiteX10" fmla="*/ 2858878 w 4764559"/>
              <a:gd name="connsiteY10" fmla="*/ 4219769 h 4355297"/>
              <a:gd name="connsiteX11" fmla="*/ 2579479 w 4764559"/>
              <a:gd name="connsiteY11" fmla="*/ 4353119 h 4355297"/>
              <a:gd name="connsiteX12" fmla="*/ 1665079 w 4764559"/>
              <a:gd name="connsiteY12" fmla="*/ 4194369 h 4355297"/>
              <a:gd name="connsiteX13" fmla="*/ 1817478 w 4764559"/>
              <a:gd name="connsiteY13" fmla="*/ 4080069 h 4355297"/>
              <a:gd name="connsiteX0" fmla="*/ 1817478 w 4764559"/>
              <a:gd name="connsiteY0" fmla="*/ 4006850 h 4282078"/>
              <a:gd name="connsiteX1" fmla="*/ 1880978 w 4764559"/>
              <a:gd name="connsiteY1" fmla="*/ 3302000 h 4282078"/>
              <a:gd name="connsiteX2" fmla="*/ 172828 w 4764559"/>
              <a:gd name="connsiteY2" fmla="*/ 3327400 h 4282078"/>
              <a:gd name="connsiteX3" fmla="*/ 20429 w 4764559"/>
              <a:gd name="connsiteY3" fmla="*/ 2787650 h 4282078"/>
              <a:gd name="connsiteX4" fmla="*/ 1378 w 4764559"/>
              <a:gd name="connsiteY4" fmla="*/ 133350 h 4282078"/>
              <a:gd name="connsiteX5" fmla="*/ 306180 w 4764559"/>
              <a:gd name="connsiteY5" fmla="*/ 0 h 4282078"/>
              <a:gd name="connsiteX6" fmla="*/ 4516228 w 4764559"/>
              <a:gd name="connsiteY6" fmla="*/ 0 h 4282078"/>
              <a:gd name="connsiteX7" fmla="*/ 4668630 w 4764559"/>
              <a:gd name="connsiteY7" fmla="*/ 209550 h 4282078"/>
              <a:gd name="connsiteX8" fmla="*/ 4617828 w 4764559"/>
              <a:gd name="connsiteY8" fmla="*/ 3270250 h 4282078"/>
              <a:gd name="connsiteX9" fmla="*/ 2801728 w 4764559"/>
              <a:gd name="connsiteY9" fmla="*/ 3289300 h 4282078"/>
              <a:gd name="connsiteX10" fmla="*/ 2858878 w 4764559"/>
              <a:gd name="connsiteY10" fmla="*/ 4146550 h 4282078"/>
              <a:gd name="connsiteX11" fmla="*/ 2579479 w 4764559"/>
              <a:gd name="connsiteY11" fmla="*/ 4279900 h 4282078"/>
              <a:gd name="connsiteX12" fmla="*/ 1665079 w 4764559"/>
              <a:gd name="connsiteY12" fmla="*/ 4121150 h 4282078"/>
              <a:gd name="connsiteX13" fmla="*/ 1817478 w 4764559"/>
              <a:gd name="connsiteY13" fmla="*/ 4006850 h 4282078"/>
              <a:gd name="connsiteX0" fmla="*/ 1817478 w 4768966"/>
              <a:gd name="connsiteY0" fmla="*/ 4006850 h 4282078"/>
              <a:gd name="connsiteX1" fmla="*/ 1880978 w 4768966"/>
              <a:gd name="connsiteY1" fmla="*/ 3302000 h 4282078"/>
              <a:gd name="connsiteX2" fmla="*/ 172828 w 4768966"/>
              <a:gd name="connsiteY2" fmla="*/ 3327400 h 4282078"/>
              <a:gd name="connsiteX3" fmla="*/ 20429 w 4768966"/>
              <a:gd name="connsiteY3" fmla="*/ 2787650 h 4282078"/>
              <a:gd name="connsiteX4" fmla="*/ 1378 w 4768966"/>
              <a:gd name="connsiteY4" fmla="*/ 133350 h 4282078"/>
              <a:gd name="connsiteX5" fmla="*/ 306180 w 4768966"/>
              <a:gd name="connsiteY5" fmla="*/ 0 h 4282078"/>
              <a:gd name="connsiteX6" fmla="*/ 4516228 w 4768966"/>
              <a:gd name="connsiteY6" fmla="*/ 0 h 4282078"/>
              <a:gd name="connsiteX7" fmla="*/ 4681330 w 4768966"/>
              <a:gd name="connsiteY7" fmla="*/ 234950 h 4282078"/>
              <a:gd name="connsiteX8" fmla="*/ 4617828 w 4768966"/>
              <a:gd name="connsiteY8" fmla="*/ 3270250 h 4282078"/>
              <a:gd name="connsiteX9" fmla="*/ 2801728 w 4768966"/>
              <a:gd name="connsiteY9" fmla="*/ 3289300 h 4282078"/>
              <a:gd name="connsiteX10" fmla="*/ 2858878 w 4768966"/>
              <a:gd name="connsiteY10" fmla="*/ 4146550 h 4282078"/>
              <a:gd name="connsiteX11" fmla="*/ 2579479 w 4768966"/>
              <a:gd name="connsiteY11" fmla="*/ 4279900 h 4282078"/>
              <a:gd name="connsiteX12" fmla="*/ 1665079 w 4768966"/>
              <a:gd name="connsiteY12" fmla="*/ 4121150 h 4282078"/>
              <a:gd name="connsiteX13" fmla="*/ 1817478 w 4768966"/>
              <a:gd name="connsiteY13" fmla="*/ 4006850 h 4282078"/>
              <a:gd name="connsiteX0" fmla="*/ 1817478 w 4768966"/>
              <a:gd name="connsiteY0" fmla="*/ 4006850 h 4282078"/>
              <a:gd name="connsiteX1" fmla="*/ 1880978 w 4768966"/>
              <a:gd name="connsiteY1" fmla="*/ 3302000 h 4282078"/>
              <a:gd name="connsiteX2" fmla="*/ 172828 w 4768966"/>
              <a:gd name="connsiteY2" fmla="*/ 3327400 h 4282078"/>
              <a:gd name="connsiteX3" fmla="*/ 20429 w 4768966"/>
              <a:gd name="connsiteY3" fmla="*/ 2787650 h 4282078"/>
              <a:gd name="connsiteX4" fmla="*/ 1378 w 4768966"/>
              <a:gd name="connsiteY4" fmla="*/ 133350 h 4282078"/>
              <a:gd name="connsiteX5" fmla="*/ 306180 w 4768966"/>
              <a:gd name="connsiteY5" fmla="*/ 0 h 4282078"/>
              <a:gd name="connsiteX6" fmla="*/ 4516228 w 4768966"/>
              <a:gd name="connsiteY6" fmla="*/ 0 h 4282078"/>
              <a:gd name="connsiteX7" fmla="*/ 4681330 w 4768966"/>
              <a:gd name="connsiteY7" fmla="*/ 234950 h 4282078"/>
              <a:gd name="connsiteX8" fmla="*/ 4617828 w 4768966"/>
              <a:gd name="connsiteY8" fmla="*/ 3270250 h 4282078"/>
              <a:gd name="connsiteX9" fmla="*/ 2801728 w 4768966"/>
              <a:gd name="connsiteY9" fmla="*/ 3289300 h 4282078"/>
              <a:gd name="connsiteX10" fmla="*/ 2858878 w 4768966"/>
              <a:gd name="connsiteY10" fmla="*/ 4146550 h 4282078"/>
              <a:gd name="connsiteX11" fmla="*/ 2579479 w 4768966"/>
              <a:gd name="connsiteY11" fmla="*/ 4279900 h 4282078"/>
              <a:gd name="connsiteX12" fmla="*/ 1665079 w 4768966"/>
              <a:gd name="connsiteY12" fmla="*/ 4121150 h 4282078"/>
              <a:gd name="connsiteX13" fmla="*/ 1817478 w 4768966"/>
              <a:gd name="connsiteY13" fmla="*/ 4006850 h 4282078"/>
              <a:gd name="connsiteX0" fmla="*/ 1817478 w 4768966"/>
              <a:gd name="connsiteY0" fmla="*/ 4007066 h 4282294"/>
              <a:gd name="connsiteX1" fmla="*/ 1880978 w 4768966"/>
              <a:gd name="connsiteY1" fmla="*/ 3302216 h 4282294"/>
              <a:gd name="connsiteX2" fmla="*/ 172828 w 4768966"/>
              <a:gd name="connsiteY2" fmla="*/ 3327616 h 4282294"/>
              <a:gd name="connsiteX3" fmla="*/ 20429 w 4768966"/>
              <a:gd name="connsiteY3" fmla="*/ 2787866 h 4282294"/>
              <a:gd name="connsiteX4" fmla="*/ 1378 w 4768966"/>
              <a:gd name="connsiteY4" fmla="*/ 133566 h 4282294"/>
              <a:gd name="connsiteX5" fmla="*/ 306180 w 4768966"/>
              <a:gd name="connsiteY5" fmla="*/ 216 h 4282294"/>
              <a:gd name="connsiteX6" fmla="*/ 4516228 w 4768966"/>
              <a:gd name="connsiteY6" fmla="*/ 216 h 4282294"/>
              <a:gd name="connsiteX7" fmla="*/ 4681330 w 4768966"/>
              <a:gd name="connsiteY7" fmla="*/ 235166 h 4282294"/>
              <a:gd name="connsiteX8" fmla="*/ 4617828 w 4768966"/>
              <a:gd name="connsiteY8" fmla="*/ 3270466 h 4282294"/>
              <a:gd name="connsiteX9" fmla="*/ 2801728 w 4768966"/>
              <a:gd name="connsiteY9" fmla="*/ 3289516 h 4282294"/>
              <a:gd name="connsiteX10" fmla="*/ 2858878 w 4768966"/>
              <a:gd name="connsiteY10" fmla="*/ 4146766 h 4282294"/>
              <a:gd name="connsiteX11" fmla="*/ 2579479 w 4768966"/>
              <a:gd name="connsiteY11" fmla="*/ 4280116 h 4282294"/>
              <a:gd name="connsiteX12" fmla="*/ 1665079 w 4768966"/>
              <a:gd name="connsiteY12" fmla="*/ 4121366 h 4282294"/>
              <a:gd name="connsiteX13" fmla="*/ 1817478 w 4768966"/>
              <a:gd name="connsiteY13" fmla="*/ 4007066 h 4282294"/>
              <a:gd name="connsiteX0" fmla="*/ 1817478 w 4761795"/>
              <a:gd name="connsiteY0" fmla="*/ 4007066 h 4282294"/>
              <a:gd name="connsiteX1" fmla="*/ 1880978 w 4761795"/>
              <a:gd name="connsiteY1" fmla="*/ 3302216 h 4282294"/>
              <a:gd name="connsiteX2" fmla="*/ 172828 w 4761795"/>
              <a:gd name="connsiteY2" fmla="*/ 3327616 h 4282294"/>
              <a:gd name="connsiteX3" fmla="*/ 20429 w 4761795"/>
              <a:gd name="connsiteY3" fmla="*/ 2787866 h 4282294"/>
              <a:gd name="connsiteX4" fmla="*/ 1378 w 4761795"/>
              <a:gd name="connsiteY4" fmla="*/ 133566 h 4282294"/>
              <a:gd name="connsiteX5" fmla="*/ 306180 w 4761795"/>
              <a:gd name="connsiteY5" fmla="*/ 216 h 4282294"/>
              <a:gd name="connsiteX6" fmla="*/ 4516228 w 4761795"/>
              <a:gd name="connsiteY6" fmla="*/ 216 h 4282294"/>
              <a:gd name="connsiteX7" fmla="*/ 4681330 w 4761795"/>
              <a:gd name="connsiteY7" fmla="*/ 235166 h 4282294"/>
              <a:gd name="connsiteX8" fmla="*/ 4617828 w 4761795"/>
              <a:gd name="connsiteY8" fmla="*/ 3270466 h 4282294"/>
              <a:gd name="connsiteX9" fmla="*/ 2801728 w 4761795"/>
              <a:gd name="connsiteY9" fmla="*/ 3289516 h 4282294"/>
              <a:gd name="connsiteX10" fmla="*/ 2858878 w 4761795"/>
              <a:gd name="connsiteY10" fmla="*/ 4146766 h 4282294"/>
              <a:gd name="connsiteX11" fmla="*/ 2579479 w 4761795"/>
              <a:gd name="connsiteY11" fmla="*/ 4280116 h 4282294"/>
              <a:gd name="connsiteX12" fmla="*/ 1665079 w 4761795"/>
              <a:gd name="connsiteY12" fmla="*/ 4121366 h 4282294"/>
              <a:gd name="connsiteX13" fmla="*/ 1817478 w 4761795"/>
              <a:gd name="connsiteY13" fmla="*/ 4007066 h 4282294"/>
              <a:gd name="connsiteX0" fmla="*/ 1817478 w 4802213"/>
              <a:gd name="connsiteY0" fmla="*/ 4007066 h 4282294"/>
              <a:gd name="connsiteX1" fmla="*/ 1880978 w 4802213"/>
              <a:gd name="connsiteY1" fmla="*/ 3302216 h 4282294"/>
              <a:gd name="connsiteX2" fmla="*/ 172828 w 4802213"/>
              <a:gd name="connsiteY2" fmla="*/ 3327616 h 4282294"/>
              <a:gd name="connsiteX3" fmla="*/ 20429 w 4802213"/>
              <a:gd name="connsiteY3" fmla="*/ 2787866 h 4282294"/>
              <a:gd name="connsiteX4" fmla="*/ 1378 w 4802213"/>
              <a:gd name="connsiteY4" fmla="*/ 133566 h 4282294"/>
              <a:gd name="connsiteX5" fmla="*/ 306180 w 4802213"/>
              <a:gd name="connsiteY5" fmla="*/ 216 h 4282294"/>
              <a:gd name="connsiteX6" fmla="*/ 4516228 w 4802213"/>
              <a:gd name="connsiteY6" fmla="*/ 216 h 4282294"/>
              <a:gd name="connsiteX7" fmla="*/ 4681330 w 4802213"/>
              <a:gd name="connsiteY7" fmla="*/ 235166 h 4282294"/>
              <a:gd name="connsiteX8" fmla="*/ 4674978 w 4802213"/>
              <a:gd name="connsiteY8" fmla="*/ 3086316 h 4282294"/>
              <a:gd name="connsiteX9" fmla="*/ 2801728 w 4802213"/>
              <a:gd name="connsiteY9" fmla="*/ 3289516 h 4282294"/>
              <a:gd name="connsiteX10" fmla="*/ 2858878 w 4802213"/>
              <a:gd name="connsiteY10" fmla="*/ 4146766 h 4282294"/>
              <a:gd name="connsiteX11" fmla="*/ 2579479 w 4802213"/>
              <a:gd name="connsiteY11" fmla="*/ 4280116 h 4282294"/>
              <a:gd name="connsiteX12" fmla="*/ 1665079 w 4802213"/>
              <a:gd name="connsiteY12" fmla="*/ 4121366 h 4282294"/>
              <a:gd name="connsiteX13" fmla="*/ 1817478 w 4802213"/>
              <a:gd name="connsiteY13" fmla="*/ 4007066 h 4282294"/>
              <a:gd name="connsiteX0" fmla="*/ 1817478 w 4802213"/>
              <a:gd name="connsiteY0" fmla="*/ 4007066 h 4282294"/>
              <a:gd name="connsiteX1" fmla="*/ 1880978 w 4802213"/>
              <a:gd name="connsiteY1" fmla="*/ 3302216 h 4282294"/>
              <a:gd name="connsiteX2" fmla="*/ 172828 w 4802213"/>
              <a:gd name="connsiteY2" fmla="*/ 3327616 h 4282294"/>
              <a:gd name="connsiteX3" fmla="*/ 20429 w 4802213"/>
              <a:gd name="connsiteY3" fmla="*/ 2787866 h 4282294"/>
              <a:gd name="connsiteX4" fmla="*/ 1378 w 4802213"/>
              <a:gd name="connsiteY4" fmla="*/ 133566 h 4282294"/>
              <a:gd name="connsiteX5" fmla="*/ 306180 w 4802213"/>
              <a:gd name="connsiteY5" fmla="*/ 216 h 4282294"/>
              <a:gd name="connsiteX6" fmla="*/ 4516228 w 4802213"/>
              <a:gd name="connsiteY6" fmla="*/ 216 h 4282294"/>
              <a:gd name="connsiteX7" fmla="*/ 4681330 w 4802213"/>
              <a:gd name="connsiteY7" fmla="*/ 235166 h 4282294"/>
              <a:gd name="connsiteX8" fmla="*/ 4674978 w 4802213"/>
              <a:gd name="connsiteY8" fmla="*/ 3086316 h 4282294"/>
              <a:gd name="connsiteX9" fmla="*/ 4490830 w 4802213"/>
              <a:gd name="connsiteY9" fmla="*/ 3314915 h 4282294"/>
              <a:gd name="connsiteX10" fmla="*/ 2801728 w 4802213"/>
              <a:gd name="connsiteY10" fmla="*/ 3289516 h 4282294"/>
              <a:gd name="connsiteX11" fmla="*/ 2858878 w 4802213"/>
              <a:gd name="connsiteY11" fmla="*/ 4146766 h 4282294"/>
              <a:gd name="connsiteX12" fmla="*/ 2579479 w 4802213"/>
              <a:gd name="connsiteY12" fmla="*/ 4280116 h 4282294"/>
              <a:gd name="connsiteX13" fmla="*/ 1665079 w 4802213"/>
              <a:gd name="connsiteY13" fmla="*/ 4121366 h 4282294"/>
              <a:gd name="connsiteX14" fmla="*/ 1817478 w 4802213"/>
              <a:gd name="connsiteY14" fmla="*/ 4007066 h 4282294"/>
              <a:gd name="connsiteX0" fmla="*/ 1817478 w 4681378"/>
              <a:gd name="connsiteY0" fmla="*/ 4007066 h 4282294"/>
              <a:gd name="connsiteX1" fmla="*/ 1880978 w 4681378"/>
              <a:gd name="connsiteY1" fmla="*/ 3302216 h 4282294"/>
              <a:gd name="connsiteX2" fmla="*/ 172828 w 4681378"/>
              <a:gd name="connsiteY2" fmla="*/ 3327616 h 4282294"/>
              <a:gd name="connsiteX3" fmla="*/ 20429 w 4681378"/>
              <a:gd name="connsiteY3" fmla="*/ 2787866 h 4282294"/>
              <a:gd name="connsiteX4" fmla="*/ 1378 w 4681378"/>
              <a:gd name="connsiteY4" fmla="*/ 133566 h 4282294"/>
              <a:gd name="connsiteX5" fmla="*/ 306180 w 4681378"/>
              <a:gd name="connsiteY5" fmla="*/ 216 h 4282294"/>
              <a:gd name="connsiteX6" fmla="*/ 4516228 w 4681378"/>
              <a:gd name="connsiteY6" fmla="*/ 216 h 4282294"/>
              <a:gd name="connsiteX7" fmla="*/ 4681330 w 4681378"/>
              <a:gd name="connsiteY7" fmla="*/ 235166 h 4282294"/>
              <a:gd name="connsiteX8" fmla="*/ 4674978 w 4681378"/>
              <a:gd name="connsiteY8" fmla="*/ 3086316 h 4282294"/>
              <a:gd name="connsiteX9" fmla="*/ 4490830 w 4681378"/>
              <a:gd name="connsiteY9" fmla="*/ 3314915 h 4282294"/>
              <a:gd name="connsiteX10" fmla="*/ 2801728 w 4681378"/>
              <a:gd name="connsiteY10" fmla="*/ 3289516 h 4282294"/>
              <a:gd name="connsiteX11" fmla="*/ 2858878 w 4681378"/>
              <a:gd name="connsiteY11" fmla="*/ 4146766 h 4282294"/>
              <a:gd name="connsiteX12" fmla="*/ 2579479 w 4681378"/>
              <a:gd name="connsiteY12" fmla="*/ 4280116 h 4282294"/>
              <a:gd name="connsiteX13" fmla="*/ 1665079 w 4681378"/>
              <a:gd name="connsiteY13" fmla="*/ 4121366 h 4282294"/>
              <a:gd name="connsiteX14" fmla="*/ 1817478 w 4681378"/>
              <a:gd name="connsiteY14" fmla="*/ 4007066 h 4282294"/>
              <a:gd name="connsiteX0" fmla="*/ 1817478 w 4681378"/>
              <a:gd name="connsiteY0" fmla="*/ 4007066 h 4282294"/>
              <a:gd name="connsiteX1" fmla="*/ 1880978 w 4681378"/>
              <a:gd name="connsiteY1" fmla="*/ 3302216 h 4282294"/>
              <a:gd name="connsiteX2" fmla="*/ 172828 w 4681378"/>
              <a:gd name="connsiteY2" fmla="*/ 3327616 h 4282294"/>
              <a:gd name="connsiteX3" fmla="*/ 20429 w 4681378"/>
              <a:gd name="connsiteY3" fmla="*/ 2787866 h 4282294"/>
              <a:gd name="connsiteX4" fmla="*/ 1378 w 4681378"/>
              <a:gd name="connsiteY4" fmla="*/ 133566 h 4282294"/>
              <a:gd name="connsiteX5" fmla="*/ 306180 w 4681378"/>
              <a:gd name="connsiteY5" fmla="*/ 216 h 4282294"/>
              <a:gd name="connsiteX6" fmla="*/ 4516228 w 4681378"/>
              <a:gd name="connsiteY6" fmla="*/ 216 h 4282294"/>
              <a:gd name="connsiteX7" fmla="*/ 4681330 w 4681378"/>
              <a:gd name="connsiteY7" fmla="*/ 235166 h 4282294"/>
              <a:gd name="connsiteX8" fmla="*/ 4674978 w 4681378"/>
              <a:gd name="connsiteY8" fmla="*/ 3086316 h 4282294"/>
              <a:gd name="connsiteX9" fmla="*/ 4490830 w 4681378"/>
              <a:gd name="connsiteY9" fmla="*/ 3314915 h 4282294"/>
              <a:gd name="connsiteX10" fmla="*/ 2801728 w 4681378"/>
              <a:gd name="connsiteY10" fmla="*/ 3289516 h 4282294"/>
              <a:gd name="connsiteX11" fmla="*/ 2858878 w 4681378"/>
              <a:gd name="connsiteY11" fmla="*/ 4146766 h 4282294"/>
              <a:gd name="connsiteX12" fmla="*/ 2579479 w 4681378"/>
              <a:gd name="connsiteY12" fmla="*/ 4280116 h 4282294"/>
              <a:gd name="connsiteX13" fmla="*/ 1665079 w 4681378"/>
              <a:gd name="connsiteY13" fmla="*/ 4121366 h 4282294"/>
              <a:gd name="connsiteX14" fmla="*/ 1817478 w 4681378"/>
              <a:gd name="connsiteY14" fmla="*/ 4007066 h 4282294"/>
              <a:gd name="connsiteX0" fmla="*/ 1817478 w 4681378"/>
              <a:gd name="connsiteY0" fmla="*/ 4007066 h 4282294"/>
              <a:gd name="connsiteX1" fmla="*/ 1880978 w 4681378"/>
              <a:gd name="connsiteY1" fmla="*/ 3302216 h 4282294"/>
              <a:gd name="connsiteX2" fmla="*/ 172828 w 4681378"/>
              <a:gd name="connsiteY2" fmla="*/ 3327616 h 4282294"/>
              <a:gd name="connsiteX3" fmla="*/ 20429 w 4681378"/>
              <a:gd name="connsiteY3" fmla="*/ 2787866 h 4282294"/>
              <a:gd name="connsiteX4" fmla="*/ 1378 w 4681378"/>
              <a:gd name="connsiteY4" fmla="*/ 133566 h 4282294"/>
              <a:gd name="connsiteX5" fmla="*/ 306180 w 4681378"/>
              <a:gd name="connsiteY5" fmla="*/ 216 h 4282294"/>
              <a:gd name="connsiteX6" fmla="*/ 4516228 w 4681378"/>
              <a:gd name="connsiteY6" fmla="*/ 216 h 4282294"/>
              <a:gd name="connsiteX7" fmla="*/ 4681330 w 4681378"/>
              <a:gd name="connsiteY7" fmla="*/ 235166 h 4282294"/>
              <a:gd name="connsiteX8" fmla="*/ 4674978 w 4681378"/>
              <a:gd name="connsiteY8" fmla="*/ 3086316 h 4282294"/>
              <a:gd name="connsiteX9" fmla="*/ 4516230 w 4681378"/>
              <a:gd name="connsiteY9" fmla="*/ 3314915 h 4282294"/>
              <a:gd name="connsiteX10" fmla="*/ 2801728 w 4681378"/>
              <a:gd name="connsiteY10" fmla="*/ 3289516 h 4282294"/>
              <a:gd name="connsiteX11" fmla="*/ 2858878 w 4681378"/>
              <a:gd name="connsiteY11" fmla="*/ 4146766 h 4282294"/>
              <a:gd name="connsiteX12" fmla="*/ 2579479 w 4681378"/>
              <a:gd name="connsiteY12" fmla="*/ 4280116 h 4282294"/>
              <a:gd name="connsiteX13" fmla="*/ 1665079 w 4681378"/>
              <a:gd name="connsiteY13" fmla="*/ 4121366 h 4282294"/>
              <a:gd name="connsiteX14" fmla="*/ 1817478 w 4681378"/>
              <a:gd name="connsiteY14" fmla="*/ 4007066 h 4282294"/>
              <a:gd name="connsiteX0" fmla="*/ 1817478 w 4681378"/>
              <a:gd name="connsiteY0" fmla="*/ 4007066 h 4282294"/>
              <a:gd name="connsiteX1" fmla="*/ 1880978 w 4681378"/>
              <a:gd name="connsiteY1" fmla="*/ 3302216 h 4282294"/>
              <a:gd name="connsiteX2" fmla="*/ 172828 w 4681378"/>
              <a:gd name="connsiteY2" fmla="*/ 3327616 h 4282294"/>
              <a:gd name="connsiteX3" fmla="*/ 20429 w 4681378"/>
              <a:gd name="connsiteY3" fmla="*/ 2787866 h 4282294"/>
              <a:gd name="connsiteX4" fmla="*/ 1378 w 4681378"/>
              <a:gd name="connsiteY4" fmla="*/ 133566 h 4282294"/>
              <a:gd name="connsiteX5" fmla="*/ 306180 w 4681378"/>
              <a:gd name="connsiteY5" fmla="*/ 216 h 4282294"/>
              <a:gd name="connsiteX6" fmla="*/ 4516228 w 4681378"/>
              <a:gd name="connsiteY6" fmla="*/ 216 h 4282294"/>
              <a:gd name="connsiteX7" fmla="*/ 4681330 w 4681378"/>
              <a:gd name="connsiteY7" fmla="*/ 235166 h 4282294"/>
              <a:gd name="connsiteX8" fmla="*/ 4674978 w 4681378"/>
              <a:gd name="connsiteY8" fmla="*/ 3086316 h 4282294"/>
              <a:gd name="connsiteX9" fmla="*/ 4516230 w 4681378"/>
              <a:gd name="connsiteY9" fmla="*/ 3314915 h 4282294"/>
              <a:gd name="connsiteX10" fmla="*/ 2801728 w 4681378"/>
              <a:gd name="connsiteY10" fmla="*/ 3289516 h 4282294"/>
              <a:gd name="connsiteX11" fmla="*/ 2858878 w 4681378"/>
              <a:gd name="connsiteY11" fmla="*/ 4146766 h 4282294"/>
              <a:gd name="connsiteX12" fmla="*/ 2579479 w 4681378"/>
              <a:gd name="connsiteY12" fmla="*/ 4280116 h 4282294"/>
              <a:gd name="connsiteX13" fmla="*/ 1665079 w 4681378"/>
              <a:gd name="connsiteY13" fmla="*/ 4121366 h 4282294"/>
              <a:gd name="connsiteX14" fmla="*/ 1817478 w 4681378"/>
              <a:gd name="connsiteY14" fmla="*/ 4007066 h 4282294"/>
              <a:gd name="connsiteX0" fmla="*/ 1817478 w 4681378"/>
              <a:gd name="connsiteY0" fmla="*/ 4007066 h 4282294"/>
              <a:gd name="connsiteX1" fmla="*/ 1880978 w 4681378"/>
              <a:gd name="connsiteY1" fmla="*/ 3302216 h 4282294"/>
              <a:gd name="connsiteX2" fmla="*/ 172828 w 4681378"/>
              <a:gd name="connsiteY2" fmla="*/ 3327616 h 4282294"/>
              <a:gd name="connsiteX3" fmla="*/ 20429 w 4681378"/>
              <a:gd name="connsiteY3" fmla="*/ 2787866 h 4282294"/>
              <a:gd name="connsiteX4" fmla="*/ 1378 w 4681378"/>
              <a:gd name="connsiteY4" fmla="*/ 133566 h 4282294"/>
              <a:gd name="connsiteX5" fmla="*/ 306180 w 4681378"/>
              <a:gd name="connsiteY5" fmla="*/ 216 h 4282294"/>
              <a:gd name="connsiteX6" fmla="*/ 4516228 w 4681378"/>
              <a:gd name="connsiteY6" fmla="*/ 216 h 4282294"/>
              <a:gd name="connsiteX7" fmla="*/ 4681330 w 4681378"/>
              <a:gd name="connsiteY7" fmla="*/ 235166 h 4282294"/>
              <a:gd name="connsiteX8" fmla="*/ 4674978 w 4681378"/>
              <a:gd name="connsiteY8" fmla="*/ 3086316 h 4282294"/>
              <a:gd name="connsiteX9" fmla="*/ 4516230 w 4681378"/>
              <a:gd name="connsiteY9" fmla="*/ 3314915 h 4282294"/>
              <a:gd name="connsiteX10" fmla="*/ 2801730 w 4681378"/>
              <a:gd name="connsiteY10" fmla="*/ 3314915 h 4282294"/>
              <a:gd name="connsiteX11" fmla="*/ 2801728 w 4681378"/>
              <a:gd name="connsiteY11" fmla="*/ 3289516 h 4282294"/>
              <a:gd name="connsiteX12" fmla="*/ 2858878 w 4681378"/>
              <a:gd name="connsiteY12" fmla="*/ 4146766 h 4282294"/>
              <a:gd name="connsiteX13" fmla="*/ 2579479 w 4681378"/>
              <a:gd name="connsiteY13" fmla="*/ 4280116 h 4282294"/>
              <a:gd name="connsiteX14" fmla="*/ 1665079 w 4681378"/>
              <a:gd name="connsiteY14" fmla="*/ 4121366 h 4282294"/>
              <a:gd name="connsiteX15" fmla="*/ 1817478 w 4681378"/>
              <a:gd name="connsiteY15" fmla="*/ 4007066 h 4282294"/>
              <a:gd name="connsiteX0" fmla="*/ 1817478 w 4681378"/>
              <a:gd name="connsiteY0" fmla="*/ 4007066 h 4282294"/>
              <a:gd name="connsiteX1" fmla="*/ 1880978 w 4681378"/>
              <a:gd name="connsiteY1" fmla="*/ 3302216 h 4282294"/>
              <a:gd name="connsiteX2" fmla="*/ 172828 w 4681378"/>
              <a:gd name="connsiteY2" fmla="*/ 3327616 h 4282294"/>
              <a:gd name="connsiteX3" fmla="*/ 20429 w 4681378"/>
              <a:gd name="connsiteY3" fmla="*/ 2787866 h 4282294"/>
              <a:gd name="connsiteX4" fmla="*/ 1378 w 4681378"/>
              <a:gd name="connsiteY4" fmla="*/ 133566 h 4282294"/>
              <a:gd name="connsiteX5" fmla="*/ 306180 w 4681378"/>
              <a:gd name="connsiteY5" fmla="*/ 216 h 4282294"/>
              <a:gd name="connsiteX6" fmla="*/ 4516228 w 4681378"/>
              <a:gd name="connsiteY6" fmla="*/ 216 h 4282294"/>
              <a:gd name="connsiteX7" fmla="*/ 4681330 w 4681378"/>
              <a:gd name="connsiteY7" fmla="*/ 235166 h 4282294"/>
              <a:gd name="connsiteX8" fmla="*/ 4674978 w 4681378"/>
              <a:gd name="connsiteY8" fmla="*/ 3086316 h 4282294"/>
              <a:gd name="connsiteX9" fmla="*/ 4516230 w 4681378"/>
              <a:gd name="connsiteY9" fmla="*/ 3314915 h 4282294"/>
              <a:gd name="connsiteX10" fmla="*/ 2801730 w 4681378"/>
              <a:gd name="connsiteY10" fmla="*/ 3314915 h 4282294"/>
              <a:gd name="connsiteX11" fmla="*/ 2801728 w 4681378"/>
              <a:gd name="connsiteY11" fmla="*/ 3289516 h 4282294"/>
              <a:gd name="connsiteX12" fmla="*/ 2858878 w 4681378"/>
              <a:gd name="connsiteY12" fmla="*/ 3994366 h 4282294"/>
              <a:gd name="connsiteX13" fmla="*/ 2579479 w 4681378"/>
              <a:gd name="connsiteY13" fmla="*/ 4280116 h 4282294"/>
              <a:gd name="connsiteX14" fmla="*/ 1665079 w 4681378"/>
              <a:gd name="connsiteY14" fmla="*/ 4121366 h 4282294"/>
              <a:gd name="connsiteX15" fmla="*/ 1817478 w 4681378"/>
              <a:gd name="connsiteY15" fmla="*/ 4007066 h 4282294"/>
              <a:gd name="connsiteX0" fmla="*/ 1817478 w 4681378"/>
              <a:gd name="connsiteY0" fmla="*/ 4007066 h 4213944"/>
              <a:gd name="connsiteX1" fmla="*/ 1880978 w 4681378"/>
              <a:gd name="connsiteY1" fmla="*/ 3302216 h 4213944"/>
              <a:gd name="connsiteX2" fmla="*/ 172828 w 4681378"/>
              <a:gd name="connsiteY2" fmla="*/ 3327616 h 4213944"/>
              <a:gd name="connsiteX3" fmla="*/ 20429 w 4681378"/>
              <a:gd name="connsiteY3" fmla="*/ 2787866 h 4213944"/>
              <a:gd name="connsiteX4" fmla="*/ 1378 w 4681378"/>
              <a:gd name="connsiteY4" fmla="*/ 133566 h 4213944"/>
              <a:gd name="connsiteX5" fmla="*/ 306180 w 4681378"/>
              <a:gd name="connsiteY5" fmla="*/ 216 h 4213944"/>
              <a:gd name="connsiteX6" fmla="*/ 4516228 w 4681378"/>
              <a:gd name="connsiteY6" fmla="*/ 216 h 4213944"/>
              <a:gd name="connsiteX7" fmla="*/ 4681330 w 4681378"/>
              <a:gd name="connsiteY7" fmla="*/ 235166 h 4213944"/>
              <a:gd name="connsiteX8" fmla="*/ 4674978 w 4681378"/>
              <a:gd name="connsiteY8" fmla="*/ 3086316 h 4213944"/>
              <a:gd name="connsiteX9" fmla="*/ 4516230 w 4681378"/>
              <a:gd name="connsiteY9" fmla="*/ 3314915 h 4213944"/>
              <a:gd name="connsiteX10" fmla="*/ 2801730 w 4681378"/>
              <a:gd name="connsiteY10" fmla="*/ 3314915 h 4213944"/>
              <a:gd name="connsiteX11" fmla="*/ 2801728 w 4681378"/>
              <a:gd name="connsiteY11" fmla="*/ 3289516 h 4213944"/>
              <a:gd name="connsiteX12" fmla="*/ 2858878 w 4681378"/>
              <a:gd name="connsiteY12" fmla="*/ 3994366 h 4213944"/>
              <a:gd name="connsiteX13" fmla="*/ 2941429 w 4681378"/>
              <a:gd name="connsiteY13" fmla="*/ 4210266 h 4213944"/>
              <a:gd name="connsiteX14" fmla="*/ 1665079 w 4681378"/>
              <a:gd name="connsiteY14" fmla="*/ 4121366 h 4213944"/>
              <a:gd name="connsiteX15" fmla="*/ 1817478 w 4681378"/>
              <a:gd name="connsiteY15" fmla="*/ 4007066 h 4213944"/>
              <a:gd name="connsiteX0" fmla="*/ 1817478 w 4681378"/>
              <a:gd name="connsiteY0" fmla="*/ 4007066 h 4213944"/>
              <a:gd name="connsiteX1" fmla="*/ 1880978 w 4681378"/>
              <a:gd name="connsiteY1" fmla="*/ 3302216 h 4213944"/>
              <a:gd name="connsiteX2" fmla="*/ 172828 w 4681378"/>
              <a:gd name="connsiteY2" fmla="*/ 3327616 h 4213944"/>
              <a:gd name="connsiteX3" fmla="*/ 20429 w 4681378"/>
              <a:gd name="connsiteY3" fmla="*/ 2787866 h 4213944"/>
              <a:gd name="connsiteX4" fmla="*/ 1378 w 4681378"/>
              <a:gd name="connsiteY4" fmla="*/ 133566 h 4213944"/>
              <a:gd name="connsiteX5" fmla="*/ 306180 w 4681378"/>
              <a:gd name="connsiteY5" fmla="*/ 216 h 4213944"/>
              <a:gd name="connsiteX6" fmla="*/ 4516228 w 4681378"/>
              <a:gd name="connsiteY6" fmla="*/ 216 h 4213944"/>
              <a:gd name="connsiteX7" fmla="*/ 4681330 w 4681378"/>
              <a:gd name="connsiteY7" fmla="*/ 235166 h 4213944"/>
              <a:gd name="connsiteX8" fmla="*/ 4674978 w 4681378"/>
              <a:gd name="connsiteY8" fmla="*/ 3086316 h 4213944"/>
              <a:gd name="connsiteX9" fmla="*/ 4516230 w 4681378"/>
              <a:gd name="connsiteY9" fmla="*/ 3314915 h 4213944"/>
              <a:gd name="connsiteX10" fmla="*/ 2801730 w 4681378"/>
              <a:gd name="connsiteY10" fmla="*/ 3314915 h 4213944"/>
              <a:gd name="connsiteX11" fmla="*/ 2801728 w 4681378"/>
              <a:gd name="connsiteY11" fmla="*/ 3289516 h 4213944"/>
              <a:gd name="connsiteX12" fmla="*/ 2858878 w 4681378"/>
              <a:gd name="connsiteY12" fmla="*/ 3994366 h 4213944"/>
              <a:gd name="connsiteX13" fmla="*/ 2941429 w 4681378"/>
              <a:gd name="connsiteY13" fmla="*/ 4210266 h 4213944"/>
              <a:gd name="connsiteX14" fmla="*/ 1665079 w 4681378"/>
              <a:gd name="connsiteY14" fmla="*/ 4121366 h 4213944"/>
              <a:gd name="connsiteX15" fmla="*/ 1817478 w 4681378"/>
              <a:gd name="connsiteY15" fmla="*/ 4007066 h 4213944"/>
              <a:gd name="connsiteX0" fmla="*/ 1817478 w 4681378"/>
              <a:gd name="connsiteY0" fmla="*/ 4007066 h 4172268"/>
              <a:gd name="connsiteX1" fmla="*/ 1880978 w 4681378"/>
              <a:gd name="connsiteY1" fmla="*/ 3302216 h 4172268"/>
              <a:gd name="connsiteX2" fmla="*/ 172828 w 4681378"/>
              <a:gd name="connsiteY2" fmla="*/ 3327616 h 4172268"/>
              <a:gd name="connsiteX3" fmla="*/ 20429 w 4681378"/>
              <a:gd name="connsiteY3" fmla="*/ 2787866 h 4172268"/>
              <a:gd name="connsiteX4" fmla="*/ 1378 w 4681378"/>
              <a:gd name="connsiteY4" fmla="*/ 133566 h 4172268"/>
              <a:gd name="connsiteX5" fmla="*/ 306180 w 4681378"/>
              <a:gd name="connsiteY5" fmla="*/ 216 h 4172268"/>
              <a:gd name="connsiteX6" fmla="*/ 4516228 w 4681378"/>
              <a:gd name="connsiteY6" fmla="*/ 216 h 4172268"/>
              <a:gd name="connsiteX7" fmla="*/ 4681330 w 4681378"/>
              <a:gd name="connsiteY7" fmla="*/ 235166 h 4172268"/>
              <a:gd name="connsiteX8" fmla="*/ 4674978 w 4681378"/>
              <a:gd name="connsiteY8" fmla="*/ 3086316 h 4172268"/>
              <a:gd name="connsiteX9" fmla="*/ 4516230 w 4681378"/>
              <a:gd name="connsiteY9" fmla="*/ 3314915 h 4172268"/>
              <a:gd name="connsiteX10" fmla="*/ 2801730 w 4681378"/>
              <a:gd name="connsiteY10" fmla="*/ 3314915 h 4172268"/>
              <a:gd name="connsiteX11" fmla="*/ 2801728 w 4681378"/>
              <a:gd name="connsiteY11" fmla="*/ 3289516 h 4172268"/>
              <a:gd name="connsiteX12" fmla="*/ 2858878 w 4681378"/>
              <a:gd name="connsiteY12" fmla="*/ 3994366 h 4172268"/>
              <a:gd name="connsiteX13" fmla="*/ 2928729 w 4681378"/>
              <a:gd name="connsiteY13" fmla="*/ 4165816 h 4172268"/>
              <a:gd name="connsiteX14" fmla="*/ 1665079 w 4681378"/>
              <a:gd name="connsiteY14" fmla="*/ 4121366 h 4172268"/>
              <a:gd name="connsiteX15" fmla="*/ 1817478 w 4681378"/>
              <a:gd name="connsiteY15" fmla="*/ 4007066 h 4172268"/>
              <a:gd name="connsiteX0" fmla="*/ 1817478 w 4681378"/>
              <a:gd name="connsiteY0" fmla="*/ 4007066 h 4181371"/>
              <a:gd name="connsiteX1" fmla="*/ 1880978 w 4681378"/>
              <a:gd name="connsiteY1" fmla="*/ 3302216 h 4181371"/>
              <a:gd name="connsiteX2" fmla="*/ 172828 w 4681378"/>
              <a:gd name="connsiteY2" fmla="*/ 3327616 h 4181371"/>
              <a:gd name="connsiteX3" fmla="*/ 20429 w 4681378"/>
              <a:gd name="connsiteY3" fmla="*/ 2787866 h 4181371"/>
              <a:gd name="connsiteX4" fmla="*/ 1378 w 4681378"/>
              <a:gd name="connsiteY4" fmla="*/ 133566 h 4181371"/>
              <a:gd name="connsiteX5" fmla="*/ 306180 w 4681378"/>
              <a:gd name="connsiteY5" fmla="*/ 216 h 4181371"/>
              <a:gd name="connsiteX6" fmla="*/ 4516228 w 4681378"/>
              <a:gd name="connsiteY6" fmla="*/ 216 h 4181371"/>
              <a:gd name="connsiteX7" fmla="*/ 4681330 w 4681378"/>
              <a:gd name="connsiteY7" fmla="*/ 235166 h 4181371"/>
              <a:gd name="connsiteX8" fmla="*/ 4674978 w 4681378"/>
              <a:gd name="connsiteY8" fmla="*/ 3086316 h 4181371"/>
              <a:gd name="connsiteX9" fmla="*/ 4516230 w 4681378"/>
              <a:gd name="connsiteY9" fmla="*/ 3314915 h 4181371"/>
              <a:gd name="connsiteX10" fmla="*/ 2801730 w 4681378"/>
              <a:gd name="connsiteY10" fmla="*/ 3314915 h 4181371"/>
              <a:gd name="connsiteX11" fmla="*/ 2801728 w 4681378"/>
              <a:gd name="connsiteY11" fmla="*/ 3289516 h 4181371"/>
              <a:gd name="connsiteX12" fmla="*/ 2858878 w 4681378"/>
              <a:gd name="connsiteY12" fmla="*/ 3994366 h 4181371"/>
              <a:gd name="connsiteX13" fmla="*/ 2928729 w 4681378"/>
              <a:gd name="connsiteY13" fmla="*/ 4165816 h 4181371"/>
              <a:gd name="connsiteX14" fmla="*/ 1880980 w 4681378"/>
              <a:gd name="connsiteY14" fmla="*/ 4172165 h 4181371"/>
              <a:gd name="connsiteX15" fmla="*/ 1665079 w 4681378"/>
              <a:gd name="connsiteY15" fmla="*/ 4121366 h 4181371"/>
              <a:gd name="connsiteX16" fmla="*/ 1817478 w 4681378"/>
              <a:gd name="connsiteY16" fmla="*/ 4007066 h 4181371"/>
              <a:gd name="connsiteX0" fmla="*/ 1817478 w 4681378"/>
              <a:gd name="connsiteY0" fmla="*/ 40070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58878 w 4681378"/>
              <a:gd name="connsiteY12" fmla="*/ 3994366 h 4178937"/>
              <a:gd name="connsiteX13" fmla="*/ 2928729 w 4681378"/>
              <a:gd name="connsiteY13" fmla="*/ 4165816 h 4178937"/>
              <a:gd name="connsiteX14" fmla="*/ 1830180 w 4681378"/>
              <a:gd name="connsiteY14" fmla="*/ 4165815 h 4178937"/>
              <a:gd name="connsiteX15" fmla="*/ 1665079 w 4681378"/>
              <a:gd name="connsiteY15" fmla="*/ 4121366 h 4178937"/>
              <a:gd name="connsiteX16" fmla="*/ 1817478 w 4681378"/>
              <a:gd name="connsiteY16" fmla="*/ 4007066 h 4178937"/>
              <a:gd name="connsiteX0" fmla="*/ 1817478 w 4681378"/>
              <a:gd name="connsiteY0" fmla="*/ 40070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58878 w 4681378"/>
              <a:gd name="connsiteY12" fmla="*/ 3994366 h 4178937"/>
              <a:gd name="connsiteX13" fmla="*/ 2928729 w 4681378"/>
              <a:gd name="connsiteY13" fmla="*/ 4165816 h 4178937"/>
              <a:gd name="connsiteX14" fmla="*/ 1830180 w 4681378"/>
              <a:gd name="connsiteY14" fmla="*/ 4165815 h 4178937"/>
              <a:gd name="connsiteX15" fmla="*/ 1817478 w 4681378"/>
              <a:gd name="connsiteY15" fmla="*/ 4007066 h 4178937"/>
              <a:gd name="connsiteX0" fmla="*/ 1817478 w 4681378"/>
              <a:gd name="connsiteY0" fmla="*/ 40070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58878 w 4681378"/>
              <a:gd name="connsiteY12" fmla="*/ 3994366 h 4178937"/>
              <a:gd name="connsiteX13" fmla="*/ 2928729 w 4681378"/>
              <a:gd name="connsiteY13" fmla="*/ 4165816 h 4178937"/>
              <a:gd name="connsiteX14" fmla="*/ 1830180 w 4681378"/>
              <a:gd name="connsiteY14" fmla="*/ 4165815 h 4178937"/>
              <a:gd name="connsiteX15" fmla="*/ 1817478 w 4681378"/>
              <a:gd name="connsiteY15" fmla="*/ 4007066 h 4178937"/>
              <a:gd name="connsiteX0" fmla="*/ 1817478 w 4681378"/>
              <a:gd name="connsiteY0" fmla="*/ 40070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58878 w 4681378"/>
              <a:gd name="connsiteY12" fmla="*/ 3994366 h 4178937"/>
              <a:gd name="connsiteX13" fmla="*/ 2928729 w 4681378"/>
              <a:gd name="connsiteY13" fmla="*/ 4165816 h 4178937"/>
              <a:gd name="connsiteX14" fmla="*/ 1830180 w 4681378"/>
              <a:gd name="connsiteY14" fmla="*/ 4165815 h 4178937"/>
              <a:gd name="connsiteX15" fmla="*/ 1792080 w 4681378"/>
              <a:gd name="connsiteY15" fmla="*/ 4007065 h 4178937"/>
              <a:gd name="connsiteX16" fmla="*/ 1817478 w 4681378"/>
              <a:gd name="connsiteY16" fmla="*/ 4007066 h 4178937"/>
              <a:gd name="connsiteX0" fmla="*/ 1817478 w 4681378"/>
              <a:gd name="connsiteY0" fmla="*/ 40070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58878 w 4681378"/>
              <a:gd name="connsiteY12" fmla="*/ 3994366 h 4178937"/>
              <a:gd name="connsiteX13" fmla="*/ 2928729 w 4681378"/>
              <a:gd name="connsiteY13" fmla="*/ 4165816 h 4178937"/>
              <a:gd name="connsiteX14" fmla="*/ 1830180 w 4681378"/>
              <a:gd name="connsiteY14" fmla="*/ 4165815 h 4178937"/>
              <a:gd name="connsiteX15" fmla="*/ 1817478 w 4681378"/>
              <a:gd name="connsiteY15" fmla="*/ 4007066 h 4178937"/>
              <a:gd name="connsiteX0" fmla="*/ 1811128 w 4681378"/>
              <a:gd name="connsiteY0" fmla="*/ 39816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58878 w 4681378"/>
              <a:gd name="connsiteY12" fmla="*/ 3994366 h 4178937"/>
              <a:gd name="connsiteX13" fmla="*/ 2928729 w 4681378"/>
              <a:gd name="connsiteY13" fmla="*/ 4165816 h 4178937"/>
              <a:gd name="connsiteX14" fmla="*/ 1830180 w 4681378"/>
              <a:gd name="connsiteY14" fmla="*/ 4165815 h 4178937"/>
              <a:gd name="connsiteX15" fmla="*/ 1811128 w 4681378"/>
              <a:gd name="connsiteY15" fmla="*/ 3981666 h 4178937"/>
              <a:gd name="connsiteX0" fmla="*/ 1811128 w 4681378"/>
              <a:gd name="connsiteY0" fmla="*/ 39816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58878 w 4681378"/>
              <a:gd name="connsiteY12" fmla="*/ 3994366 h 4178937"/>
              <a:gd name="connsiteX13" fmla="*/ 2928729 w 4681378"/>
              <a:gd name="connsiteY13" fmla="*/ 4165816 h 4178937"/>
              <a:gd name="connsiteX14" fmla="*/ 1830180 w 4681378"/>
              <a:gd name="connsiteY14" fmla="*/ 4165815 h 4178937"/>
              <a:gd name="connsiteX15" fmla="*/ 1811128 w 4681378"/>
              <a:gd name="connsiteY15" fmla="*/ 3981666 h 4178937"/>
              <a:gd name="connsiteX0" fmla="*/ 1811128 w 4681378"/>
              <a:gd name="connsiteY0" fmla="*/ 39816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58878 w 4681378"/>
              <a:gd name="connsiteY12" fmla="*/ 3994366 h 4178937"/>
              <a:gd name="connsiteX13" fmla="*/ 2928729 w 4681378"/>
              <a:gd name="connsiteY13" fmla="*/ 4165816 h 4178937"/>
              <a:gd name="connsiteX14" fmla="*/ 1830180 w 4681378"/>
              <a:gd name="connsiteY14" fmla="*/ 4165815 h 4178937"/>
              <a:gd name="connsiteX15" fmla="*/ 1811128 w 4681378"/>
              <a:gd name="connsiteY15" fmla="*/ 3981666 h 4178937"/>
              <a:gd name="connsiteX0" fmla="*/ 1811128 w 4681378"/>
              <a:gd name="connsiteY0" fmla="*/ 39816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58878 w 4681378"/>
              <a:gd name="connsiteY12" fmla="*/ 3994366 h 4178937"/>
              <a:gd name="connsiteX13" fmla="*/ 2928729 w 4681378"/>
              <a:gd name="connsiteY13" fmla="*/ 4165816 h 4178937"/>
              <a:gd name="connsiteX14" fmla="*/ 1830180 w 4681378"/>
              <a:gd name="connsiteY14" fmla="*/ 4165815 h 4178937"/>
              <a:gd name="connsiteX15" fmla="*/ 1811128 w 4681378"/>
              <a:gd name="connsiteY15" fmla="*/ 3981666 h 4178937"/>
              <a:gd name="connsiteX0" fmla="*/ 1811128 w 4681378"/>
              <a:gd name="connsiteY0" fmla="*/ 39816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84278 w 4681378"/>
              <a:gd name="connsiteY12" fmla="*/ 3988016 h 4178937"/>
              <a:gd name="connsiteX13" fmla="*/ 2928729 w 4681378"/>
              <a:gd name="connsiteY13" fmla="*/ 4165816 h 4178937"/>
              <a:gd name="connsiteX14" fmla="*/ 1830180 w 4681378"/>
              <a:gd name="connsiteY14" fmla="*/ 4165815 h 4178937"/>
              <a:gd name="connsiteX15" fmla="*/ 1811128 w 4681378"/>
              <a:gd name="connsiteY15" fmla="*/ 3981666 h 4178937"/>
              <a:gd name="connsiteX0" fmla="*/ 1811128 w 4681378"/>
              <a:gd name="connsiteY0" fmla="*/ 39816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84278 w 4681378"/>
              <a:gd name="connsiteY12" fmla="*/ 3988016 h 4178937"/>
              <a:gd name="connsiteX13" fmla="*/ 2928729 w 4681378"/>
              <a:gd name="connsiteY13" fmla="*/ 4165816 h 4178937"/>
              <a:gd name="connsiteX14" fmla="*/ 1830180 w 4681378"/>
              <a:gd name="connsiteY14" fmla="*/ 4165815 h 4178937"/>
              <a:gd name="connsiteX15" fmla="*/ 1811128 w 4681378"/>
              <a:gd name="connsiteY15" fmla="*/ 3981666 h 4178937"/>
              <a:gd name="connsiteX0" fmla="*/ 1811128 w 4681378"/>
              <a:gd name="connsiteY0" fmla="*/ 3981666 h 4178937"/>
              <a:gd name="connsiteX1" fmla="*/ 1880978 w 4681378"/>
              <a:gd name="connsiteY1" fmla="*/ 3302216 h 4178937"/>
              <a:gd name="connsiteX2" fmla="*/ 20429 w 4681378"/>
              <a:gd name="connsiteY2" fmla="*/ 2787866 h 4178937"/>
              <a:gd name="connsiteX3" fmla="*/ 1378 w 4681378"/>
              <a:gd name="connsiteY3" fmla="*/ 133566 h 4178937"/>
              <a:gd name="connsiteX4" fmla="*/ 306180 w 4681378"/>
              <a:gd name="connsiteY4" fmla="*/ 216 h 4178937"/>
              <a:gd name="connsiteX5" fmla="*/ 4516228 w 4681378"/>
              <a:gd name="connsiteY5" fmla="*/ 216 h 4178937"/>
              <a:gd name="connsiteX6" fmla="*/ 4681330 w 4681378"/>
              <a:gd name="connsiteY6" fmla="*/ 235166 h 4178937"/>
              <a:gd name="connsiteX7" fmla="*/ 4674978 w 4681378"/>
              <a:gd name="connsiteY7" fmla="*/ 3086316 h 4178937"/>
              <a:gd name="connsiteX8" fmla="*/ 4516230 w 4681378"/>
              <a:gd name="connsiteY8" fmla="*/ 3314915 h 4178937"/>
              <a:gd name="connsiteX9" fmla="*/ 2801730 w 4681378"/>
              <a:gd name="connsiteY9" fmla="*/ 3314915 h 4178937"/>
              <a:gd name="connsiteX10" fmla="*/ 2801728 w 4681378"/>
              <a:gd name="connsiteY10" fmla="*/ 3289516 h 4178937"/>
              <a:gd name="connsiteX11" fmla="*/ 2884278 w 4681378"/>
              <a:gd name="connsiteY11" fmla="*/ 3988016 h 4178937"/>
              <a:gd name="connsiteX12" fmla="*/ 2928729 w 4681378"/>
              <a:gd name="connsiteY12" fmla="*/ 4165816 h 4178937"/>
              <a:gd name="connsiteX13" fmla="*/ 1830180 w 4681378"/>
              <a:gd name="connsiteY13" fmla="*/ 4165815 h 4178937"/>
              <a:gd name="connsiteX14" fmla="*/ 1811128 w 4681378"/>
              <a:gd name="connsiteY14" fmla="*/ 3981666 h 4178937"/>
              <a:gd name="connsiteX0" fmla="*/ 1809750 w 4680000"/>
              <a:gd name="connsiteY0" fmla="*/ 3981666 h 4178937"/>
              <a:gd name="connsiteX1" fmla="*/ 1879600 w 4680000"/>
              <a:gd name="connsiteY1" fmla="*/ 3302216 h 4178937"/>
              <a:gd name="connsiteX2" fmla="*/ 0 w 4680000"/>
              <a:gd name="connsiteY2" fmla="*/ 133566 h 4178937"/>
              <a:gd name="connsiteX3" fmla="*/ 304802 w 4680000"/>
              <a:gd name="connsiteY3" fmla="*/ 216 h 4178937"/>
              <a:gd name="connsiteX4" fmla="*/ 4514850 w 4680000"/>
              <a:gd name="connsiteY4" fmla="*/ 216 h 4178937"/>
              <a:gd name="connsiteX5" fmla="*/ 4679952 w 4680000"/>
              <a:gd name="connsiteY5" fmla="*/ 235166 h 4178937"/>
              <a:gd name="connsiteX6" fmla="*/ 4673600 w 4680000"/>
              <a:gd name="connsiteY6" fmla="*/ 3086316 h 4178937"/>
              <a:gd name="connsiteX7" fmla="*/ 4514852 w 4680000"/>
              <a:gd name="connsiteY7" fmla="*/ 3314915 h 4178937"/>
              <a:gd name="connsiteX8" fmla="*/ 2800352 w 4680000"/>
              <a:gd name="connsiteY8" fmla="*/ 3314915 h 4178937"/>
              <a:gd name="connsiteX9" fmla="*/ 2800350 w 4680000"/>
              <a:gd name="connsiteY9" fmla="*/ 3289516 h 4178937"/>
              <a:gd name="connsiteX10" fmla="*/ 2882900 w 4680000"/>
              <a:gd name="connsiteY10" fmla="*/ 3988016 h 4178937"/>
              <a:gd name="connsiteX11" fmla="*/ 2927351 w 4680000"/>
              <a:gd name="connsiteY11" fmla="*/ 4165816 h 4178937"/>
              <a:gd name="connsiteX12" fmla="*/ 1828802 w 4680000"/>
              <a:gd name="connsiteY12" fmla="*/ 4165815 h 4178937"/>
              <a:gd name="connsiteX13" fmla="*/ 1809750 w 4680000"/>
              <a:gd name="connsiteY13" fmla="*/ 3981666 h 4178937"/>
              <a:gd name="connsiteX0" fmla="*/ 1504948 w 4375198"/>
              <a:gd name="connsiteY0" fmla="*/ 3981666 h 4178937"/>
              <a:gd name="connsiteX1" fmla="*/ 1574798 w 4375198"/>
              <a:gd name="connsiteY1" fmla="*/ 3302216 h 4178937"/>
              <a:gd name="connsiteX2" fmla="*/ 0 w 4375198"/>
              <a:gd name="connsiteY2" fmla="*/ 216 h 4178937"/>
              <a:gd name="connsiteX3" fmla="*/ 4210048 w 4375198"/>
              <a:gd name="connsiteY3" fmla="*/ 216 h 4178937"/>
              <a:gd name="connsiteX4" fmla="*/ 4375150 w 4375198"/>
              <a:gd name="connsiteY4" fmla="*/ 235166 h 4178937"/>
              <a:gd name="connsiteX5" fmla="*/ 4368798 w 4375198"/>
              <a:gd name="connsiteY5" fmla="*/ 3086316 h 4178937"/>
              <a:gd name="connsiteX6" fmla="*/ 4210050 w 4375198"/>
              <a:gd name="connsiteY6" fmla="*/ 3314915 h 4178937"/>
              <a:gd name="connsiteX7" fmla="*/ 2495550 w 4375198"/>
              <a:gd name="connsiteY7" fmla="*/ 3314915 h 4178937"/>
              <a:gd name="connsiteX8" fmla="*/ 2495548 w 4375198"/>
              <a:gd name="connsiteY8" fmla="*/ 3289516 h 4178937"/>
              <a:gd name="connsiteX9" fmla="*/ 2578098 w 4375198"/>
              <a:gd name="connsiteY9" fmla="*/ 3988016 h 4178937"/>
              <a:gd name="connsiteX10" fmla="*/ 2622549 w 4375198"/>
              <a:gd name="connsiteY10" fmla="*/ 4165816 h 4178937"/>
              <a:gd name="connsiteX11" fmla="*/ 1524000 w 4375198"/>
              <a:gd name="connsiteY11" fmla="*/ 4165815 h 4178937"/>
              <a:gd name="connsiteX12" fmla="*/ 1504948 w 4375198"/>
              <a:gd name="connsiteY12" fmla="*/ 3981666 h 4178937"/>
              <a:gd name="connsiteX0" fmla="*/ 127673 w 2997923"/>
              <a:gd name="connsiteY0" fmla="*/ 3981666 h 4178937"/>
              <a:gd name="connsiteX1" fmla="*/ 197523 w 2997923"/>
              <a:gd name="connsiteY1" fmla="*/ 3302216 h 4178937"/>
              <a:gd name="connsiteX2" fmla="*/ 2832773 w 2997923"/>
              <a:gd name="connsiteY2" fmla="*/ 216 h 4178937"/>
              <a:gd name="connsiteX3" fmla="*/ 2997875 w 2997923"/>
              <a:gd name="connsiteY3" fmla="*/ 235166 h 4178937"/>
              <a:gd name="connsiteX4" fmla="*/ 2991523 w 2997923"/>
              <a:gd name="connsiteY4" fmla="*/ 3086316 h 4178937"/>
              <a:gd name="connsiteX5" fmla="*/ 2832775 w 2997923"/>
              <a:gd name="connsiteY5" fmla="*/ 3314915 h 4178937"/>
              <a:gd name="connsiteX6" fmla="*/ 1118275 w 2997923"/>
              <a:gd name="connsiteY6" fmla="*/ 3314915 h 4178937"/>
              <a:gd name="connsiteX7" fmla="*/ 1118273 w 2997923"/>
              <a:gd name="connsiteY7" fmla="*/ 3289516 h 4178937"/>
              <a:gd name="connsiteX8" fmla="*/ 1200823 w 2997923"/>
              <a:gd name="connsiteY8" fmla="*/ 3988016 h 4178937"/>
              <a:gd name="connsiteX9" fmla="*/ 1245274 w 2997923"/>
              <a:gd name="connsiteY9" fmla="*/ 4165816 h 4178937"/>
              <a:gd name="connsiteX10" fmla="*/ 146725 w 2997923"/>
              <a:gd name="connsiteY10" fmla="*/ 4165815 h 4178937"/>
              <a:gd name="connsiteX11" fmla="*/ 127673 w 2997923"/>
              <a:gd name="connsiteY11" fmla="*/ 3981666 h 4178937"/>
              <a:gd name="connsiteX0" fmla="*/ 2832773 w 2997923"/>
              <a:gd name="connsiteY0" fmla="*/ 216 h 4178937"/>
              <a:gd name="connsiteX1" fmla="*/ 2997875 w 2997923"/>
              <a:gd name="connsiteY1" fmla="*/ 235166 h 4178937"/>
              <a:gd name="connsiteX2" fmla="*/ 2991523 w 2997923"/>
              <a:gd name="connsiteY2" fmla="*/ 3086316 h 4178937"/>
              <a:gd name="connsiteX3" fmla="*/ 2832775 w 2997923"/>
              <a:gd name="connsiteY3" fmla="*/ 3314915 h 4178937"/>
              <a:gd name="connsiteX4" fmla="*/ 1118275 w 2997923"/>
              <a:gd name="connsiteY4" fmla="*/ 3314915 h 4178937"/>
              <a:gd name="connsiteX5" fmla="*/ 1118273 w 2997923"/>
              <a:gd name="connsiteY5" fmla="*/ 3289516 h 4178937"/>
              <a:gd name="connsiteX6" fmla="*/ 1200823 w 2997923"/>
              <a:gd name="connsiteY6" fmla="*/ 3988016 h 4178937"/>
              <a:gd name="connsiteX7" fmla="*/ 1245274 w 2997923"/>
              <a:gd name="connsiteY7" fmla="*/ 4165816 h 4178937"/>
              <a:gd name="connsiteX8" fmla="*/ 146725 w 2997923"/>
              <a:gd name="connsiteY8" fmla="*/ 4165815 h 4178937"/>
              <a:gd name="connsiteX9" fmla="*/ 127673 w 2997923"/>
              <a:gd name="connsiteY9" fmla="*/ 3981666 h 4178937"/>
              <a:gd name="connsiteX10" fmla="*/ 288963 w 2997923"/>
              <a:gd name="connsiteY10" fmla="*/ 3393656 h 4178937"/>
              <a:gd name="connsiteX0" fmla="*/ 2832773 w 2991893"/>
              <a:gd name="connsiteY0" fmla="*/ 0 h 4178721"/>
              <a:gd name="connsiteX1" fmla="*/ 2991523 w 2991893"/>
              <a:gd name="connsiteY1" fmla="*/ 3086100 h 4178721"/>
              <a:gd name="connsiteX2" fmla="*/ 2832775 w 2991893"/>
              <a:gd name="connsiteY2" fmla="*/ 3314699 h 4178721"/>
              <a:gd name="connsiteX3" fmla="*/ 1118275 w 2991893"/>
              <a:gd name="connsiteY3" fmla="*/ 3314699 h 4178721"/>
              <a:gd name="connsiteX4" fmla="*/ 1118273 w 2991893"/>
              <a:gd name="connsiteY4" fmla="*/ 3289300 h 4178721"/>
              <a:gd name="connsiteX5" fmla="*/ 1200823 w 2991893"/>
              <a:gd name="connsiteY5" fmla="*/ 3987800 h 4178721"/>
              <a:gd name="connsiteX6" fmla="*/ 1245274 w 2991893"/>
              <a:gd name="connsiteY6" fmla="*/ 4165600 h 4178721"/>
              <a:gd name="connsiteX7" fmla="*/ 146725 w 2991893"/>
              <a:gd name="connsiteY7" fmla="*/ 4165599 h 4178721"/>
              <a:gd name="connsiteX8" fmla="*/ 127673 w 2991893"/>
              <a:gd name="connsiteY8" fmla="*/ 3981450 h 4178721"/>
              <a:gd name="connsiteX9" fmla="*/ 288963 w 2991893"/>
              <a:gd name="connsiteY9" fmla="*/ 3393440 h 4178721"/>
              <a:gd name="connsiteX0" fmla="*/ 2991523 w 2991893"/>
              <a:gd name="connsiteY0" fmla="*/ 0 h 1092621"/>
              <a:gd name="connsiteX1" fmla="*/ 2832775 w 2991893"/>
              <a:gd name="connsiteY1" fmla="*/ 228599 h 1092621"/>
              <a:gd name="connsiteX2" fmla="*/ 1118275 w 2991893"/>
              <a:gd name="connsiteY2" fmla="*/ 228599 h 1092621"/>
              <a:gd name="connsiteX3" fmla="*/ 1118273 w 2991893"/>
              <a:gd name="connsiteY3" fmla="*/ 203200 h 1092621"/>
              <a:gd name="connsiteX4" fmla="*/ 1200823 w 2991893"/>
              <a:gd name="connsiteY4" fmla="*/ 901700 h 1092621"/>
              <a:gd name="connsiteX5" fmla="*/ 1245274 w 2991893"/>
              <a:gd name="connsiteY5" fmla="*/ 1079500 h 1092621"/>
              <a:gd name="connsiteX6" fmla="*/ 146725 w 2991893"/>
              <a:gd name="connsiteY6" fmla="*/ 1079499 h 1092621"/>
              <a:gd name="connsiteX7" fmla="*/ 127673 w 2991893"/>
              <a:gd name="connsiteY7" fmla="*/ 895350 h 1092621"/>
              <a:gd name="connsiteX8" fmla="*/ 288963 w 2991893"/>
              <a:gd name="connsiteY8" fmla="*/ 307340 h 1092621"/>
              <a:gd name="connsiteX0" fmla="*/ 2832775 w 2832775"/>
              <a:gd name="connsiteY0" fmla="*/ 25399 h 889421"/>
              <a:gd name="connsiteX1" fmla="*/ 1118275 w 2832775"/>
              <a:gd name="connsiteY1" fmla="*/ 25399 h 889421"/>
              <a:gd name="connsiteX2" fmla="*/ 1118273 w 2832775"/>
              <a:gd name="connsiteY2" fmla="*/ 0 h 889421"/>
              <a:gd name="connsiteX3" fmla="*/ 1200823 w 2832775"/>
              <a:gd name="connsiteY3" fmla="*/ 698500 h 889421"/>
              <a:gd name="connsiteX4" fmla="*/ 1245274 w 2832775"/>
              <a:gd name="connsiteY4" fmla="*/ 876300 h 889421"/>
              <a:gd name="connsiteX5" fmla="*/ 146725 w 2832775"/>
              <a:gd name="connsiteY5" fmla="*/ 876299 h 889421"/>
              <a:gd name="connsiteX6" fmla="*/ 127673 w 2832775"/>
              <a:gd name="connsiteY6" fmla="*/ 692150 h 889421"/>
              <a:gd name="connsiteX7" fmla="*/ 288963 w 2832775"/>
              <a:gd name="connsiteY7" fmla="*/ 104140 h 889421"/>
              <a:gd name="connsiteX0" fmla="*/ 1118275 w 1318026"/>
              <a:gd name="connsiteY0" fmla="*/ 25399 h 889421"/>
              <a:gd name="connsiteX1" fmla="*/ 1118273 w 1318026"/>
              <a:gd name="connsiteY1" fmla="*/ 0 h 889421"/>
              <a:gd name="connsiteX2" fmla="*/ 1200823 w 1318026"/>
              <a:gd name="connsiteY2" fmla="*/ 698500 h 889421"/>
              <a:gd name="connsiteX3" fmla="*/ 1245274 w 1318026"/>
              <a:gd name="connsiteY3" fmla="*/ 876300 h 889421"/>
              <a:gd name="connsiteX4" fmla="*/ 146725 w 1318026"/>
              <a:gd name="connsiteY4" fmla="*/ 876299 h 889421"/>
              <a:gd name="connsiteX5" fmla="*/ 127673 w 1318026"/>
              <a:gd name="connsiteY5" fmla="*/ 692150 h 889421"/>
              <a:gd name="connsiteX6" fmla="*/ 288963 w 1318026"/>
              <a:gd name="connsiteY6" fmla="*/ 104140 h 889421"/>
              <a:gd name="connsiteX0" fmla="*/ 1118275 w 1318026"/>
              <a:gd name="connsiteY0" fmla="*/ 25399 h 889421"/>
              <a:gd name="connsiteX1" fmla="*/ 1118273 w 1318026"/>
              <a:gd name="connsiteY1" fmla="*/ 0 h 889421"/>
              <a:gd name="connsiteX2" fmla="*/ 1200823 w 1318026"/>
              <a:gd name="connsiteY2" fmla="*/ 698500 h 889421"/>
              <a:gd name="connsiteX3" fmla="*/ 1245274 w 1318026"/>
              <a:gd name="connsiteY3" fmla="*/ 876300 h 889421"/>
              <a:gd name="connsiteX4" fmla="*/ 146725 w 1318026"/>
              <a:gd name="connsiteY4" fmla="*/ 876299 h 889421"/>
              <a:gd name="connsiteX5" fmla="*/ 127673 w 1318026"/>
              <a:gd name="connsiteY5" fmla="*/ 692150 h 889421"/>
              <a:gd name="connsiteX6" fmla="*/ 187363 w 1318026"/>
              <a:gd name="connsiteY6" fmla="*/ 34290 h 889421"/>
              <a:gd name="connsiteX0" fmla="*/ 1118275 w 1318026"/>
              <a:gd name="connsiteY0" fmla="*/ 25399 h 889421"/>
              <a:gd name="connsiteX1" fmla="*/ 1118273 w 1318026"/>
              <a:gd name="connsiteY1" fmla="*/ 0 h 889421"/>
              <a:gd name="connsiteX2" fmla="*/ 1200823 w 1318026"/>
              <a:gd name="connsiteY2" fmla="*/ 698500 h 889421"/>
              <a:gd name="connsiteX3" fmla="*/ 1245274 w 1318026"/>
              <a:gd name="connsiteY3" fmla="*/ 876300 h 889421"/>
              <a:gd name="connsiteX4" fmla="*/ 146725 w 1318026"/>
              <a:gd name="connsiteY4" fmla="*/ 876299 h 889421"/>
              <a:gd name="connsiteX5" fmla="*/ 127673 w 1318026"/>
              <a:gd name="connsiteY5" fmla="*/ 692150 h 889421"/>
              <a:gd name="connsiteX6" fmla="*/ 187363 w 1318026"/>
              <a:gd name="connsiteY6" fmla="*/ 34290 h 889421"/>
              <a:gd name="connsiteX7" fmla="*/ 1118275 w 1318026"/>
              <a:gd name="connsiteY7" fmla="*/ 25399 h 889421"/>
              <a:gd name="connsiteX0" fmla="*/ 1118275 w 1318026"/>
              <a:gd name="connsiteY0" fmla="*/ 25399 h 889421"/>
              <a:gd name="connsiteX1" fmla="*/ 1118273 w 1318026"/>
              <a:gd name="connsiteY1" fmla="*/ 0 h 889421"/>
              <a:gd name="connsiteX2" fmla="*/ 1200823 w 1318026"/>
              <a:gd name="connsiteY2" fmla="*/ 698500 h 889421"/>
              <a:gd name="connsiteX3" fmla="*/ 1245274 w 1318026"/>
              <a:gd name="connsiteY3" fmla="*/ 876300 h 889421"/>
              <a:gd name="connsiteX4" fmla="*/ 146725 w 1318026"/>
              <a:gd name="connsiteY4" fmla="*/ 876299 h 889421"/>
              <a:gd name="connsiteX5" fmla="*/ 127673 w 1318026"/>
              <a:gd name="connsiteY5" fmla="*/ 692150 h 889421"/>
              <a:gd name="connsiteX6" fmla="*/ 187363 w 1318026"/>
              <a:gd name="connsiteY6" fmla="*/ 34290 h 889421"/>
              <a:gd name="connsiteX7" fmla="*/ 1118275 w 1318026"/>
              <a:gd name="connsiteY7" fmla="*/ 25399 h 88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8026" h="889421">
                <a:moveTo>
                  <a:pt x="1118275" y="25399"/>
                </a:moveTo>
                <a:cubicBezTo>
                  <a:pt x="1118274" y="16933"/>
                  <a:pt x="1118274" y="8466"/>
                  <a:pt x="1118273" y="0"/>
                </a:cubicBezTo>
                <a:lnTo>
                  <a:pt x="1200823" y="698500"/>
                </a:lnTo>
                <a:cubicBezTo>
                  <a:pt x="1272790" y="789517"/>
                  <a:pt x="1398732" y="854075"/>
                  <a:pt x="1245274" y="876300"/>
                </a:cubicBezTo>
                <a:cubicBezTo>
                  <a:pt x="1093933" y="901700"/>
                  <a:pt x="357333" y="883707"/>
                  <a:pt x="146725" y="876299"/>
                </a:cubicBezTo>
                <a:cubicBezTo>
                  <a:pt x="-38484" y="849841"/>
                  <a:pt x="-52243" y="848783"/>
                  <a:pt x="127673" y="692150"/>
                </a:cubicBezTo>
                <a:cubicBezTo>
                  <a:pt x="155190" y="330200"/>
                  <a:pt x="163656" y="222250"/>
                  <a:pt x="187363" y="34290"/>
                </a:cubicBezTo>
                <a:lnTo>
                  <a:pt x="1118275" y="25399"/>
                </a:lnTo>
                <a:close/>
              </a:path>
            </a:pathLst>
          </a:custGeom>
          <a:solidFill>
            <a:srgbClr val="FFFFFF"/>
          </a:solidFill>
          <a:effectLst>
            <a:outerShdw blurRad="50800" dist="38100" dir="5400000" algn="t" rotWithShape="0">
              <a:prstClr val="black">
                <a:alpha val="6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78" name="Rectangle 177"/>
          <p:cNvSpPr/>
          <p:nvPr/>
        </p:nvSpPr>
        <p:spPr>
          <a:xfrm>
            <a:off x="3852651" y="1597670"/>
            <a:ext cx="720080" cy="72008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75" name="Rectangle 174"/>
          <p:cNvSpPr/>
          <p:nvPr/>
        </p:nvSpPr>
        <p:spPr>
          <a:xfrm>
            <a:off x="3132571" y="877590"/>
            <a:ext cx="720080" cy="72008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79" name="Rectangle 178"/>
          <p:cNvSpPr/>
          <p:nvPr/>
        </p:nvSpPr>
        <p:spPr>
          <a:xfrm>
            <a:off x="2413222" y="1597670"/>
            <a:ext cx="720080" cy="72008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77" name="Rectangle 176"/>
          <p:cNvSpPr/>
          <p:nvPr/>
        </p:nvSpPr>
        <p:spPr>
          <a:xfrm>
            <a:off x="3132571" y="2317750"/>
            <a:ext cx="720080" cy="72008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76" name="Rectangle 175"/>
          <p:cNvSpPr/>
          <p:nvPr/>
        </p:nvSpPr>
        <p:spPr>
          <a:xfrm>
            <a:off x="2411760" y="1597670"/>
            <a:ext cx="720080" cy="72008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 name="Slide Number Placeholder 1"/>
          <p:cNvSpPr>
            <a:spLocks noGrp="1"/>
          </p:cNvSpPr>
          <p:nvPr>
            <p:ph type="sldNum" sz="quarter" idx="12"/>
          </p:nvPr>
        </p:nvSpPr>
        <p:spPr/>
        <p:txBody>
          <a:bodyPr/>
          <a:lstStyle/>
          <a:p>
            <a:fld id="{CDB8BC0E-CEE3-4EC1-B849-44D559D8322A}" type="slidenum">
              <a:rPr lang="en-US" altLang="fi-FI" smtClean="0"/>
              <a:pPr/>
              <a:t>17</a:t>
            </a:fld>
            <a:endParaRPr lang="en-US" altLang="fi-FI"/>
          </a:p>
        </p:txBody>
      </p:sp>
      <p:sp>
        <p:nvSpPr>
          <p:cNvPr id="181" name="Pixel Background"/>
          <p:cNvSpPr/>
          <p:nvPr/>
        </p:nvSpPr>
        <p:spPr>
          <a:xfrm>
            <a:off x="2412000" y="877590"/>
            <a:ext cx="4319018" cy="2880320"/>
          </a:xfrm>
          <a:prstGeom prst="roundRect">
            <a:avLst>
              <a:gd name="adj" fmla="val 0"/>
            </a:avLst>
          </a:prstGeom>
          <a:gradFill>
            <a:gsLst>
              <a:gs pos="0">
                <a:srgbClr val="5E9EFF"/>
              </a:gs>
              <a:gs pos="39999">
                <a:srgbClr val="85C2FF"/>
              </a:gs>
              <a:gs pos="70000">
                <a:srgbClr val="C4D6EB"/>
              </a:gs>
              <a:gs pos="100000">
                <a:srgbClr val="FFEBFA"/>
              </a:gs>
            </a:gsLst>
            <a:lin ang="5400000" scaled="0"/>
          </a:gradFill>
          <a:effectLst>
            <a:outerShdw blurRad="50800" dist="38100" dir="13500000" algn="br" rotWithShape="0">
              <a:schemeClr val="accent1">
                <a:lumMod val="50000"/>
                <a:alpha val="37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cxnSp>
        <p:nvCxnSpPr>
          <p:cNvPr id="183" name="Straight Connector 182"/>
          <p:cNvCxnSpPr/>
          <p:nvPr/>
        </p:nvCxnSpPr>
        <p:spPr>
          <a:xfrm>
            <a:off x="2413222" y="1597670"/>
            <a:ext cx="4319018" cy="0"/>
          </a:xfrm>
          <a:prstGeom prst="line">
            <a:avLst/>
          </a:prstGeom>
          <a:ln>
            <a:solidFill>
              <a:schemeClr val="accent1">
                <a:lumMod val="75000"/>
                <a:alpha val="74000"/>
              </a:schemeClr>
            </a:solidFill>
          </a:ln>
          <a:effectLst>
            <a:outerShdw blurRad="12700" dist="127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a:off x="2411760" y="2307669"/>
            <a:ext cx="4319018" cy="0"/>
          </a:xfrm>
          <a:prstGeom prst="line">
            <a:avLst/>
          </a:prstGeom>
          <a:ln>
            <a:solidFill>
              <a:schemeClr val="accent1">
                <a:lumMod val="75000"/>
                <a:alpha val="74000"/>
              </a:schemeClr>
            </a:solidFill>
          </a:ln>
          <a:effectLst>
            <a:outerShdw blurRad="12700" dist="127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85" name="Straight Connector 184"/>
          <p:cNvCxnSpPr/>
          <p:nvPr/>
        </p:nvCxnSpPr>
        <p:spPr>
          <a:xfrm>
            <a:off x="2413222" y="3037830"/>
            <a:ext cx="4319018" cy="0"/>
          </a:xfrm>
          <a:prstGeom prst="line">
            <a:avLst/>
          </a:prstGeom>
          <a:ln>
            <a:solidFill>
              <a:schemeClr val="accent1">
                <a:lumMod val="75000"/>
                <a:alpha val="74000"/>
              </a:schemeClr>
            </a:solidFill>
          </a:ln>
          <a:effectLst>
            <a:outerShdw blurRad="12700" dist="127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a:off x="3133302" y="877590"/>
            <a:ext cx="0" cy="2880320"/>
          </a:xfrm>
          <a:prstGeom prst="line">
            <a:avLst/>
          </a:prstGeom>
          <a:ln>
            <a:solidFill>
              <a:schemeClr val="accent1">
                <a:lumMod val="75000"/>
                <a:alpha val="74000"/>
              </a:schemeClr>
            </a:solidFill>
          </a:ln>
          <a:effectLst>
            <a:outerShdw blurRad="12700" dist="127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a:off x="3852651" y="877590"/>
            <a:ext cx="0" cy="2880320"/>
          </a:xfrm>
          <a:prstGeom prst="line">
            <a:avLst/>
          </a:prstGeom>
          <a:ln>
            <a:solidFill>
              <a:schemeClr val="accent1">
                <a:lumMod val="75000"/>
                <a:alpha val="74000"/>
              </a:schemeClr>
            </a:solidFill>
          </a:ln>
          <a:effectLst>
            <a:outerShdw blurRad="12700" dist="127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88" name="Straight Connector 187"/>
          <p:cNvCxnSpPr>
            <a:stCxn id="181" idx="0"/>
            <a:endCxn id="181" idx="2"/>
          </p:cNvCxnSpPr>
          <p:nvPr/>
        </p:nvCxnSpPr>
        <p:spPr>
          <a:xfrm>
            <a:off x="4571509" y="877590"/>
            <a:ext cx="0" cy="2880320"/>
          </a:xfrm>
          <a:prstGeom prst="line">
            <a:avLst/>
          </a:prstGeom>
          <a:ln>
            <a:solidFill>
              <a:schemeClr val="accent1">
                <a:lumMod val="75000"/>
                <a:alpha val="74000"/>
              </a:schemeClr>
            </a:solidFill>
          </a:ln>
          <a:effectLst>
            <a:outerShdw blurRad="12700" dist="127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flipH="1">
            <a:off x="5292080" y="880442"/>
            <a:ext cx="1" cy="2877468"/>
          </a:xfrm>
          <a:prstGeom prst="line">
            <a:avLst/>
          </a:prstGeom>
          <a:ln>
            <a:solidFill>
              <a:schemeClr val="accent1">
                <a:lumMod val="75000"/>
                <a:alpha val="74000"/>
              </a:schemeClr>
            </a:solidFill>
          </a:ln>
          <a:effectLst>
            <a:outerShdw blurRad="12700" dist="127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flipH="1">
            <a:off x="6012160" y="880442"/>
            <a:ext cx="1" cy="2877468"/>
          </a:xfrm>
          <a:prstGeom prst="line">
            <a:avLst/>
          </a:prstGeom>
          <a:ln>
            <a:solidFill>
              <a:schemeClr val="accent1">
                <a:lumMod val="75000"/>
                <a:alpha val="74000"/>
              </a:schemeClr>
            </a:solidFill>
          </a:ln>
          <a:effectLst>
            <a:outerShdw blurRad="12700" dist="127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202" name="PT Sample"/>
          <p:cNvSpPr/>
          <p:nvPr/>
        </p:nvSpPr>
        <p:spPr>
          <a:xfrm>
            <a:off x="4049151" y="1732685"/>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203" name="PT Sample"/>
          <p:cNvSpPr/>
          <p:nvPr/>
        </p:nvSpPr>
        <p:spPr>
          <a:xfrm>
            <a:off x="4365091" y="1887897"/>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204" name="PT Sample"/>
          <p:cNvSpPr/>
          <p:nvPr/>
        </p:nvSpPr>
        <p:spPr>
          <a:xfrm>
            <a:off x="4049151" y="2073528"/>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205" name="PT Sample"/>
          <p:cNvSpPr/>
          <p:nvPr/>
        </p:nvSpPr>
        <p:spPr>
          <a:xfrm>
            <a:off x="4285026" y="1650919"/>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pic>
        <p:nvPicPr>
          <p:cNvPr id="25" name="Screen" descr="C:\Users\make\AppData\Local\Microsoft\Windows\Temporary Internet Files\Content.IE5\C7LR034D\apple_led_cinema_screen_by_fisshy94-d38e3o5[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4281" y="678520"/>
            <a:ext cx="4700680" cy="4206359"/>
          </a:xfrm>
          <a:prstGeom prst="rect">
            <a:avLst/>
          </a:prstGeom>
          <a:noFill/>
          <a:effectLst>
            <a:reflection blurRad="6350" stA="21000" endPos="10000" dir="5400000" sy="-100000" algn="bl" rotWithShape="0"/>
          </a:effectLst>
          <a:extLst>
            <a:ext uri="{909E8E84-426E-40dd-AFC4-6F175D3DCCD1}">
              <a14:hiddenFill xmlns="" xmlns:a14="http://schemas.microsoft.com/office/drawing/2010/main">
                <a:solidFill>
                  <a:srgbClr val="FFFFFF"/>
                </a:solidFill>
              </a14:hiddenFill>
            </a:ext>
          </a:extLst>
        </p:spPr>
      </p:pic>
      <p:sp>
        <p:nvSpPr>
          <p:cNvPr id="23" name="Base Path"/>
          <p:cNvSpPr txBox="1"/>
          <p:nvPr/>
        </p:nvSpPr>
        <p:spPr>
          <a:xfrm>
            <a:off x="3628577" y="1028880"/>
            <a:ext cx="1698154" cy="461665"/>
          </a:xfrm>
          <a:prstGeom prst="rect">
            <a:avLst/>
          </a:prstGeom>
          <a:solidFill>
            <a:schemeClr val="tx1">
              <a:lumMod val="20000"/>
              <a:lumOff val="80000"/>
            </a:schemeClr>
          </a:solidFill>
          <a:ln>
            <a:solidFill>
              <a:srgbClr val="000000"/>
            </a:solidFill>
          </a:ln>
          <a:effectLst/>
        </p:spPr>
        <p:txBody>
          <a:bodyPr wrap="square" rtlCol="0">
            <a:spAutoFit/>
          </a:bodyPr>
          <a:lstStyle/>
          <a:p>
            <a:pPr algn="ctr"/>
            <a:r>
              <a:rPr lang="fi-FI" sz="2400" b="1" dirty="0">
                <a:ln w="25400">
                  <a:noFill/>
                </a:ln>
                <a:solidFill>
                  <a:srgbClr val="000000"/>
                </a:solidFill>
                <a:effectLst/>
              </a:rPr>
              <a:t>Base </a:t>
            </a:r>
            <a:r>
              <a:rPr lang="fi-FI" sz="2400" b="1" dirty="0" smtClean="0">
                <a:ln w="25400">
                  <a:noFill/>
                </a:ln>
                <a:solidFill>
                  <a:srgbClr val="000000"/>
                </a:solidFill>
                <a:effectLst/>
              </a:rPr>
              <a:t>Path</a:t>
            </a:r>
            <a:endParaRPr lang="fi-FI" sz="2400" b="1" dirty="0">
              <a:ln w="25400">
                <a:noFill/>
              </a:ln>
              <a:solidFill>
                <a:srgbClr val="000000"/>
              </a:solidFill>
              <a:effectLst/>
            </a:endParaRPr>
          </a:p>
        </p:txBody>
      </p:sp>
      <p:sp>
        <p:nvSpPr>
          <p:cNvPr id="24" name="Base Path"/>
          <p:cNvSpPr txBox="1"/>
          <p:nvPr/>
        </p:nvSpPr>
        <p:spPr>
          <a:xfrm>
            <a:off x="4642383" y="1725378"/>
            <a:ext cx="1698154" cy="461665"/>
          </a:xfrm>
          <a:prstGeom prst="rect">
            <a:avLst/>
          </a:prstGeom>
          <a:solidFill>
            <a:schemeClr val="tx1">
              <a:lumMod val="20000"/>
              <a:lumOff val="80000"/>
            </a:schemeClr>
          </a:solidFill>
          <a:ln>
            <a:solidFill>
              <a:srgbClr val="000000"/>
            </a:solidFill>
          </a:ln>
          <a:effectLst/>
        </p:spPr>
        <p:txBody>
          <a:bodyPr wrap="square" rtlCol="0">
            <a:spAutoFit/>
          </a:bodyPr>
          <a:lstStyle/>
          <a:p>
            <a:pPr algn="ctr"/>
            <a:r>
              <a:rPr lang="fi-FI" sz="2400" b="1" dirty="0">
                <a:ln w="25400">
                  <a:noFill/>
                </a:ln>
                <a:solidFill>
                  <a:srgbClr val="000000"/>
                </a:solidFill>
                <a:effectLst/>
              </a:rPr>
              <a:t>Base </a:t>
            </a:r>
            <a:r>
              <a:rPr lang="fi-FI" sz="2400" b="1" dirty="0" smtClean="0">
                <a:ln w="25400">
                  <a:noFill/>
                </a:ln>
                <a:solidFill>
                  <a:srgbClr val="000000"/>
                </a:solidFill>
                <a:effectLst/>
              </a:rPr>
              <a:t>Path</a:t>
            </a:r>
            <a:endParaRPr lang="fi-FI" sz="2400" b="1" dirty="0">
              <a:ln w="25400">
                <a:noFill/>
              </a:ln>
              <a:solidFill>
                <a:srgbClr val="000000"/>
              </a:solidFill>
              <a:effectLst/>
            </a:endParaRPr>
          </a:p>
        </p:txBody>
      </p:sp>
      <p:sp>
        <p:nvSpPr>
          <p:cNvPr id="26" name="Base Path"/>
          <p:cNvSpPr txBox="1"/>
          <p:nvPr/>
        </p:nvSpPr>
        <p:spPr>
          <a:xfrm>
            <a:off x="3357264" y="2315517"/>
            <a:ext cx="1698154" cy="461665"/>
          </a:xfrm>
          <a:prstGeom prst="rect">
            <a:avLst/>
          </a:prstGeom>
          <a:solidFill>
            <a:schemeClr val="tx1">
              <a:lumMod val="20000"/>
              <a:lumOff val="80000"/>
            </a:schemeClr>
          </a:solidFill>
          <a:ln>
            <a:solidFill>
              <a:srgbClr val="000000"/>
            </a:solidFill>
          </a:ln>
          <a:effectLst/>
        </p:spPr>
        <p:txBody>
          <a:bodyPr wrap="square" rtlCol="0">
            <a:spAutoFit/>
          </a:bodyPr>
          <a:lstStyle/>
          <a:p>
            <a:pPr algn="ctr"/>
            <a:r>
              <a:rPr lang="fi-FI" sz="2400" b="1" dirty="0">
                <a:ln w="25400">
                  <a:noFill/>
                </a:ln>
                <a:solidFill>
                  <a:srgbClr val="000000"/>
                </a:solidFill>
                <a:effectLst/>
              </a:rPr>
              <a:t>Base </a:t>
            </a:r>
            <a:r>
              <a:rPr lang="fi-FI" sz="2400" b="1" dirty="0" smtClean="0">
                <a:ln w="25400">
                  <a:noFill/>
                </a:ln>
                <a:solidFill>
                  <a:srgbClr val="000000"/>
                </a:solidFill>
                <a:effectLst/>
              </a:rPr>
              <a:t>Path</a:t>
            </a:r>
            <a:endParaRPr lang="fi-FI" sz="2400" b="1" dirty="0">
              <a:ln w="25400">
                <a:noFill/>
              </a:ln>
              <a:solidFill>
                <a:srgbClr val="000000"/>
              </a:solidFill>
              <a:effectLst/>
            </a:endParaRPr>
          </a:p>
        </p:txBody>
      </p:sp>
      <p:sp>
        <p:nvSpPr>
          <p:cNvPr id="27" name="Base Path"/>
          <p:cNvSpPr txBox="1"/>
          <p:nvPr/>
        </p:nvSpPr>
        <p:spPr>
          <a:xfrm>
            <a:off x="2257363" y="1588765"/>
            <a:ext cx="1698154" cy="461665"/>
          </a:xfrm>
          <a:prstGeom prst="rect">
            <a:avLst/>
          </a:prstGeom>
          <a:solidFill>
            <a:schemeClr val="tx1">
              <a:lumMod val="20000"/>
              <a:lumOff val="80000"/>
            </a:schemeClr>
          </a:solidFill>
          <a:ln>
            <a:solidFill>
              <a:srgbClr val="000000"/>
            </a:solidFill>
          </a:ln>
          <a:effectLst/>
        </p:spPr>
        <p:txBody>
          <a:bodyPr wrap="square" rtlCol="0">
            <a:spAutoFit/>
          </a:bodyPr>
          <a:lstStyle/>
          <a:p>
            <a:pPr algn="ctr"/>
            <a:r>
              <a:rPr lang="fi-FI" sz="2400" b="1" dirty="0">
                <a:ln w="25400">
                  <a:noFill/>
                </a:ln>
                <a:solidFill>
                  <a:srgbClr val="000000"/>
                </a:solidFill>
                <a:effectLst/>
              </a:rPr>
              <a:t>Base </a:t>
            </a:r>
            <a:r>
              <a:rPr lang="fi-FI" sz="2400" b="1" dirty="0" smtClean="0">
                <a:ln w="25400">
                  <a:noFill/>
                </a:ln>
                <a:solidFill>
                  <a:srgbClr val="000000"/>
                </a:solidFill>
                <a:effectLst/>
              </a:rPr>
              <a:t>Path</a:t>
            </a:r>
            <a:endParaRPr lang="fi-FI" sz="2400" b="1" dirty="0">
              <a:ln w="25400">
                <a:noFill/>
              </a:ln>
              <a:solidFill>
                <a:srgbClr val="000000"/>
              </a:solidFill>
              <a:effectLst/>
            </a:endParaRPr>
          </a:p>
        </p:txBody>
      </p:sp>
    </p:spTree>
    <p:custDataLst>
      <p:tags r:id="rId1"/>
    </p:custDataLst>
    <p:extLst>
      <p:ext uri="{BB962C8B-B14F-4D97-AF65-F5344CB8AC3E}">
        <p14:creationId xmlns:p14="http://schemas.microsoft.com/office/powerpoint/2010/main" val="682657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300"/>
                                        <p:tgtEl>
                                          <p:spTgt spid="23"/>
                                        </p:tgtEl>
                                      </p:cBhvr>
                                    </p:animEffect>
                                  </p:childTnLst>
                                </p:cTn>
                              </p:par>
                            </p:childTnLst>
                          </p:cTn>
                        </p:par>
                        <p:par>
                          <p:cTn id="8" fill="hold">
                            <p:stCondLst>
                              <p:cond delay="3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300"/>
                                        <p:tgtEl>
                                          <p:spTgt spid="24"/>
                                        </p:tgtEl>
                                      </p:cBhvr>
                                    </p:animEffect>
                                  </p:childTnLst>
                                </p:cTn>
                              </p:par>
                            </p:childTnLst>
                          </p:cTn>
                        </p:par>
                        <p:par>
                          <p:cTn id="12" fill="hold">
                            <p:stCondLst>
                              <p:cond delay="600"/>
                            </p:stCondLst>
                            <p:childTnLst>
                              <p:par>
                                <p:cTn id="13" presetID="10" presetClass="entr" presetSubtype="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300"/>
                                        <p:tgtEl>
                                          <p:spTgt spid="26"/>
                                        </p:tgtEl>
                                      </p:cBhvr>
                                    </p:animEffect>
                                  </p:childTnLst>
                                </p:cTn>
                              </p:par>
                            </p:childTnLst>
                          </p:cTn>
                        </p:par>
                        <p:par>
                          <p:cTn id="16" fill="hold">
                            <p:stCondLst>
                              <p:cond delay="9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3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hadow Maker"/>
          <p:cNvSpPr/>
          <p:nvPr/>
        </p:nvSpPr>
        <p:spPr>
          <a:xfrm>
            <a:off x="3923625" y="3987801"/>
            <a:ext cx="1318026" cy="889421"/>
          </a:xfrm>
          <a:custGeom>
            <a:avLst/>
            <a:gdLst>
              <a:gd name="connsiteX0" fmla="*/ 3175000 w 5562600"/>
              <a:gd name="connsiteY0" fmla="*/ 1955800 h 1981200"/>
              <a:gd name="connsiteX1" fmla="*/ 2679700 w 5562600"/>
              <a:gd name="connsiteY1" fmla="*/ 1460500 h 1981200"/>
              <a:gd name="connsiteX2" fmla="*/ 1073150 w 5562600"/>
              <a:gd name="connsiteY2" fmla="*/ 1428750 h 1981200"/>
              <a:gd name="connsiteX3" fmla="*/ 0 w 5562600"/>
              <a:gd name="connsiteY3" fmla="*/ 12700 h 1981200"/>
              <a:gd name="connsiteX4" fmla="*/ 4038600 w 5562600"/>
              <a:gd name="connsiteY4" fmla="*/ 0 h 1981200"/>
              <a:gd name="connsiteX5" fmla="*/ 5562600 w 5562600"/>
              <a:gd name="connsiteY5" fmla="*/ 1447800 h 1981200"/>
              <a:gd name="connsiteX6" fmla="*/ 3892550 w 5562600"/>
              <a:gd name="connsiteY6" fmla="*/ 1422400 h 1981200"/>
              <a:gd name="connsiteX7" fmla="*/ 4597400 w 5562600"/>
              <a:gd name="connsiteY7" fmla="*/ 1981200 h 1981200"/>
              <a:gd name="connsiteX8" fmla="*/ 3175000 w 5562600"/>
              <a:gd name="connsiteY8" fmla="*/ 1955800 h 1981200"/>
              <a:gd name="connsiteX0" fmla="*/ 3175000 w 6197600"/>
              <a:gd name="connsiteY0" fmla="*/ 4146550 h 4171950"/>
              <a:gd name="connsiteX1" fmla="*/ 2679700 w 6197600"/>
              <a:gd name="connsiteY1" fmla="*/ 3651250 h 4171950"/>
              <a:gd name="connsiteX2" fmla="*/ 1073150 w 6197600"/>
              <a:gd name="connsiteY2" fmla="*/ 3619500 h 4171950"/>
              <a:gd name="connsiteX3" fmla="*/ 0 w 6197600"/>
              <a:gd name="connsiteY3" fmla="*/ 2203450 h 4171950"/>
              <a:gd name="connsiteX4" fmla="*/ 6197600 w 6197600"/>
              <a:gd name="connsiteY4" fmla="*/ 0 h 4171950"/>
              <a:gd name="connsiteX5" fmla="*/ 5562600 w 6197600"/>
              <a:gd name="connsiteY5" fmla="*/ 3638550 h 4171950"/>
              <a:gd name="connsiteX6" fmla="*/ 3892550 w 6197600"/>
              <a:gd name="connsiteY6" fmla="*/ 3613150 h 4171950"/>
              <a:gd name="connsiteX7" fmla="*/ 4597400 w 6197600"/>
              <a:gd name="connsiteY7" fmla="*/ 4171950 h 4171950"/>
              <a:gd name="connsiteX8" fmla="*/ 3175000 w 6197600"/>
              <a:gd name="connsiteY8" fmla="*/ 4146550 h 4171950"/>
              <a:gd name="connsiteX0" fmla="*/ 3175000 w 6203950"/>
              <a:gd name="connsiteY0" fmla="*/ 4146550 h 4171950"/>
              <a:gd name="connsiteX1" fmla="*/ 2679700 w 6203950"/>
              <a:gd name="connsiteY1" fmla="*/ 3651250 h 4171950"/>
              <a:gd name="connsiteX2" fmla="*/ 1073150 w 6203950"/>
              <a:gd name="connsiteY2" fmla="*/ 3619500 h 4171950"/>
              <a:gd name="connsiteX3" fmla="*/ 0 w 6203950"/>
              <a:gd name="connsiteY3" fmla="*/ 2203450 h 4171950"/>
              <a:gd name="connsiteX4" fmla="*/ 6197600 w 6203950"/>
              <a:gd name="connsiteY4" fmla="*/ 0 h 4171950"/>
              <a:gd name="connsiteX5" fmla="*/ 6203950 w 6203950"/>
              <a:gd name="connsiteY5" fmla="*/ 3308350 h 4171950"/>
              <a:gd name="connsiteX6" fmla="*/ 3892550 w 6203950"/>
              <a:gd name="connsiteY6" fmla="*/ 3613150 h 4171950"/>
              <a:gd name="connsiteX7" fmla="*/ 4597400 w 6203950"/>
              <a:gd name="connsiteY7" fmla="*/ 4171950 h 4171950"/>
              <a:gd name="connsiteX8" fmla="*/ 3175000 w 6203950"/>
              <a:gd name="connsiteY8" fmla="*/ 4146550 h 4171950"/>
              <a:gd name="connsiteX0" fmla="*/ 3175000 w 6203950"/>
              <a:gd name="connsiteY0" fmla="*/ 4146550 h 4171950"/>
              <a:gd name="connsiteX1" fmla="*/ 2679700 w 6203950"/>
              <a:gd name="connsiteY1" fmla="*/ 3651250 h 4171950"/>
              <a:gd name="connsiteX2" fmla="*/ 1073150 w 6203950"/>
              <a:gd name="connsiteY2" fmla="*/ 3619500 h 4171950"/>
              <a:gd name="connsiteX3" fmla="*/ 0 w 6203950"/>
              <a:gd name="connsiteY3" fmla="*/ 2203450 h 4171950"/>
              <a:gd name="connsiteX4" fmla="*/ 6197600 w 6203950"/>
              <a:gd name="connsiteY4" fmla="*/ 0 h 4171950"/>
              <a:gd name="connsiteX5" fmla="*/ 6203950 w 6203950"/>
              <a:gd name="connsiteY5" fmla="*/ 3308350 h 4171950"/>
              <a:gd name="connsiteX6" fmla="*/ 4451350 w 6203950"/>
              <a:gd name="connsiteY6" fmla="*/ 3149600 h 4171950"/>
              <a:gd name="connsiteX7" fmla="*/ 4597400 w 6203950"/>
              <a:gd name="connsiteY7" fmla="*/ 4171950 h 4171950"/>
              <a:gd name="connsiteX8" fmla="*/ 3175000 w 6203950"/>
              <a:gd name="connsiteY8" fmla="*/ 4146550 h 4171950"/>
              <a:gd name="connsiteX0" fmla="*/ 3175000 w 6203950"/>
              <a:gd name="connsiteY0" fmla="*/ 4146550 h 4171950"/>
              <a:gd name="connsiteX1" fmla="*/ 2679700 w 6203950"/>
              <a:gd name="connsiteY1" fmla="*/ 3651250 h 4171950"/>
              <a:gd name="connsiteX2" fmla="*/ 1073150 w 6203950"/>
              <a:gd name="connsiteY2" fmla="*/ 3619500 h 4171950"/>
              <a:gd name="connsiteX3" fmla="*/ 0 w 6203950"/>
              <a:gd name="connsiteY3" fmla="*/ 2203450 h 4171950"/>
              <a:gd name="connsiteX4" fmla="*/ 6197600 w 6203950"/>
              <a:gd name="connsiteY4" fmla="*/ 0 h 4171950"/>
              <a:gd name="connsiteX5" fmla="*/ 6203950 w 6203950"/>
              <a:gd name="connsiteY5" fmla="*/ 3308350 h 4171950"/>
              <a:gd name="connsiteX6" fmla="*/ 4216400 w 6203950"/>
              <a:gd name="connsiteY6" fmla="*/ 3213100 h 4171950"/>
              <a:gd name="connsiteX7" fmla="*/ 4597400 w 6203950"/>
              <a:gd name="connsiteY7" fmla="*/ 4171950 h 4171950"/>
              <a:gd name="connsiteX8" fmla="*/ 3175000 w 6203950"/>
              <a:gd name="connsiteY8" fmla="*/ 4146550 h 4171950"/>
              <a:gd name="connsiteX0" fmla="*/ 3175000 w 6203950"/>
              <a:gd name="connsiteY0" fmla="*/ 4146550 h 4171950"/>
              <a:gd name="connsiteX1" fmla="*/ 2679700 w 6203950"/>
              <a:gd name="connsiteY1" fmla="*/ 3651250 h 4171950"/>
              <a:gd name="connsiteX2" fmla="*/ 1073150 w 6203950"/>
              <a:gd name="connsiteY2" fmla="*/ 3619500 h 4171950"/>
              <a:gd name="connsiteX3" fmla="*/ 0 w 6203950"/>
              <a:gd name="connsiteY3" fmla="*/ 2203450 h 4171950"/>
              <a:gd name="connsiteX4" fmla="*/ 6197600 w 6203950"/>
              <a:gd name="connsiteY4" fmla="*/ 0 h 4171950"/>
              <a:gd name="connsiteX5" fmla="*/ 6203950 w 6203950"/>
              <a:gd name="connsiteY5" fmla="*/ 3308350 h 4171950"/>
              <a:gd name="connsiteX6" fmla="*/ 4330700 w 6203950"/>
              <a:gd name="connsiteY6" fmla="*/ 3327400 h 4171950"/>
              <a:gd name="connsiteX7" fmla="*/ 4597400 w 6203950"/>
              <a:gd name="connsiteY7" fmla="*/ 4171950 h 4171950"/>
              <a:gd name="connsiteX8" fmla="*/ 3175000 w 6203950"/>
              <a:gd name="connsiteY8" fmla="*/ 4146550 h 4171950"/>
              <a:gd name="connsiteX0" fmla="*/ 3175000 w 6203950"/>
              <a:gd name="connsiteY0" fmla="*/ 4146550 h 4146550"/>
              <a:gd name="connsiteX1" fmla="*/ 2679700 w 6203950"/>
              <a:gd name="connsiteY1" fmla="*/ 3651250 h 4146550"/>
              <a:gd name="connsiteX2" fmla="*/ 1073150 w 6203950"/>
              <a:gd name="connsiteY2" fmla="*/ 3619500 h 4146550"/>
              <a:gd name="connsiteX3" fmla="*/ 0 w 6203950"/>
              <a:gd name="connsiteY3" fmla="*/ 2203450 h 4146550"/>
              <a:gd name="connsiteX4" fmla="*/ 6197600 w 6203950"/>
              <a:gd name="connsiteY4" fmla="*/ 0 h 4146550"/>
              <a:gd name="connsiteX5" fmla="*/ 6203950 w 6203950"/>
              <a:gd name="connsiteY5" fmla="*/ 3308350 h 4146550"/>
              <a:gd name="connsiteX6" fmla="*/ 4330700 w 6203950"/>
              <a:gd name="connsiteY6" fmla="*/ 3327400 h 4146550"/>
              <a:gd name="connsiteX7" fmla="*/ 4171950 w 6203950"/>
              <a:gd name="connsiteY7" fmla="*/ 4127500 h 4146550"/>
              <a:gd name="connsiteX8" fmla="*/ 3175000 w 6203950"/>
              <a:gd name="connsiteY8" fmla="*/ 4146550 h 4146550"/>
              <a:gd name="connsiteX0" fmla="*/ 3175000 w 6203950"/>
              <a:gd name="connsiteY0" fmla="*/ 4146550 h 4184650"/>
              <a:gd name="connsiteX1" fmla="*/ 2679700 w 6203950"/>
              <a:gd name="connsiteY1" fmla="*/ 3651250 h 4184650"/>
              <a:gd name="connsiteX2" fmla="*/ 1073150 w 6203950"/>
              <a:gd name="connsiteY2" fmla="*/ 3619500 h 4184650"/>
              <a:gd name="connsiteX3" fmla="*/ 0 w 6203950"/>
              <a:gd name="connsiteY3" fmla="*/ 2203450 h 4184650"/>
              <a:gd name="connsiteX4" fmla="*/ 6197600 w 6203950"/>
              <a:gd name="connsiteY4" fmla="*/ 0 h 4184650"/>
              <a:gd name="connsiteX5" fmla="*/ 6203950 w 6203950"/>
              <a:gd name="connsiteY5" fmla="*/ 3308350 h 4184650"/>
              <a:gd name="connsiteX6" fmla="*/ 4330700 w 6203950"/>
              <a:gd name="connsiteY6" fmla="*/ 3327400 h 4184650"/>
              <a:gd name="connsiteX7" fmla="*/ 4559300 w 6203950"/>
              <a:gd name="connsiteY7" fmla="*/ 4184650 h 4184650"/>
              <a:gd name="connsiteX8" fmla="*/ 3175000 w 6203950"/>
              <a:gd name="connsiteY8" fmla="*/ 4146550 h 4184650"/>
              <a:gd name="connsiteX0" fmla="*/ 3175000 w 6203950"/>
              <a:gd name="connsiteY0" fmla="*/ 4178300 h 4184650"/>
              <a:gd name="connsiteX1" fmla="*/ 2679700 w 6203950"/>
              <a:gd name="connsiteY1" fmla="*/ 3651250 h 4184650"/>
              <a:gd name="connsiteX2" fmla="*/ 1073150 w 6203950"/>
              <a:gd name="connsiteY2" fmla="*/ 3619500 h 4184650"/>
              <a:gd name="connsiteX3" fmla="*/ 0 w 6203950"/>
              <a:gd name="connsiteY3" fmla="*/ 2203450 h 4184650"/>
              <a:gd name="connsiteX4" fmla="*/ 6197600 w 6203950"/>
              <a:gd name="connsiteY4" fmla="*/ 0 h 4184650"/>
              <a:gd name="connsiteX5" fmla="*/ 6203950 w 6203950"/>
              <a:gd name="connsiteY5" fmla="*/ 3308350 h 4184650"/>
              <a:gd name="connsiteX6" fmla="*/ 4330700 w 6203950"/>
              <a:gd name="connsiteY6" fmla="*/ 3327400 h 4184650"/>
              <a:gd name="connsiteX7" fmla="*/ 4559300 w 6203950"/>
              <a:gd name="connsiteY7" fmla="*/ 4184650 h 4184650"/>
              <a:gd name="connsiteX8" fmla="*/ 3175000 w 6203950"/>
              <a:gd name="connsiteY8" fmla="*/ 4178300 h 4184650"/>
              <a:gd name="connsiteX0" fmla="*/ 3175000 w 6203950"/>
              <a:gd name="connsiteY0" fmla="*/ 4178300 h 4184650"/>
              <a:gd name="connsiteX1" fmla="*/ 3136900 w 6203950"/>
              <a:gd name="connsiteY1" fmla="*/ 3308350 h 4184650"/>
              <a:gd name="connsiteX2" fmla="*/ 1073150 w 6203950"/>
              <a:gd name="connsiteY2" fmla="*/ 3619500 h 4184650"/>
              <a:gd name="connsiteX3" fmla="*/ 0 w 6203950"/>
              <a:gd name="connsiteY3" fmla="*/ 2203450 h 4184650"/>
              <a:gd name="connsiteX4" fmla="*/ 6197600 w 6203950"/>
              <a:gd name="connsiteY4" fmla="*/ 0 h 4184650"/>
              <a:gd name="connsiteX5" fmla="*/ 6203950 w 6203950"/>
              <a:gd name="connsiteY5" fmla="*/ 3308350 h 4184650"/>
              <a:gd name="connsiteX6" fmla="*/ 4330700 w 6203950"/>
              <a:gd name="connsiteY6" fmla="*/ 3327400 h 4184650"/>
              <a:gd name="connsiteX7" fmla="*/ 4559300 w 6203950"/>
              <a:gd name="connsiteY7" fmla="*/ 4184650 h 4184650"/>
              <a:gd name="connsiteX8" fmla="*/ 3175000 w 6203950"/>
              <a:gd name="connsiteY8" fmla="*/ 4178300 h 4184650"/>
              <a:gd name="connsiteX0" fmla="*/ 3175000 w 6203950"/>
              <a:gd name="connsiteY0" fmla="*/ 4178300 h 4184650"/>
              <a:gd name="connsiteX1" fmla="*/ 3657600 w 6203950"/>
              <a:gd name="connsiteY1" fmla="*/ 3232150 h 4184650"/>
              <a:gd name="connsiteX2" fmla="*/ 1073150 w 6203950"/>
              <a:gd name="connsiteY2" fmla="*/ 3619500 h 4184650"/>
              <a:gd name="connsiteX3" fmla="*/ 0 w 6203950"/>
              <a:gd name="connsiteY3" fmla="*/ 2203450 h 4184650"/>
              <a:gd name="connsiteX4" fmla="*/ 6197600 w 6203950"/>
              <a:gd name="connsiteY4" fmla="*/ 0 h 4184650"/>
              <a:gd name="connsiteX5" fmla="*/ 6203950 w 6203950"/>
              <a:gd name="connsiteY5" fmla="*/ 3308350 h 4184650"/>
              <a:gd name="connsiteX6" fmla="*/ 4330700 w 6203950"/>
              <a:gd name="connsiteY6" fmla="*/ 3327400 h 4184650"/>
              <a:gd name="connsiteX7" fmla="*/ 4559300 w 6203950"/>
              <a:gd name="connsiteY7" fmla="*/ 4184650 h 4184650"/>
              <a:gd name="connsiteX8" fmla="*/ 3175000 w 6203950"/>
              <a:gd name="connsiteY8" fmla="*/ 4178300 h 4184650"/>
              <a:gd name="connsiteX0" fmla="*/ 3175000 w 6203950"/>
              <a:gd name="connsiteY0" fmla="*/ 4178300 h 4184650"/>
              <a:gd name="connsiteX1" fmla="*/ 3390900 w 6203950"/>
              <a:gd name="connsiteY1" fmla="*/ 3346450 h 4184650"/>
              <a:gd name="connsiteX2" fmla="*/ 1073150 w 6203950"/>
              <a:gd name="connsiteY2" fmla="*/ 3619500 h 4184650"/>
              <a:gd name="connsiteX3" fmla="*/ 0 w 6203950"/>
              <a:gd name="connsiteY3" fmla="*/ 2203450 h 4184650"/>
              <a:gd name="connsiteX4" fmla="*/ 6197600 w 6203950"/>
              <a:gd name="connsiteY4" fmla="*/ 0 h 4184650"/>
              <a:gd name="connsiteX5" fmla="*/ 6203950 w 6203950"/>
              <a:gd name="connsiteY5" fmla="*/ 3308350 h 4184650"/>
              <a:gd name="connsiteX6" fmla="*/ 4330700 w 6203950"/>
              <a:gd name="connsiteY6" fmla="*/ 3327400 h 4184650"/>
              <a:gd name="connsiteX7" fmla="*/ 4559300 w 6203950"/>
              <a:gd name="connsiteY7" fmla="*/ 4184650 h 4184650"/>
              <a:gd name="connsiteX8" fmla="*/ 3175000 w 6203950"/>
              <a:gd name="connsiteY8" fmla="*/ 4178300 h 4184650"/>
              <a:gd name="connsiteX0" fmla="*/ 3175000 w 6203950"/>
              <a:gd name="connsiteY0" fmla="*/ 4178300 h 4184650"/>
              <a:gd name="connsiteX1" fmla="*/ 3390900 w 6203950"/>
              <a:gd name="connsiteY1" fmla="*/ 3346450 h 4184650"/>
              <a:gd name="connsiteX2" fmla="*/ 1479550 w 6203950"/>
              <a:gd name="connsiteY2" fmla="*/ 2838450 h 4184650"/>
              <a:gd name="connsiteX3" fmla="*/ 0 w 6203950"/>
              <a:gd name="connsiteY3" fmla="*/ 2203450 h 4184650"/>
              <a:gd name="connsiteX4" fmla="*/ 6197600 w 6203950"/>
              <a:gd name="connsiteY4" fmla="*/ 0 h 4184650"/>
              <a:gd name="connsiteX5" fmla="*/ 6203950 w 6203950"/>
              <a:gd name="connsiteY5" fmla="*/ 3308350 h 4184650"/>
              <a:gd name="connsiteX6" fmla="*/ 4330700 w 6203950"/>
              <a:gd name="connsiteY6" fmla="*/ 3327400 h 4184650"/>
              <a:gd name="connsiteX7" fmla="*/ 4559300 w 6203950"/>
              <a:gd name="connsiteY7" fmla="*/ 4184650 h 4184650"/>
              <a:gd name="connsiteX8" fmla="*/ 3175000 w 6203950"/>
              <a:gd name="connsiteY8" fmla="*/ 4178300 h 4184650"/>
              <a:gd name="connsiteX0" fmla="*/ 3175000 w 6203950"/>
              <a:gd name="connsiteY0" fmla="*/ 4178300 h 4184650"/>
              <a:gd name="connsiteX1" fmla="*/ 3390900 w 6203950"/>
              <a:gd name="connsiteY1" fmla="*/ 3346450 h 4184650"/>
              <a:gd name="connsiteX2" fmla="*/ 1530350 w 6203950"/>
              <a:gd name="connsiteY2" fmla="*/ 3333750 h 4184650"/>
              <a:gd name="connsiteX3" fmla="*/ 0 w 6203950"/>
              <a:gd name="connsiteY3" fmla="*/ 2203450 h 4184650"/>
              <a:gd name="connsiteX4" fmla="*/ 6197600 w 6203950"/>
              <a:gd name="connsiteY4" fmla="*/ 0 h 4184650"/>
              <a:gd name="connsiteX5" fmla="*/ 6203950 w 6203950"/>
              <a:gd name="connsiteY5" fmla="*/ 3308350 h 4184650"/>
              <a:gd name="connsiteX6" fmla="*/ 4330700 w 6203950"/>
              <a:gd name="connsiteY6" fmla="*/ 3327400 h 4184650"/>
              <a:gd name="connsiteX7" fmla="*/ 4559300 w 6203950"/>
              <a:gd name="connsiteY7" fmla="*/ 4184650 h 4184650"/>
              <a:gd name="connsiteX8" fmla="*/ 3175000 w 6203950"/>
              <a:gd name="connsiteY8" fmla="*/ 4178300 h 4184650"/>
              <a:gd name="connsiteX0" fmla="*/ 1651000 w 4679950"/>
              <a:gd name="connsiteY0" fmla="*/ 4178300 h 4184650"/>
              <a:gd name="connsiteX1" fmla="*/ 1866900 w 4679950"/>
              <a:gd name="connsiteY1" fmla="*/ 3346450 h 4184650"/>
              <a:gd name="connsiteX2" fmla="*/ 6350 w 4679950"/>
              <a:gd name="connsiteY2" fmla="*/ 3333750 h 4184650"/>
              <a:gd name="connsiteX3" fmla="*/ 0 w 4679950"/>
              <a:gd name="connsiteY3" fmla="*/ 0 h 4184650"/>
              <a:gd name="connsiteX4" fmla="*/ 4673600 w 4679950"/>
              <a:gd name="connsiteY4" fmla="*/ 0 h 4184650"/>
              <a:gd name="connsiteX5" fmla="*/ 4679950 w 4679950"/>
              <a:gd name="connsiteY5" fmla="*/ 3308350 h 4184650"/>
              <a:gd name="connsiteX6" fmla="*/ 2806700 w 4679950"/>
              <a:gd name="connsiteY6" fmla="*/ 3327400 h 4184650"/>
              <a:gd name="connsiteX7" fmla="*/ 3035300 w 4679950"/>
              <a:gd name="connsiteY7" fmla="*/ 4184650 h 4184650"/>
              <a:gd name="connsiteX8" fmla="*/ 1651000 w 4679950"/>
              <a:gd name="connsiteY8" fmla="*/ 4178300 h 4184650"/>
              <a:gd name="connsiteX0" fmla="*/ 1651000 w 4679950"/>
              <a:gd name="connsiteY0" fmla="*/ 4178300 h 4184650"/>
              <a:gd name="connsiteX1" fmla="*/ 1866900 w 4679950"/>
              <a:gd name="connsiteY1" fmla="*/ 3346450 h 4184650"/>
              <a:gd name="connsiteX2" fmla="*/ 6350 w 4679950"/>
              <a:gd name="connsiteY2" fmla="*/ 3333750 h 4184650"/>
              <a:gd name="connsiteX3" fmla="*/ 0 w 4679950"/>
              <a:gd name="connsiteY3" fmla="*/ 0 h 4184650"/>
              <a:gd name="connsiteX4" fmla="*/ 4673600 w 4679950"/>
              <a:gd name="connsiteY4" fmla="*/ 0 h 4184650"/>
              <a:gd name="connsiteX5" fmla="*/ 4679950 w 4679950"/>
              <a:gd name="connsiteY5" fmla="*/ 3333750 h 4184650"/>
              <a:gd name="connsiteX6" fmla="*/ 2806700 w 4679950"/>
              <a:gd name="connsiteY6" fmla="*/ 3327400 h 4184650"/>
              <a:gd name="connsiteX7" fmla="*/ 3035300 w 4679950"/>
              <a:gd name="connsiteY7" fmla="*/ 4184650 h 4184650"/>
              <a:gd name="connsiteX8" fmla="*/ 1651000 w 4679950"/>
              <a:gd name="connsiteY8" fmla="*/ 4178300 h 4184650"/>
              <a:gd name="connsiteX0" fmla="*/ 1651000 w 4679950"/>
              <a:gd name="connsiteY0" fmla="*/ 4178300 h 4178300"/>
              <a:gd name="connsiteX1" fmla="*/ 1866900 w 4679950"/>
              <a:gd name="connsiteY1" fmla="*/ 3346450 h 4178300"/>
              <a:gd name="connsiteX2" fmla="*/ 6350 w 4679950"/>
              <a:gd name="connsiteY2" fmla="*/ 3333750 h 4178300"/>
              <a:gd name="connsiteX3" fmla="*/ 0 w 4679950"/>
              <a:gd name="connsiteY3" fmla="*/ 0 h 4178300"/>
              <a:gd name="connsiteX4" fmla="*/ 4673600 w 4679950"/>
              <a:gd name="connsiteY4" fmla="*/ 0 h 4178300"/>
              <a:gd name="connsiteX5" fmla="*/ 4679950 w 4679950"/>
              <a:gd name="connsiteY5" fmla="*/ 3333750 h 4178300"/>
              <a:gd name="connsiteX6" fmla="*/ 2806700 w 4679950"/>
              <a:gd name="connsiteY6" fmla="*/ 3327400 h 4178300"/>
              <a:gd name="connsiteX7" fmla="*/ 2863850 w 4679950"/>
              <a:gd name="connsiteY7" fmla="*/ 4152900 h 4178300"/>
              <a:gd name="connsiteX8" fmla="*/ 1651000 w 4679950"/>
              <a:gd name="connsiteY8" fmla="*/ 4178300 h 4178300"/>
              <a:gd name="connsiteX0" fmla="*/ 1816100 w 4679950"/>
              <a:gd name="connsiteY0" fmla="*/ 4140200 h 4152900"/>
              <a:gd name="connsiteX1" fmla="*/ 1866900 w 4679950"/>
              <a:gd name="connsiteY1" fmla="*/ 3346450 h 4152900"/>
              <a:gd name="connsiteX2" fmla="*/ 6350 w 4679950"/>
              <a:gd name="connsiteY2" fmla="*/ 3333750 h 4152900"/>
              <a:gd name="connsiteX3" fmla="*/ 0 w 4679950"/>
              <a:gd name="connsiteY3" fmla="*/ 0 h 4152900"/>
              <a:gd name="connsiteX4" fmla="*/ 4673600 w 4679950"/>
              <a:gd name="connsiteY4" fmla="*/ 0 h 4152900"/>
              <a:gd name="connsiteX5" fmla="*/ 4679950 w 4679950"/>
              <a:gd name="connsiteY5" fmla="*/ 3333750 h 4152900"/>
              <a:gd name="connsiteX6" fmla="*/ 2806700 w 4679950"/>
              <a:gd name="connsiteY6" fmla="*/ 3327400 h 4152900"/>
              <a:gd name="connsiteX7" fmla="*/ 2863850 w 4679950"/>
              <a:gd name="connsiteY7" fmla="*/ 4152900 h 4152900"/>
              <a:gd name="connsiteX8" fmla="*/ 1816100 w 4679950"/>
              <a:gd name="connsiteY8" fmla="*/ 4140200 h 4152900"/>
              <a:gd name="connsiteX0" fmla="*/ 1816100 w 4679950"/>
              <a:gd name="connsiteY0" fmla="*/ 4140200 h 4152900"/>
              <a:gd name="connsiteX1" fmla="*/ 1885950 w 4679950"/>
              <a:gd name="connsiteY1" fmla="*/ 3308350 h 4152900"/>
              <a:gd name="connsiteX2" fmla="*/ 6350 w 4679950"/>
              <a:gd name="connsiteY2" fmla="*/ 3333750 h 4152900"/>
              <a:gd name="connsiteX3" fmla="*/ 0 w 4679950"/>
              <a:gd name="connsiteY3" fmla="*/ 0 h 4152900"/>
              <a:gd name="connsiteX4" fmla="*/ 4673600 w 4679950"/>
              <a:gd name="connsiteY4" fmla="*/ 0 h 4152900"/>
              <a:gd name="connsiteX5" fmla="*/ 4679950 w 4679950"/>
              <a:gd name="connsiteY5" fmla="*/ 3333750 h 4152900"/>
              <a:gd name="connsiteX6" fmla="*/ 2806700 w 4679950"/>
              <a:gd name="connsiteY6" fmla="*/ 3327400 h 4152900"/>
              <a:gd name="connsiteX7" fmla="*/ 2863850 w 4679950"/>
              <a:gd name="connsiteY7" fmla="*/ 4152900 h 4152900"/>
              <a:gd name="connsiteX8" fmla="*/ 1816100 w 4679950"/>
              <a:gd name="connsiteY8" fmla="*/ 4140200 h 4152900"/>
              <a:gd name="connsiteX0" fmla="*/ 1816100 w 4679950"/>
              <a:gd name="connsiteY0" fmla="*/ 4140200 h 4152900"/>
              <a:gd name="connsiteX1" fmla="*/ 1885950 w 4679950"/>
              <a:gd name="connsiteY1" fmla="*/ 3308350 h 4152900"/>
              <a:gd name="connsiteX2" fmla="*/ 6350 w 4679950"/>
              <a:gd name="connsiteY2" fmla="*/ 3333750 h 4152900"/>
              <a:gd name="connsiteX3" fmla="*/ 0 w 4679950"/>
              <a:gd name="connsiteY3" fmla="*/ 0 h 4152900"/>
              <a:gd name="connsiteX4" fmla="*/ 4673600 w 4679950"/>
              <a:gd name="connsiteY4" fmla="*/ 0 h 4152900"/>
              <a:gd name="connsiteX5" fmla="*/ 4679950 w 4679950"/>
              <a:gd name="connsiteY5" fmla="*/ 3333750 h 4152900"/>
              <a:gd name="connsiteX6" fmla="*/ 2806700 w 4679950"/>
              <a:gd name="connsiteY6" fmla="*/ 3295650 h 4152900"/>
              <a:gd name="connsiteX7" fmla="*/ 2863850 w 4679950"/>
              <a:gd name="connsiteY7" fmla="*/ 4152900 h 4152900"/>
              <a:gd name="connsiteX8" fmla="*/ 1816100 w 4679950"/>
              <a:gd name="connsiteY8" fmla="*/ 4140200 h 4152900"/>
              <a:gd name="connsiteX0" fmla="*/ 1816100 w 4673659"/>
              <a:gd name="connsiteY0" fmla="*/ 4140200 h 4152900"/>
              <a:gd name="connsiteX1" fmla="*/ 1885950 w 4673659"/>
              <a:gd name="connsiteY1" fmla="*/ 3308350 h 4152900"/>
              <a:gd name="connsiteX2" fmla="*/ 6350 w 4673659"/>
              <a:gd name="connsiteY2" fmla="*/ 3333750 h 4152900"/>
              <a:gd name="connsiteX3" fmla="*/ 0 w 4673659"/>
              <a:gd name="connsiteY3" fmla="*/ 0 h 4152900"/>
              <a:gd name="connsiteX4" fmla="*/ 4673600 w 4673659"/>
              <a:gd name="connsiteY4" fmla="*/ 0 h 4152900"/>
              <a:gd name="connsiteX5" fmla="*/ 4622800 w 4673659"/>
              <a:gd name="connsiteY5" fmla="*/ 3276600 h 4152900"/>
              <a:gd name="connsiteX6" fmla="*/ 2806700 w 4673659"/>
              <a:gd name="connsiteY6" fmla="*/ 3295650 h 4152900"/>
              <a:gd name="connsiteX7" fmla="*/ 2863850 w 4673659"/>
              <a:gd name="connsiteY7" fmla="*/ 4152900 h 4152900"/>
              <a:gd name="connsiteX8" fmla="*/ 1816100 w 4673659"/>
              <a:gd name="connsiteY8" fmla="*/ 4140200 h 4152900"/>
              <a:gd name="connsiteX0" fmla="*/ 1816100 w 4629431"/>
              <a:gd name="connsiteY0" fmla="*/ 4140200 h 4152900"/>
              <a:gd name="connsiteX1" fmla="*/ 1885950 w 4629431"/>
              <a:gd name="connsiteY1" fmla="*/ 3308350 h 4152900"/>
              <a:gd name="connsiteX2" fmla="*/ 6350 w 4629431"/>
              <a:gd name="connsiteY2" fmla="*/ 3333750 h 4152900"/>
              <a:gd name="connsiteX3" fmla="*/ 0 w 4629431"/>
              <a:gd name="connsiteY3" fmla="*/ 0 h 4152900"/>
              <a:gd name="connsiteX4" fmla="*/ 4629150 w 4629431"/>
              <a:gd name="connsiteY4" fmla="*/ 50800 h 4152900"/>
              <a:gd name="connsiteX5" fmla="*/ 4622800 w 4629431"/>
              <a:gd name="connsiteY5" fmla="*/ 3276600 h 4152900"/>
              <a:gd name="connsiteX6" fmla="*/ 2806700 w 4629431"/>
              <a:gd name="connsiteY6" fmla="*/ 3295650 h 4152900"/>
              <a:gd name="connsiteX7" fmla="*/ 2863850 w 4629431"/>
              <a:gd name="connsiteY7" fmla="*/ 4152900 h 4152900"/>
              <a:gd name="connsiteX8" fmla="*/ 1816100 w 4629431"/>
              <a:gd name="connsiteY8" fmla="*/ 4140200 h 4152900"/>
              <a:gd name="connsiteX0" fmla="*/ 1809818 w 4623149"/>
              <a:gd name="connsiteY0" fmla="*/ 4089400 h 4102100"/>
              <a:gd name="connsiteX1" fmla="*/ 1879668 w 4623149"/>
              <a:gd name="connsiteY1" fmla="*/ 3257550 h 4102100"/>
              <a:gd name="connsiteX2" fmla="*/ 68 w 4623149"/>
              <a:gd name="connsiteY2" fmla="*/ 3282950 h 4102100"/>
              <a:gd name="connsiteX3" fmla="*/ 44518 w 4623149"/>
              <a:gd name="connsiteY3" fmla="*/ 12700 h 4102100"/>
              <a:gd name="connsiteX4" fmla="*/ 4622868 w 4623149"/>
              <a:gd name="connsiteY4" fmla="*/ 0 h 4102100"/>
              <a:gd name="connsiteX5" fmla="*/ 4616518 w 4623149"/>
              <a:gd name="connsiteY5" fmla="*/ 3225800 h 4102100"/>
              <a:gd name="connsiteX6" fmla="*/ 2800418 w 4623149"/>
              <a:gd name="connsiteY6" fmla="*/ 3244850 h 4102100"/>
              <a:gd name="connsiteX7" fmla="*/ 2857568 w 4623149"/>
              <a:gd name="connsiteY7" fmla="*/ 4102100 h 4102100"/>
              <a:gd name="connsiteX8" fmla="*/ 1809818 w 4623149"/>
              <a:gd name="connsiteY8" fmla="*/ 4089400 h 4102100"/>
              <a:gd name="connsiteX0" fmla="*/ 1765912 w 4579243"/>
              <a:gd name="connsiteY0" fmla="*/ 4089400 h 4102100"/>
              <a:gd name="connsiteX1" fmla="*/ 1835762 w 4579243"/>
              <a:gd name="connsiteY1" fmla="*/ 3257550 h 4102100"/>
              <a:gd name="connsiteX2" fmla="*/ 612 w 4579243"/>
              <a:gd name="connsiteY2" fmla="*/ 3232150 h 4102100"/>
              <a:gd name="connsiteX3" fmla="*/ 612 w 4579243"/>
              <a:gd name="connsiteY3" fmla="*/ 12700 h 4102100"/>
              <a:gd name="connsiteX4" fmla="*/ 4578962 w 4579243"/>
              <a:gd name="connsiteY4" fmla="*/ 0 h 4102100"/>
              <a:gd name="connsiteX5" fmla="*/ 4572612 w 4579243"/>
              <a:gd name="connsiteY5" fmla="*/ 3225800 h 4102100"/>
              <a:gd name="connsiteX6" fmla="*/ 2756512 w 4579243"/>
              <a:gd name="connsiteY6" fmla="*/ 3244850 h 4102100"/>
              <a:gd name="connsiteX7" fmla="*/ 2813662 w 4579243"/>
              <a:gd name="connsiteY7" fmla="*/ 4102100 h 4102100"/>
              <a:gd name="connsiteX8" fmla="*/ 1765912 w 4579243"/>
              <a:gd name="connsiteY8" fmla="*/ 4089400 h 4102100"/>
              <a:gd name="connsiteX0" fmla="*/ 1784962 w 4579243"/>
              <a:gd name="connsiteY0" fmla="*/ 3975100 h 4102100"/>
              <a:gd name="connsiteX1" fmla="*/ 1835762 w 4579243"/>
              <a:gd name="connsiteY1" fmla="*/ 3257550 h 4102100"/>
              <a:gd name="connsiteX2" fmla="*/ 612 w 4579243"/>
              <a:gd name="connsiteY2" fmla="*/ 3232150 h 4102100"/>
              <a:gd name="connsiteX3" fmla="*/ 612 w 4579243"/>
              <a:gd name="connsiteY3" fmla="*/ 12700 h 4102100"/>
              <a:gd name="connsiteX4" fmla="*/ 4578962 w 4579243"/>
              <a:gd name="connsiteY4" fmla="*/ 0 h 4102100"/>
              <a:gd name="connsiteX5" fmla="*/ 4572612 w 4579243"/>
              <a:gd name="connsiteY5" fmla="*/ 3225800 h 4102100"/>
              <a:gd name="connsiteX6" fmla="*/ 2756512 w 4579243"/>
              <a:gd name="connsiteY6" fmla="*/ 3244850 h 4102100"/>
              <a:gd name="connsiteX7" fmla="*/ 2813662 w 4579243"/>
              <a:gd name="connsiteY7" fmla="*/ 4102100 h 4102100"/>
              <a:gd name="connsiteX8" fmla="*/ 1784962 w 4579243"/>
              <a:gd name="connsiteY8" fmla="*/ 3975100 h 4102100"/>
              <a:gd name="connsiteX0" fmla="*/ 1784962 w 4579243"/>
              <a:gd name="connsiteY0" fmla="*/ 3975100 h 4237862"/>
              <a:gd name="connsiteX1" fmla="*/ 1835762 w 4579243"/>
              <a:gd name="connsiteY1" fmla="*/ 3257550 h 4237862"/>
              <a:gd name="connsiteX2" fmla="*/ 612 w 4579243"/>
              <a:gd name="connsiteY2" fmla="*/ 3232150 h 4237862"/>
              <a:gd name="connsiteX3" fmla="*/ 612 w 4579243"/>
              <a:gd name="connsiteY3" fmla="*/ 12700 h 4237862"/>
              <a:gd name="connsiteX4" fmla="*/ 4578962 w 4579243"/>
              <a:gd name="connsiteY4" fmla="*/ 0 h 4237862"/>
              <a:gd name="connsiteX5" fmla="*/ 4572612 w 4579243"/>
              <a:gd name="connsiteY5" fmla="*/ 3225800 h 4237862"/>
              <a:gd name="connsiteX6" fmla="*/ 2756512 w 4579243"/>
              <a:gd name="connsiteY6" fmla="*/ 3244850 h 4237862"/>
              <a:gd name="connsiteX7" fmla="*/ 2813662 w 4579243"/>
              <a:gd name="connsiteY7" fmla="*/ 4102100 h 4237862"/>
              <a:gd name="connsiteX8" fmla="*/ 1892913 w 4579243"/>
              <a:gd name="connsiteY8" fmla="*/ 4235450 h 4237862"/>
              <a:gd name="connsiteX9" fmla="*/ 1784962 w 4579243"/>
              <a:gd name="connsiteY9" fmla="*/ 3975100 h 4237862"/>
              <a:gd name="connsiteX0" fmla="*/ 1784962 w 4579243"/>
              <a:gd name="connsiteY0" fmla="*/ 3975100 h 4265321"/>
              <a:gd name="connsiteX1" fmla="*/ 1835762 w 4579243"/>
              <a:gd name="connsiteY1" fmla="*/ 3257550 h 4265321"/>
              <a:gd name="connsiteX2" fmla="*/ 612 w 4579243"/>
              <a:gd name="connsiteY2" fmla="*/ 3232150 h 4265321"/>
              <a:gd name="connsiteX3" fmla="*/ 612 w 4579243"/>
              <a:gd name="connsiteY3" fmla="*/ 12700 h 4265321"/>
              <a:gd name="connsiteX4" fmla="*/ 4578962 w 4579243"/>
              <a:gd name="connsiteY4" fmla="*/ 0 h 4265321"/>
              <a:gd name="connsiteX5" fmla="*/ 4572612 w 4579243"/>
              <a:gd name="connsiteY5" fmla="*/ 3225800 h 4265321"/>
              <a:gd name="connsiteX6" fmla="*/ 2756512 w 4579243"/>
              <a:gd name="connsiteY6" fmla="*/ 3244850 h 4265321"/>
              <a:gd name="connsiteX7" fmla="*/ 2813662 w 4579243"/>
              <a:gd name="connsiteY7" fmla="*/ 4102100 h 4265321"/>
              <a:gd name="connsiteX8" fmla="*/ 2566013 w 4579243"/>
              <a:gd name="connsiteY8" fmla="*/ 4254500 h 4265321"/>
              <a:gd name="connsiteX9" fmla="*/ 1892913 w 4579243"/>
              <a:gd name="connsiteY9" fmla="*/ 4235450 h 4265321"/>
              <a:gd name="connsiteX10" fmla="*/ 1784962 w 4579243"/>
              <a:gd name="connsiteY10" fmla="*/ 3975100 h 4265321"/>
              <a:gd name="connsiteX0" fmla="*/ 1784962 w 4579243"/>
              <a:gd name="connsiteY0" fmla="*/ 3975100 h 4253740"/>
              <a:gd name="connsiteX1" fmla="*/ 1835762 w 4579243"/>
              <a:gd name="connsiteY1" fmla="*/ 3257550 h 4253740"/>
              <a:gd name="connsiteX2" fmla="*/ 612 w 4579243"/>
              <a:gd name="connsiteY2" fmla="*/ 3232150 h 4253740"/>
              <a:gd name="connsiteX3" fmla="*/ 612 w 4579243"/>
              <a:gd name="connsiteY3" fmla="*/ 12700 h 4253740"/>
              <a:gd name="connsiteX4" fmla="*/ 4578962 w 4579243"/>
              <a:gd name="connsiteY4" fmla="*/ 0 h 4253740"/>
              <a:gd name="connsiteX5" fmla="*/ 4572612 w 4579243"/>
              <a:gd name="connsiteY5" fmla="*/ 3225800 h 4253740"/>
              <a:gd name="connsiteX6" fmla="*/ 2756512 w 4579243"/>
              <a:gd name="connsiteY6" fmla="*/ 3244850 h 4253740"/>
              <a:gd name="connsiteX7" fmla="*/ 2813662 w 4579243"/>
              <a:gd name="connsiteY7" fmla="*/ 4102100 h 4253740"/>
              <a:gd name="connsiteX8" fmla="*/ 2534263 w 4579243"/>
              <a:gd name="connsiteY8" fmla="*/ 4235450 h 4253740"/>
              <a:gd name="connsiteX9" fmla="*/ 1892913 w 4579243"/>
              <a:gd name="connsiteY9" fmla="*/ 4235450 h 4253740"/>
              <a:gd name="connsiteX10" fmla="*/ 1784962 w 4579243"/>
              <a:gd name="connsiteY10" fmla="*/ 3975100 h 4253740"/>
              <a:gd name="connsiteX0" fmla="*/ 1784962 w 4579243"/>
              <a:gd name="connsiteY0" fmla="*/ 3975100 h 4237628"/>
              <a:gd name="connsiteX1" fmla="*/ 1835762 w 4579243"/>
              <a:gd name="connsiteY1" fmla="*/ 3257550 h 4237628"/>
              <a:gd name="connsiteX2" fmla="*/ 612 w 4579243"/>
              <a:gd name="connsiteY2" fmla="*/ 3232150 h 4237628"/>
              <a:gd name="connsiteX3" fmla="*/ 612 w 4579243"/>
              <a:gd name="connsiteY3" fmla="*/ 12700 h 4237628"/>
              <a:gd name="connsiteX4" fmla="*/ 4578962 w 4579243"/>
              <a:gd name="connsiteY4" fmla="*/ 0 h 4237628"/>
              <a:gd name="connsiteX5" fmla="*/ 4572612 w 4579243"/>
              <a:gd name="connsiteY5" fmla="*/ 3225800 h 4237628"/>
              <a:gd name="connsiteX6" fmla="*/ 2756512 w 4579243"/>
              <a:gd name="connsiteY6" fmla="*/ 3244850 h 4237628"/>
              <a:gd name="connsiteX7" fmla="*/ 2813662 w 4579243"/>
              <a:gd name="connsiteY7" fmla="*/ 4102100 h 4237628"/>
              <a:gd name="connsiteX8" fmla="*/ 2534263 w 4579243"/>
              <a:gd name="connsiteY8" fmla="*/ 4235450 h 4237628"/>
              <a:gd name="connsiteX9" fmla="*/ 1619863 w 4579243"/>
              <a:gd name="connsiteY9" fmla="*/ 4076700 h 4237628"/>
              <a:gd name="connsiteX10" fmla="*/ 1784962 w 4579243"/>
              <a:gd name="connsiteY10" fmla="*/ 3975100 h 4237628"/>
              <a:gd name="connsiteX0" fmla="*/ 1772262 w 4579243"/>
              <a:gd name="connsiteY0" fmla="*/ 3962400 h 4237628"/>
              <a:gd name="connsiteX1" fmla="*/ 1835762 w 4579243"/>
              <a:gd name="connsiteY1" fmla="*/ 3257550 h 4237628"/>
              <a:gd name="connsiteX2" fmla="*/ 612 w 4579243"/>
              <a:gd name="connsiteY2" fmla="*/ 3232150 h 4237628"/>
              <a:gd name="connsiteX3" fmla="*/ 612 w 4579243"/>
              <a:gd name="connsiteY3" fmla="*/ 12700 h 4237628"/>
              <a:gd name="connsiteX4" fmla="*/ 4578962 w 4579243"/>
              <a:gd name="connsiteY4" fmla="*/ 0 h 4237628"/>
              <a:gd name="connsiteX5" fmla="*/ 4572612 w 4579243"/>
              <a:gd name="connsiteY5" fmla="*/ 3225800 h 4237628"/>
              <a:gd name="connsiteX6" fmla="*/ 2756512 w 4579243"/>
              <a:gd name="connsiteY6" fmla="*/ 3244850 h 4237628"/>
              <a:gd name="connsiteX7" fmla="*/ 2813662 w 4579243"/>
              <a:gd name="connsiteY7" fmla="*/ 4102100 h 4237628"/>
              <a:gd name="connsiteX8" fmla="*/ 2534263 w 4579243"/>
              <a:gd name="connsiteY8" fmla="*/ 4235450 h 4237628"/>
              <a:gd name="connsiteX9" fmla="*/ 1619863 w 4579243"/>
              <a:gd name="connsiteY9" fmla="*/ 4076700 h 4237628"/>
              <a:gd name="connsiteX10" fmla="*/ 1772262 w 4579243"/>
              <a:gd name="connsiteY10" fmla="*/ 3962400 h 4237628"/>
              <a:gd name="connsiteX0" fmla="*/ 1772262 w 4579243"/>
              <a:gd name="connsiteY0" fmla="*/ 3962400 h 4237628"/>
              <a:gd name="connsiteX1" fmla="*/ 1835762 w 4579243"/>
              <a:gd name="connsiteY1" fmla="*/ 3257550 h 4237628"/>
              <a:gd name="connsiteX2" fmla="*/ 612 w 4579243"/>
              <a:gd name="connsiteY2" fmla="*/ 3232150 h 4237628"/>
              <a:gd name="connsiteX3" fmla="*/ 612 w 4579243"/>
              <a:gd name="connsiteY3" fmla="*/ 12700 h 4237628"/>
              <a:gd name="connsiteX4" fmla="*/ 4578962 w 4579243"/>
              <a:gd name="connsiteY4" fmla="*/ 0 h 4237628"/>
              <a:gd name="connsiteX5" fmla="*/ 4572612 w 4579243"/>
              <a:gd name="connsiteY5" fmla="*/ 3225800 h 4237628"/>
              <a:gd name="connsiteX6" fmla="*/ 2756512 w 4579243"/>
              <a:gd name="connsiteY6" fmla="*/ 3244850 h 4237628"/>
              <a:gd name="connsiteX7" fmla="*/ 2813662 w 4579243"/>
              <a:gd name="connsiteY7" fmla="*/ 4102100 h 4237628"/>
              <a:gd name="connsiteX8" fmla="*/ 2534263 w 4579243"/>
              <a:gd name="connsiteY8" fmla="*/ 4235450 h 4237628"/>
              <a:gd name="connsiteX9" fmla="*/ 1619863 w 4579243"/>
              <a:gd name="connsiteY9" fmla="*/ 4076700 h 4237628"/>
              <a:gd name="connsiteX10" fmla="*/ 1772262 w 4579243"/>
              <a:gd name="connsiteY10" fmla="*/ 3962400 h 4237628"/>
              <a:gd name="connsiteX0" fmla="*/ 1771650 w 4578631"/>
              <a:gd name="connsiteY0" fmla="*/ 3962400 h 4237628"/>
              <a:gd name="connsiteX1" fmla="*/ 1835150 w 4578631"/>
              <a:gd name="connsiteY1" fmla="*/ 3257550 h 4237628"/>
              <a:gd name="connsiteX2" fmla="*/ 107950 w 4578631"/>
              <a:gd name="connsiteY2" fmla="*/ 3257550 h 4237628"/>
              <a:gd name="connsiteX3" fmla="*/ 0 w 4578631"/>
              <a:gd name="connsiteY3" fmla="*/ 12700 h 4237628"/>
              <a:gd name="connsiteX4" fmla="*/ 4578350 w 4578631"/>
              <a:gd name="connsiteY4" fmla="*/ 0 h 4237628"/>
              <a:gd name="connsiteX5" fmla="*/ 4572000 w 4578631"/>
              <a:gd name="connsiteY5" fmla="*/ 3225800 h 4237628"/>
              <a:gd name="connsiteX6" fmla="*/ 2755900 w 4578631"/>
              <a:gd name="connsiteY6" fmla="*/ 3244850 h 4237628"/>
              <a:gd name="connsiteX7" fmla="*/ 2813050 w 4578631"/>
              <a:gd name="connsiteY7" fmla="*/ 4102100 h 4237628"/>
              <a:gd name="connsiteX8" fmla="*/ 2533651 w 4578631"/>
              <a:gd name="connsiteY8" fmla="*/ 4235450 h 4237628"/>
              <a:gd name="connsiteX9" fmla="*/ 1619251 w 4578631"/>
              <a:gd name="connsiteY9" fmla="*/ 4076700 h 4237628"/>
              <a:gd name="connsiteX10" fmla="*/ 1771650 w 4578631"/>
              <a:gd name="connsiteY10" fmla="*/ 3962400 h 4237628"/>
              <a:gd name="connsiteX0" fmla="*/ 2097968 w 4904949"/>
              <a:gd name="connsiteY0" fmla="*/ 3962400 h 4237628"/>
              <a:gd name="connsiteX1" fmla="*/ 2161468 w 4904949"/>
              <a:gd name="connsiteY1" fmla="*/ 3257550 h 4237628"/>
              <a:gd name="connsiteX2" fmla="*/ 434268 w 4904949"/>
              <a:gd name="connsiteY2" fmla="*/ 3257550 h 4237628"/>
              <a:gd name="connsiteX3" fmla="*/ 364419 w 4904949"/>
              <a:gd name="connsiteY3" fmla="*/ 3092450 h 4237628"/>
              <a:gd name="connsiteX4" fmla="*/ 326318 w 4904949"/>
              <a:gd name="connsiteY4" fmla="*/ 12700 h 4237628"/>
              <a:gd name="connsiteX5" fmla="*/ 4904668 w 4904949"/>
              <a:gd name="connsiteY5" fmla="*/ 0 h 4237628"/>
              <a:gd name="connsiteX6" fmla="*/ 4898318 w 4904949"/>
              <a:gd name="connsiteY6" fmla="*/ 3225800 h 4237628"/>
              <a:gd name="connsiteX7" fmla="*/ 3082218 w 4904949"/>
              <a:gd name="connsiteY7" fmla="*/ 3244850 h 4237628"/>
              <a:gd name="connsiteX8" fmla="*/ 3139368 w 4904949"/>
              <a:gd name="connsiteY8" fmla="*/ 4102100 h 4237628"/>
              <a:gd name="connsiteX9" fmla="*/ 2859969 w 4904949"/>
              <a:gd name="connsiteY9" fmla="*/ 4235450 h 4237628"/>
              <a:gd name="connsiteX10" fmla="*/ 1945569 w 4904949"/>
              <a:gd name="connsiteY10" fmla="*/ 4076700 h 4237628"/>
              <a:gd name="connsiteX11" fmla="*/ 2097968 w 4904949"/>
              <a:gd name="connsiteY11" fmla="*/ 3962400 h 4237628"/>
              <a:gd name="connsiteX0" fmla="*/ 2097968 w 4904949"/>
              <a:gd name="connsiteY0" fmla="*/ 3962400 h 4237628"/>
              <a:gd name="connsiteX1" fmla="*/ 2161468 w 4904949"/>
              <a:gd name="connsiteY1" fmla="*/ 3257550 h 4237628"/>
              <a:gd name="connsiteX2" fmla="*/ 434268 w 4904949"/>
              <a:gd name="connsiteY2" fmla="*/ 3257550 h 4237628"/>
              <a:gd name="connsiteX3" fmla="*/ 364419 w 4904949"/>
              <a:gd name="connsiteY3" fmla="*/ 3092450 h 4237628"/>
              <a:gd name="connsiteX4" fmla="*/ 326318 w 4904949"/>
              <a:gd name="connsiteY4" fmla="*/ 12700 h 4237628"/>
              <a:gd name="connsiteX5" fmla="*/ 4904668 w 4904949"/>
              <a:gd name="connsiteY5" fmla="*/ 0 h 4237628"/>
              <a:gd name="connsiteX6" fmla="*/ 4898318 w 4904949"/>
              <a:gd name="connsiteY6" fmla="*/ 3225800 h 4237628"/>
              <a:gd name="connsiteX7" fmla="*/ 3082218 w 4904949"/>
              <a:gd name="connsiteY7" fmla="*/ 3244850 h 4237628"/>
              <a:gd name="connsiteX8" fmla="*/ 3139368 w 4904949"/>
              <a:gd name="connsiteY8" fmla="*/ 4102100 h 4237628"/>
              <a:gd name="connsiteX9" fmla="*/ 2859969 w 4904949"/>
              <a:gd name="connsiteY9" fmla="*/ 4235450 h 4237628"/>
              <a:gd name="connsiteX10" fmla="*/ 1945569 w 4904949"/>
              <a:gd name="connsiteY10" fmla="*/ 4076700 h 4237628"/>
              <a:gd name="connsiteX11" fmla="*/ 2097968 w 4904949"/>
              <a:gd name="connsiteY11" fmla="*/ 3962400 h 4237628"/>
              <a:gd name="connsiteX0" fmla="*/ 2106093 w 4913074"/>
              <a:gd name="connsiteY0" fmla="*/ 3962400 h 4237628"/>
              <a:gd name="connsiteX1" fmla="*/ 2169593 w 4913074"/>
              <a:gd name="connsiteY1" fmla="*/ 3257550 h 4237628"/>
              <a:gd name="connsiteX2" fmla="*/ 442393 w 4913074"/>
              <a:gd name="connsiteY2" fmla="*/ 3257550 h 4237628"/>
              <a:gd name="connsiteX3" fmla="*/ 340794 w 4913074"/>
              <a:gd name="connsiteY3" fmla="*/ 2819400 h 4237628"/>
              <a:gd name="connsiteX4" fmla="*/ 334443 w 4913074"/>
              <a:gd name="connsiteY4" fmla="*/ 12700 h 4237628"/>
              <a:gd name="connsiteX5" fmla="*/ 4912793 w 4913074"/>
              <a:gd name="connsiteY5" fmla="*/ 0 h 4237628"/>
              <a:gd name="connsiteX6" fmla="*/ 4906443 w 4913074"/>
              <a:gd name="connsiteY6" fmla="*/ 3225800 h 4237628"/>
              <a:gd name="connsiteX7" fmla="*/ 3090343 w 4913074"/>
              <a:gd name="connsiteY7" fmla="*/ 3244850 h 4237628"/>
              <a:gd name="connsiteX8" fmla="*/ 3147493 w 4913074"/>
              <a:gd name="connsiteY8" fmla="*/ 4102100 h 4237628"/>
              <a:gd name="connsiteX9" fmla="*/ 2868094 w 4913074"/>
              <a:gd name="connsiteY9" fmla="*/ 4235450 h 4237628"/>
              <a:gd name="connsiteX10" fmla="*/ 1953694 w 4913074"/>
              <a:gd name="connsiteY10" fmla="*/ 4076700 h 4237628"/>
              <a:gd name="connsiteX11" fmla="*/ 2106093 w 4913074"/>
              <a:gd name="connsiteY11" fmla="*/ 3962400 h 4237628"/>
              <a:gd name="connsiteX0" fmla="*/ 2106093 w 4913074"/>
              <a:gd name="connsiteY0" fmla="*/ 3962400 h 4237628"/>
              <a:gd name="connsiteX1" fmla="*/ 2169593 w 4913074"/>
              <a:gd name="connsiteY1" fmla="*/ 3257550 h 4237628"/>
              <a:gd name="connsiteX2" fmla="*/ 461443 w 4913074"/>
              <a:gd name="connsiteY2" fmla="*/ 3282950 h 4237628"/>
              <a:gd name="connsiteX3" fmla="*/ 340794 w 4913074"/>
              <a:gd name="connsiteY3" fmla="*/ 2819400 h 4237628"/>
              <a:gd name="connsiteX4" fmla="*/ 334443 w 4913074"/>
              <a:gd name="connsiteY4" fmla="*/ 12700 h 4237628"/>
              <a:gd name="connsiteX5" fmla="*/ 4912793 w 4913074"/>
              <a:gd name="connsiteY5" fmla="*/ 0 h 4237628"/>
              <a:gd name="connsiteX6" fmla="*/ 4906443 w 4913074"/>
              <a:gd name="connsiteY6" fmla="*/ 3225800 h 4237628"/>
              <a:gd name="connsiteX7" fmla="*/ 3090343 w 4913074"/>
              <a:gd name="connsiteY7" fmla="*/ 3244850 h 4237628"/>
              <a:gd name="connsiteX8" fmla="*/ 3147493 w 4913074"/>
              <a:gd name="connsiteY8" fmla="*/ 4102100 h 4237628"/>
              <a:gd name="connsiteX9" fmla="*/ 2868094 w 4913074"/>
              <a:gd name="connsiteY9" fmla="*/ 4235450 h 4237628"/>
              <a:gd name="connsiteX10" fmla="*/ 1953694 w 4913074"/>
              <a:gd name="connsiteY10" fmla="*/ 4076700 h 4237628"/>
              <a:gd name="connsiteX11" fmla="*/ 2106093 w 4913074"/>
              <a:gd name="connsiteY11" fmla="*/ 3962400 h 4237628"/>
              <a:gd name="connsiteX0" fmla="*/ 2106093 w 4913074"/>
              <a:gd name="connsiteY0" fmla="*/ 3962400 h 4237628"/>
              <a:gd name="connsiteX1" fmla="*/ 2169593 w 4913074"/>
              <a:gd name="connsiteY1" fmla="*/ 3257550 h 4237628"/>
              <a:gd name="connsiteX2" fmla="*/ 461443 w 4913074"/>
              <a:gd name="connsiteY2" fmla="*/ 3282950 h 4237628"/>
              <a:gd name="connsiteX3" fmla="*/ 340794 w 4913074"/>
              <a:gd name="connsiteY3" fmla="*/ 2819400 h 4237628"/>
              <a:gd name="connsiteX4" fmla="*/ 334443 w 4913074"/>
              <a:gd name="connsiteY4" fmla="*/ 12700 h 4237628"/>
              <a:gd name="connsiteX5" fmla="*/ 4912793 w 4913074"/>
              <a:gd name="connsiteY5" fmla="*/ 0 h 4237628"/>
              <a:gd name="connsiteX6" fmla="*/ 4906443 w 4913074"/>
              <a:gd name="connsiteY6" fmla="*/ 3225800 h 4237628"/>
              <a:gd name="connsiteX7" fmla="*/ 3090343 w 4913074"/>
              <a:gd name="connsiteY7" fmla="*/ 3244850 h 4237628"/>
              <a:gd name="connsiteX8" fmla="*/ 3147493 w 4913074"/>
              <a:gd name="connsiteY8" fmla="*/ 4102100 h 4237628"/>
              <a:gd name="connsiteX9" fmla="*/ 2868094 w 4913074"/>
              <a:gd name="connsiteY9" fmla="*/ 4235450 h 4237628"/>
              <a:gd name="connsiteX10" fmla="*/ 1953694 w 4913074"/>
              <a:gd name="connsiteY10" fmla="*/ 4076700 h 4237628"/>
              <a:gd name="connsiteX11" fmla="*/ 2106093 w 4913074"/>
              <a:gd name="connsiteY11" fmla="*/ 3962400 h 4237628"/>
              <a:gd name="connsiteX0" fmla="*/ 2119944 w 4926925"/>
              <a:gd name="connsiteY0" fmla="*/ 3962400 h 4237628"/>
              <a:gd name="connsiteX1" fmla="*/ 2183444 w 4926925"/>
              <a:gd name="connsiteY1" fmla="*/ 3257550 h 4237628"/>
              <a:gd name="connsiteX2" fmla="*/ 475294 w 4926925"/>
              <a:gd name="connsiteY2" fmla="*/ 3282950 h 4237628"/>
              <a:gd name="connsiteX3" fmla="*/ 303845 w 4926925"/>
              <a:gd name="connsiteY3" fmla="*/ 2743200 h 4237628"/>
              <a:gd name="connsiteX4" fmla="*/ 348294 w 4926925"/>
              <a:gd name="connsiteY4" fmla="*/ 12700 h 4237628"/>
              <a:gd name="connsiteX5" fmla="*/ 4926644 w 4926925"/>
              <a:gd name="connsiteY5" fmla="*/ 0 h 4237628"/>
              <a:gd name="connsiteX6" fmla="*/ 4920294 w 4926925"/>
              <a:gd name="connsiteY6" fmla="*/ 3225800 h 4237628"/>
              <a:gd name="connsiteX7" fmla="*/ 3104194 w 4926925"/>
              <a:gd name="connsiteY7" fmla="*/ 3244850 h 4237628"/>
              <a:gd name="connsiteX8" fmla="*/ 3161344 w 4926925"/>
              <a:gd name="connsiteY8" fmla="*/ 4102100 h 4237628"/>
              <a:gd name="connsiteX9" fmla="*/ 2881945 w 4926925"/>
              <a:gd name="connsiteY9" fmla="*/ 4235450 h 4237628"/>
              <a:gd name="connsiteX10" fmla="*/ 1967545 w 4926925"/>
              <a:gd name="connsiteY10" fmla="*/ 4076700 h 4237628"/>
              <a:gd name="connsiteX11" fmla="*/ 2119944 w 4926925"/>
              <a:gd name="connsiteY11" fmla="*/ 3962400 h 4237628"/>
              <a:gd name="connsiteX0" fmla="*/ 2114622 w 4921603"/>
              <a:gd name="connsiteY0" fmla="*/ 3962400 h 4237628"/>
              <a:gd name="connsiteX1" fmla="*/ 2178122 w 4921603"/>
              <a:gd name="connsiteY1" fmla="*/ 3257550 h 4237628"/>
              <a:gd name="connsiteX2" fmla="*/ 469972 w 4921603"/>
              <a:gd name="connsiteY2" fmla="*/ 3282950 h 4237628"/>
              <a:gd name="connsiteX3" fmla="*/ 317573 w 4921603"/>
              <a:gd name="connsiteY3" fmla="*/ 2743200 h 4237628"/>
              <a:gd name="connsiteX4" fmla="*/ 342972 w 4921603"/>
              <a:gd name="connsiteY4" fmla="*/ 12700 h 4237628"/>
              <a:gd name="connsiteX5" fmla="*/ 4921322 w 4921603"/>
              <a:gd name="connsiteY5" fmla="*/ 0 h 4237628"/>
              <a:gd name="connsiteX6" fmla="*/ 4914972 w 4921603"/>
              <a:gd name="connsiteY6" fmla="*/ 3225800 h 4237628"/>
              <a:gd name="connsiteX7" fmla="*/ 3098872 w 4921603"/>
              <a:gd name="connsiteY7" fmla="*/ 3244850 h 4237628"/>
              <a:gd name="connsiteX8" fmla="*/ 3156022 w 4921603"/>
              <a:gd name="connsiteY8" fmla="*/ 4102100 h 4237628"/>
              <a:gd name="connsiteX9" fmla="*/ 2876623 w 4921603"/>
              <a:gd name="connsiteY9" fmla="*/ 4235450 h 4237628"/>
              <a:gd name="connsiteX10" fmla="*/ 1962223 w 4921603"/>
              <a:gd name="connsiteY10" fmla="*/ 4076700 h 4237628"/>
              <a:gd name="connsiteX11" fmla="*/ 2114622 w 4921603"/>
              <a:gd name="connsiteY11" fmla="*/ 3962400 h 4237628"/>
              <a:gd name="connsiteX0" fmla="*/ 2114622 w 4921603"/>
              <a:gd name="connsiteY0" fmla="*/ 3962400 h 4237628"/>
              <a:gd name="connsiteX1" fmla="*/ 2178122 w 4921603"/>
              <a:gd name="connsiteY1" fmla="*/ 3257550 h 4237628"/>
              <a:gd name="connsiteX2" fmla="*/ 469972 w 4921603"/>
              <a:gd name="connsiteY2" fmla="*/ 3282950 h 4237628"/>
              <a:gd name="connsiteX3" fmla="*/ 317573 w 4921603"/>
              <a:gd name="connsiteY3" fmla="*/ 2743200 h 4237628"/>
              <a:gd name="connsiteX4" fmla="*/ 342972 w 4921603"/>
              <a:gd name="connsiteY4" fmla="*/ 12700 h 4237628"/>
              <a:gd name="connsiteX5" fmla="*/ 4921322 w 4921603"/>
              <a:gd name="connsiteY5" fmla="*/ 0 h 4237628"/>
              <a:gd name="connsiteX6" fmla="*/ 4914972 w 4921603"/>
              <a:gd name="connsiteY6" fmla="*/ 3225800 h 4237628"/>
              <a:gd name="connsiteX7" fmla="*/ 3098872 w 4921603"/>
              <a:gd name="connsiteY7" fmla="*/ 3244850 h 4237628"/>
              <a:gd name="connsiteX8" fmla="*/ 3156022 w 4921603"/>
              <a:gd name="connsiteY8" fmla="*/ 4102100 h 4237628"/>
              <a:gd name="connsiteX9" fmla="*/ 2876623 w 4921603"/>
              <a:gd name="connsiteY9" fmla="*/ 4235450 h 4237628"/>
              <a:gd name="connsiteX10" fmla="*/ 1962223 w 4921603"/>
              <a:gd name="connsiteY10" fmla="*/ 4076700 h 4237628"/>
              <a:gd name="connsiteX11" fmla="*/ 2114622 w 4921603"/>
              <a:gd name="connsiteY11" fmla="*/ 3962400 h 4237628"/>
              <a:gd name="connsiteX0" fmla="*/ 1816018 w 4622999"/>
              <a:gd name="connsiteY0" fmla="*/ 3962400 h 4237628"/>
              <a:gd name="connsiteX1" fmla="*/ 1879518 w 4622999"/>
              <a:gd name="connsiteY1" fmla="*/ 3257550 h 4237628"/>
              <a:gd name="connsiteX2" fmla="*/ 171368 w 4622999"/>
              <a:gd name="connsiteY2" fmla="*/ 3282950 h 4237628"/>
              <a:gd name="connsiteX3" fmla="*/ 18969 w 4622999"/>
              <a:gd name="connsiteY3" fmla="*/ 2743200 h 4237628"/>
              <a:gd name="connsiteX4" fmla="*/ 44368 w 4622999"/>
              <a:gd name="connsiteY4" fmla="*/ 12700 h 4237628"/>
              <a:gd name="connsiteX5" fmla="*/ 4622718 w 4622999"/>
              <a:gd name="connsiteY5" fmla="*/ 0 h 4237628"/>
              <a:gd name="connsiteX6" fmla="*/ 4616368 w 4622999"/>
              <a:gd name="connsiteY6" fmla="*/ 3225800 h 4237628"/>
              <a:gd name="connsiteX7" fmla="*/ 2800268 w 4622999"/>
              <a:gd name="connsiteY7" fmla="*/ 3244850 h 4237628"/>
              <a:gd name="connsiteX8" fmla="*/ 2857418 w 4622999"/>
              <a:gd name="connsiteY8" fmla="*/ 4102100 h 4237628"/>
              <a:gd name="connsiteX9" fmla="*/ 2578019 w 4622999"/>
              <a:gd name="connsiteY9" fmla="*/ 4235450 h 4237628"/>
              <a:gd name="connsiteX10" fmla="*/ 1663619 w 4622999"/>
              <a:gd name="connsiteY10" fmla="*/ 4076700 h 4237628"/>
              <a:gd name="connsiteX11" fmla="*/ 1816018 w 4622999"/>
              <a:gd name="connsiteY11" fmla="*/ 3962400 h 4237628"/>
              <a:gd name="connsiteX0" fmla="*/ 1817824 w 4624805"/>
              <a:gd name="connsiteY0" fmla="*/ 3962400 h 4237628"/>
              <a:gd name="connsiteX1" fmla="*/ 1881324 w 4624805"/>
              <a:gd name="connsiteY1" fmla="*/ 3257550 h 4237628"/>
              <a:gd name="connsiteX2" fmla="*/ 173174 w 4624805"/>
              <a:gd name="connsiteY2" fmla="*/ 3282950 h 4237628"/>
              <a:gd name="connsiteX3" fmla="*/ 20775 w 4624805"/>
              <a:gd name="connsiteY3" fmla="*/ 2743200 h 4237628"/>
              <a:gd name="connsiteX4" fmla="*/ 20774 w 4624805"/>
              <a:gd name="connsiteY4" fmla="*/ 107950 h 4237628"/>
              <a:gd name="connsiteX5" fmla="*/ 4624524 w 4624805"/>
              <a:gd name="connsiteY5" fmla="*/ 0 h 4237628"/>
              <a:gd name="connsiteX6" fmla="*/ 4618174 w 4624805"/>
              <a:gd name="connsiteY6" fmla="*/ 3225800 h 4237628"/>
              <a:gd name="connsiteX7" fmla="*/ 2802074 w 4624805"/>
              <a:gd name="connsiteY7" fmla="*/ 3244850 h 4237628"/>
              <a:gd name="connsiteX8" fmla="*/ 2859224 w 4624805"/>
              <a:gd name="connsiteY8" fmla="*/ 4102100 h 4237628"/>
              <a:gd name="connsiteX9" fmla="*/ 2579825 w 4624805"/>
              <a:gd name="connsiteY9" fmla="*/ 4235450 h 4237628"/>
              <a:gd name="connsiteX10" fmla="*/ 1665425 w 4624805"/>
              <a:gd name="connsiteY10" fmla="*/ 4076700 h 4237628"/>
              <a:gd name="connsiteX11" fmla="*/ 1817824 w 4624805"/>
              <a:gd name="connsiteY11" fmla="*/ 3962400 h 4237628"/>
              <a:gd name="connsiteX0" fmla="*/ 1817824 w 4624805"/>
              <a:gd name="connsiteY0" fmla="*/ 4006850 h 4282078"/>
              <a:gd name="connsiteX1" fmla="*/ 1881324 w 4624805"/>
              <a:gd name="connsiteY1" fmla="*/ 3302000 h 4282078"/>
              <a:gd name="connsiteX2" fmla="*/ 173174 w 4624805"/>
              <a:gd name="connsiteY2" fmla="*/ 3327400 h 4282078"/>
              <a:gd name="connsiteX3" fmla="*/ 20775 w 4624805"/>
              <a:gd name="connsiteY3" fmla="*/ 2787650 h 4282078"/>
              <a:gd name="connsiteX4" fmla="*/ 20774 w 4624805"/>
              <a:gd name="connsiteY4" fmla="*/ 152400 h 4282078"/>
              <a:gd name="connsiteX5" fmla="*/ 306526 w 4624805"/>
              <a:gd name="connsiteY5" fmla="*/ 0 h 4282078"/>
              <a:gd name="connsiteX6" fmla="*/ 4624524 w 4624805"/>
              <a:gd name="connsiteY6" fmla="*/ 44450 h 4282078"/>
              <a:gd name="connsiteX7" fmla="*/ 4618174 w 4624805"/>
              <a:gd name="connsiteY7" fmla="*/ 3270250 h 4282078"/>
              <a:gd name="connsiteX8" fmla="*/ 2802074 w 4624805"/>
              <a:gd name="connsiteY8" fmla="*/ 3289300 h 4282078"/>
              <a:gd name="connsiteX9" fmla="*/ 2859224 w 4624805"/>
              <a:gd name="connsiteY9" fmla="*/ 4146550 h 4282078"/>
              <a:gd name="connsiteX10" fmla="*/ 2579825 w 4624805"/>
              <a:gd name="connsiteY10" fmla="*/ 4279900 h 4282078"/>
              <a:gd name="connsiteX11" fmla="*/ 1665425 w 4624805"/>
              <a:gd name="connsiteY11" fmla="*/ 4121150 h 4282078"/>
              <a:gd name="connsiteX12" fmla="*/ 1817824 w 4624805"/>
              <a:gd name="connsiteY12" fmla="*/ 4006850 h 4282078"/>
              <a:gd name="connsiteX0" fmla="*/ 1817824 w 4624805"/>
              <a:gd name="connsiteY0" fmla="*/ 4006850 h 4282078"/>
              <a:gd name="connsiteX1" fmla="*/ 1881324 w 4624805"/>
              <a:gd name="connsiteY1" fmla="*/ 3302000 h 4282078"/>
              <a:gd name="connsiteX2" fmla="*/ 173174 w 4624805"/>
              <a:gd name="connsiteY2" fmla="*/ 3327400 h 4282078"/>
              <a:gd name="connsiteX3" fmla="*/ 20775 w 4624805"/>
              <a:gd name="connsiteY3" fmla="*/ 2787650 h 4282078"/>
              <a:gd name="connsiteX4" fmla="*/ 20774 w 4624805"/>
              <a:gd name="connsiteY4" fmla="*/ 152400 h 4282078"/>
              <a:gd name="connsiteX5" fmla="*/ 306526 w 4624805"/>
              <a:gd name="connsiteY5" fmla="*/ 0 h 4282078"/>
              <a:gd name="connsiteX6" fmla="*/ 4624524 w 4624805"/>
              <a:gd name="connsiteY6" fmla="*/ 44450 h 4282078"/>
              <a:gd name="connsiteX7" fmla="*/ 4618174 w 4624805"/>
              <a:gd name="connsiteY7" fmla="*/ 3270250 h 4282078"/>
              <a:gd name="connsiteX8" fmla="*/ 2802074 w 4624805"/>
              <a:gd name="connsiteY8" fmla="*/ 3289300 h 4282078"/>
              <a:gd name="connsiteX9" fmla="*/ 2859224 w 4624805"/>
              <a:gd name="connsiteY9" fmla="*/ 4146550 h 4282078"/>
              <a:gd name="connsiteX10" fmla="*/ 2579825 w 4624805"/>
              <a:gd name="connsiteY10" fmla="*/ 4279900 h 4282078"/>
              <a:gd name="connsiteX11" fmla="*/ 1665425 w 4624805"/>
              <a:gd name="connsiteY11" fmla="*/ 4121150 h 4282078"/>
              <a:gd name="connsiteX12" fmla="*/ 1817824 w 4624805"/>
              <a:gd name="connsiteY12" fmla="*/ 4006850 h 4282078"/>
              <a:gd name="connsiteX0" fmla="*/ 1831257 w 4638238"/>
              <a:gd name="connsiteY0" fmla="*/ 4006850 h 4282078"/>
              <a:gd name="connsiteX1" fmla="*/ 1894757 w 4638238"/>
              <a:gd name="connsiteY1" fmla="*/ 3302000 h 4282078"/>
              <a:gd name="connsiteX2" fmla="*/ 186607 w 4638238"/>
              <a:gd name="connsiteY2" fmla="*/ 3327400 h 4282078"/>
              <a:gd name="connsiteX3" fmla="*/ 34208 w 4638238"/>
              <a:gd name="connsiteY3" fmla="*/ 2787650 h 4282078"/>
              <a:gd name="connsiteX4" fmla="*/ 15157 w 4638238"/>
              <a:gd name="connsiteY4" fmla="*/ 133350 h 4282078"/>
              <a:gd name="connsiteX5" fmla="*/ 319959 w 4638238"/>
              <a:gd name="connsiteY5" fmla="*/ 0 h 4282078"/>
              <a:gd name="connsiteX6" fmla="*/ 4637957 w 4638238"/>
              <a:gd name="connsiteY6" fmla="*/ 44450 h 4282078"/>
              <a:gd name="connsiteX7" fmla="*/ 4631607 w 4638238"/>
              <a:gd name="connsiteY7" fmla="*/ 3270250 h 4282078"/>
              <a:gd name="connsiteX8" fmla="*/ 2815507 w 4638238"/>
              <a:gd name="connsiteY8" fmla="*/ 3289300 h 4282078"/>
              <a:gd name="connsiteX9" fmla="*/ 2872657 w 4638238"/>
              <a:gd name="connsiteY9" fmla="*/ 4146550 h 4282078"/>
              <a:gd name="connsiteX10" fmla="*/ 2593258 w 4638238"/>
              <a:gd name="connsiteY10" fmla="*/ 4279900 h 4282078"/>
              <a:gd name="connsiteX11" fmla="*/ 1678858 w 4638238"/>
              <a:gd name="connsiteY11" fmla="*/ 4121150 h 4282078"/>
              <a:gd name="connsiteX12" fmla="*/ 1831257 w 4638238"/>
              <a:gd name="connsiteY12" fmla="*/ 4006850 h 4282078"/>
              <a:gd name="connsiteX0" fmla="*/ 1817478 w 4624459"/>
              <a:gd name="connsiteY0" fmla="*/ 4006850 h 4282078"/>
              <a:gd name="connsiteX1" fmla="*/ 1880978 w 4624459"/>
              <a:gd name="connsiteY1" fmla="*/ 3302000 h 4282078"/>
              <a:gd name="connsiteX2" fmla="*/ 172828 w 4624459"/>
              <a:gd name="connsiteY2" fmla="*/ 3327400 h 4282078"/>
              <a:gd name="connsiteX3" fmla="*/ 20429 w 4624459"/>
              <a:gd name="connsiteY3" fmla="*/ 2787650 h 4282078"/>
              <a:gd name="connsiteX4" fmla="*/ 1378 w 4624459"/>
              <a:gd name="connsiteY4" fmla="*/ 133350 h 4282078"/>
              <a:gd name="connsiteX5" fmla="*/ 306180 w 4624459"/>
              <a:gd name="connsiteY5" fmla="*/ 0 h 4282078"/>
              <a:gd name="connsiteX6" fmla="*/ 4624178 w 4624459"/>
              <a:gd name="connsiteY6" fmla="*/ 44450 h 4282078"/>
              <a:gd name="connsiteX7" fmla="*/ 4617828 w 4624459"/>
              <a:gd name="connsiteY7" fmla="*/ 3270250 h 4282078"/>
              <a:gd name="connsiteX8" fmla="*/ 2801728 w 4624459"/>
              <a:gd name="connsiteY8" fmla="*/ 3289300 h 4282078"/>
              <a:gd name="connsiteX9" fmla="*/ 2858878 w 4624459"/>
              <a:gd name="connsiteY9" fmla="*/ 4146550 h 4282078"/>
              <a:gd name="connsiteX10" fmla="*/ 2579479 w 4624459"/>
              <a:gd name="connsiteY10" fmla="*/ 4279900 h 4282078"/>
              <a:gd name="connsiteX11" fmla="*/ 1665079 w 4624459"/>
              <a:gd name="connsiteY11" fmla="*/ 4121150 h 4282078"/>
              <a:gd name="connsiteX12" fmla="*/ 1817478 w 4624459"/>
              <a:gd name="connsiteY12" fmla="*/ 4006850 h 4282078"/>
              <a:gd name="connsiteX0" fmla="*/ 1817478 w 4617828"/>
              <a:gd name="connsiteY0" fmla="*/ 4006850 h 4282078"/>
              <a:gd name="connsiteX1" fmla="*/ 1880978 w 4617828"/>
              <a:gd name="connsiteY1" fmla="*/ 3302000 h 4282078"/>
              <a:gd name="connsiteX2" fmla="*/ 172828 w 4617828"/>
              <a:gd name="connsiteY2" fmla="*/ 3327400 h 4282078"/>
              <a:gd name="connsiteX3" fmla="*/ 20429 w 4617828"/>
              <a:gd name="connsiteY3" fmla="*/ 2787650 h 4282078"/>
              <a:gd name="connsiteX4" fmla="*/ 1378 w 4617828"/>
              <a:gd name="connsiteY4" fmla="*/ 133350 h 4282078"/>
              <a:gd name="connsiteX5" fmla="*/ 306180 w 4617828"/>
              <a:gd name="connsiteY5" fmla="*/ 0 h 4282078"/>
              <a:gd name="connsiteX6" fmla="*/ 4516228 w 4617828"/>
              <a:gd name="connsiteY6" fmla="*/ 0 h 4282078"/>
              <a:gd name="connsiteX7" fmla="*/ 4617828 w 4617828"/>
              <a:gd name="connsiteY7" fmla="*/ 3270250 h 4282078"/>
              <a:gd name="connsiteX8" fmla="*/ 2801728 w 4617828"/>
              <a:gd name="connsiteY8" fmla="*/ 3289300 h 4282078"/>
              <a:gd name="connsiteX9" fmla="*/ 2858878 w 4617828"/>
              <a:gd name="connsiteY9" fmla="*/ 4146550 h 4282078"/>
              <a:gd name="connsiteX10" fmla="*/ 2579479 w 4617828"/>
              <a:gd name="connsiteY10" fmla="*/ 4279900 h 4282078"/>
              <a:gd name="connsiteX11" fmla="*/ 1665079 w 4617828"/>
              <a:gd name="connsiteY11" fmla="*/ 4121150 h 4282078"/>
              <a:gd name="connsiteX12" fmla="*/ 1817478 w 4617828"/>
              <a:gd name="connsiteY12" fmla="*/ 4006850 h 4282078"/>
              <a:gd name="connsiteX0" fmla="*/ 1817478 w 4868961"/>
              <a:gd name="connsiteY0" fmla="*/ 4097620 h 4372848"/>
              <a:gd name="connsiteX1" fmla="*/ 1880978 w 4868961"/>
              <a:gd name="connsiteY1" fmla="*/ 3392770 h 4372848"/>
              <a:gd name="connsiteX2" fmla="*/ 172828 w 4868961"/>
              <a:gd name="connsiteY2" fmla="*/ 3418170 h 4372848"/>
              <a:gd name="connsiteX3" fmla="*/ 20429 w 4868961"/>
              <a:gd name="connsiteY3" fmla="*/ 2878420 h 4372848"/>
              <a:gd name="connsiteX4" fmla="*/ 1378 w 4868961"/>
              <a:gd name="connsiteY4" fmla="*/ 224120 h 4372848"/>
              <a:gd name="connsiteX5" fmla="*/ 306180 w 4868961"/>
              <a:gd name="connsiteY5" fmla="*/ 90770 h 4372848"/>
              <a:gd name="connsiteX6" fmla="*/ 4516228 w 4868961"/>
              <a:gd name="connsiteY6" fmla="*/ 90770 h 4372848"/>
              <a:gd name="connsiteX7" fmla="*/ 4668630 w 4868961"/>
              <a:gd name="connsiteY7" fmla="*/ 300320 h 4372848"/>
              <a:gd name="connsiteX8" fmla="*/ 4617828 w 4868961"/>
              <a:gd name="connsiteY8" fmla="*/ 3361020 h 4372848"/>
              <a:gd name="connsiteX9" fmla="*/ 2801728 w 4868961"/>
              <a:gd name="connsiteY9" fmla="*/ 3380070 h 4372848"/>
              <a:gd name="connsiteX10" fmla="*/ 2858878 w 4868961"/>
              <a:gd name="connsiteY10" fmla="*/ 4237320 h 4372848"/>
              <a:gd name="connsiteX11" fmla="*/ 2579479 w 4868961"/>
              <a:gd name="connsiteY11" fmla="*/ 4370670 h 4372848"/>
              <a:gd name="connsiteX12" fmla="*/ 1665079 w 4868961"/>
              <a:gd name="connsiteY12" fmla="*/ 4211920 h 4372848"/>
              <a:gd name="connsiteX13" fmla="*/ 1817478 w 4868961"/>
              <a:gd name="connsiteY13" fmla="*/ 4097620 h 4372848"/>
              <a:gd name="connsiteX0" fmla="*/ 1817478 w 4764559"/>
              <a:gd name="connsiteY0" fmla="*/ 4080069 h 4355297"/>
              <a:gd name="connsiteX1" fmla="*/ 1880978 w 4764559"/>
              <a:gd name="connsiteY1" fmla="*/ 3375219 h 4355297"/>
              <a:gd name="connsiteX2" fmla="*/ 172828 w 4764559"/>
              <a:gd name="connsiteY2" fmla="*/ 3400619 h 4355297"/>
              <a:gd name="connsiteX3" fmla="*/ 20429 w 4764559"/>
              <a:gd name="connsiteY3" fmla="*/ 2860869 h 4355297"/>
              <a:gd name="connsiteX4" fmla="*/ 1378 w 4764559"/>
              <a:gd name="connsiteY4" fmla="*/ 206569 h 4355297"/>
              <a:gd name="connsiteX5" fmla="*/ 306180 w 4764559"/>
              <a:gd name="connsiteY5" fmla="*/ 73219 h 4355297"/>
              <a:gd name="connsiteX6" fmla="*/ 4516228 w 4764559"/>
              <a:gd name="connsiteY6" fmla="*/ 73219 h 4355297"/>
              <a:gd name="connsiteX7" fmla="*/ 4668630 w 4764559"/>
              <a:gd name="connsiteY7" fmla="*/ 282769 h 4355297"/>
              <a:gd name="connsiteX8" fmla="*/ 4617828 w 4764559"/>
              <a:gd name="connsiteY8" fmla="*/ 3343469 h 4355297"/>
              <a:gd name="connsiteX9" fmla="*/ 2801728 w 4764559"/>
              <a:gd name="connsiteY9" fmla="*/ 3362519 h 4355297"/>
              <a:gd name="connsiteX10" fmla="*/ 2858878 w 4764559"/>
              <a:gd name="connsiteY10" fmla="*/ 4219769 h 4355297"/>
              <a:gd name="connsiteX11" fmla="*/ 2579479 w 4764559"/>
              <a:gd name="connsiteY11" fmla="*/ 4353119 h 4355297"/>
              <a:gd name="connsiteX12" fmla="*/ 1665079 w 4764559"/>
              <a:gd name="connsiteY12" fmla="*/ 4194369 h 4355297"/>
              <a:gd name="connsiteX13" fmla="*/ 1817478 w 4764559"/>
              <a:gd name="connsiteY13" fmla="*/ 4080069 h 4355297"/>
              <a:gd name="connsiteX0" fmla="*/ 1817478 w 4764559"/>
              <a:gd name="connsiteY0" fmla="*/ 4006850 h 4282078"/>
              <a:gd name="connsiteX1" fmla="*/ 1880978 w 4764559"/>
              <a:gd name="connsiteY1" fmla="*/ 3302000 h 4282078"/>
              <a:gd name="connsiteX2" fmla="*/ 172828 w 4764559"/>
              <a:gd name="connsiteY2" fmla="*/ 3327400 h 4282078"/>
              <a:gd name="connsiteX3" fmla="*/ 20429 w 4764559"/>
              <a:gd name="connsiteY3" fmla="*/ 2787650 h 4282078"/>
              <a:gd name="connsiteX4" fmla="*/ 1378 w 4764559"/>
              <a:gd name="connsiteY4" fmla="*/ 133350 h 4282078"/>
              <a:gd name="connsiteX5" fmla="*/ 306180 w 4764559"/>
              <a:gd name="connsiteY5" fmla="*/ 0 h 4282078"/>
              <a:gd name="connsiteX6" fmla="*/ 4516228 w 4764559"/>
              <a:gd name="connsiteY6" fmla="*/ 0 h 4282078"/>
              <a:gd name="connsiteX7" fmla="*/ 4668630 w 4764559"/>
              <a:gd name="connsiteY7" fmla="*/ 209550 h 4282078"/>
              <a:gd name="connsiteX8" fmla="*/ 4617828 w 4764559"/>
              <a:gd name="connsiteY8" fmla="*/ 3270250 h 4282078"/>
              <a:gd name="connsiteX9" fmla="*/ 2801728 w 4764559"/>
              <a:gd name="connsiteY9" fmla="*/ 3289300 h 4282078"/>
              <a:gd name="connsiteX10" fmla="*/ 2858878 w 4764559"/>
              <a:gd name="connsiteY10" fmla="*/ 4146550 h 4282078"/>
              <a:gd name="connsiteX11" fmla="*/ 2579479 w 4764559"/>
              <a:gd name="connsiteY11" fmla="*/ 4279900 h 4282078"/>
              <a:gd name="connsiteX12" fmla="*/ 1665079 w 4764559"/>
              <a:gd name="connsiteY12" fmla="*/ 4121150 h 4282078"/>
              <a:gd name="connsiteX13" fmla="*/ 1817478 w 4764559"/>
              <a:gd name="connsiteY13" fmla="*/ 4006850 h 4282078"/>
              <a:gd name="connsiteX0" fmla="*/ 1817478 w 4768966"/>
              <a:gd name="connsiteY0" fmla="*/ 4006850 h 4282078"/>
              <a:gd name="connsiteX1" fmla="*/ 1880978 w 4768966"/>
              <a:gd name="connsiteY1" fmla="*/ 3302000 h 4282078"/>
              <a:gd name="connsiteX2" fmla="*/ 172828 w 4768966"/>
              <a:gd name="connsiteY2" fmla="*/ 3327400 h 4282078"/>
              <a:gd name="connsiteX3" fmla="*/ 20429 w 4768966"/>
              <a:gd name="connsiteY3" fmla="*/ 2787650 h 4282078"/>
              <a:gd name="connsiteX4" fmla="*/ 1378 w 4768966"/>
              <a:gd name="connsiteY4" fmla="*/ 133350 h 4282078"/>
              <a:gd name="connsiteX5" fmla="*/ 306180 w 4768966"/>
              <a:gd name="connsiteY5" fmla="*/ 0 h 4282078"/>
              <a:gd name="connsiteX6" fmla="*/ 4516228 w 4768966"/>
              <a:gd name="connsiteY6" fmla="*/ 0 h 4282078"/>
              <a:gd name="connsiteX7" fmla="*/ 4681330 w 4768966"/>
              <a:gd name="connsiteY7" fmla="*/ 234950 h 4282078"/>
              <a:gd name="connsiteX8" fmla="*/ 4617828 w 4768966"/>
              <a:gd name="connsiteY8" fmla="*/ 3270250 h 4282078"/>
              <a:gd name="connsiteX9" fmla="*/ 2801728 w 4768966"/>
              <a:gd name="connsiteY9" fmla="*/ 3289300 h 4282078"/>
              <a:gd name="connsiteX10" fmla="*/ 2858878 w 4768966"/>
              <a:gd name="connsiteY10" fmla="*/ 4146550 h 4282078"/>
              <a:gd name="connsiteX11" fmla="*/ 2579479 w 4768966"/>
              <a:gd name="connsiteY11" fmla="*/ 4279900 h 4282078"/>
              <a:gd name="connsiteX12" fmla="*/ 1665079 w 4768966"/>
              <a:gd name="connsiteY12" fmla="*/ 4121150 h 4282078"/>
              <a:gd name="connsiteX13" fmla="*/ 1817478 w 4768966"/>
              <a:gd name="connsiteY13" fmla="*/ 4006850 h 4282078"/>
              <a:gd name="connsiteX0" fmla="*/ 1817478 w 4768966"/>
              <a:gd name="connsiteY0" fmla="*/ 4006850 h 4282078"/>
              <a:gd name="connsiteX1" fmla="*/ 1880978 w 4768966"/>
              <a:gd name="connsiteY1" fmla="*/ 3302000 h 4282078"/>
              <a:gd name="connsiteX2" fmla="*/ 172828 w 4768966"/>
              <a:gd name="connsiteY2" fmla="*/ 3327400 h 4282078"/>
              <a:gd name="connsiteX3" fmla="*/ 20429 w 4768966"/>
              <a:gd name="connsiteY3" fmla="*/ 2787650 h 4282078"/>
              <a:gd name="connsiteX4" fmla="*/ 1378 w 4768966"/>
              <a:gd name="connsiteY4" fmla="*/ 133350 h 4282078"/>
              <a:gd name="connsiteX5" fmla="*/ 306180 w 4768966"/>
              <a:gd name="connsiteY5" fmla="*/ 0 h 4282078"/>
              <a:gd name="connsiteX6" fmla="*/ 4516228 w 4768966"/>
              <a:gd name="connsiteY6" fmla="*/ 0 h 4282078"/>
              <a:gd name="connsiteX7" fmla="*/ 4681330 w 4768966"/>
              <a:gd name="connsiteY7" fmla="*/ 234950 h 4282078"/>
              <a:gd name="connsiteX8" fmla="*/ 4617828 w 4768966"/>
              <a:gd name="connsiteY8" fmla="*/ 3270250 h 4282078"/>
              <a:gd name="connsiteX9" fmla="*/ 2801728 w 4768966"/>
              <a:gd name="connsiteY9" fmla="*/ 3289300 h 4282078"/>
              <a:gd name="connsiteX10" fmla="*/ 2858878 w 4768966"/>
              <a:gd name="connsiteY10" fmla="*/ 4146550 h 4282078"/>
              <a:gd name="connsiteX11" fmla="*/ 2579479 w 4768966"/>
              <a:gd name="connsiteY11" fmla="*/ 4279900 h 4282078"/>
              <a:gd name="connsiteX12" fmla="*/ 1665079 w 4768966"/>
              <a:gd name="connsiteY12" fmla="*/ 4121150 h 4282078"/>
              <a:gd name="connsiteX13" fmla="*/ 1817478 w 4768966"/>
              <a:gd name="connsiteY13" fmla="*/ 4006850 h 4282078"/>
              <a:gd name="connsiteX0" fmla="*/ 1817478 w 4768966"/>
              <a:gd name="connsiteY0" fmla="*/ 4007066 h 4282294"/>
              <a:gd name="connsiteX1" fmla="*/ 1880978 w 4768966"/>
              <a:gd name="connsiteY1" fmla="*/ 3302216 h 4282294"/>
              <a:gd name="connsiteX2" fmla="*/ 172828 w 4768966"/>
              <a:gd name="connsiteY2" fmla="*/ 3327616 h 4282294"/>
              <a:gd name="connsiteX3" fmla="*/ 20429 w 4768966"/>
              <a:gd name="connsiteY3" fmla="*/ 2787866 h 4282294"/>
              <a:gd name="connsiteX4" fmla="*/ 1378 w 4768966"/>
              <a:gd name="connsiteY4" fmla="*/ 133566 h 4282294"/>
              <a:gd name="connsiteX5" fmla="*/ 306180 w 4768966"/>
              <a:gd name="connsiteY5" fmla="*/ 216 h 4282294"/>
              <a:gd name="connsiteX6" fmla="*/ 4516228 w 4768966"/>
              <a:gd name="connsiteY6" fmla="*/ 216 h 4282294"/>
              <a:gd name="connsiteX7" fmla="*/ 4681330 w 4768966"/>
              <a:gd name="connsiteY7" fmla="*/ 235166 h 4282294"/>
              <a:gd name="connsiteX8" fmla="*/ 4617828 w 4768966"/>
              <a:gd name="connsiteY8" fmla="*/ 3270466 h 4282294"/>
              <a:gd name="connsiteX9" fmla="*/ 2801728 w 4768966"/>
              <a:gd name="connsiteY9" fmla="*/ 3289516 h 4282294"/>
              <a:gd name="connsiteX10" fmla="*/ 2858878 w 4768966"/>
              <a:gd name="connsiteY10" fmla="*/ 4146766 h 4282294"/>
              <a:gd name="connsiteX11" fmla="*/ 2579479 w 4768966"/>
              <a:gd name="connsiteY11" fmla="*/ 4280116 h 4282294"/>
              <a:gd name="connsiteX12" fmla="*/ 1665079 w 4768966"/>
              <a:gd name="connsiteY12" fmla="*/ 4121366 h 4282294"/>
              <a:gd name="connsiteX13" fmla="*/ 1817478 w 4768966"/>
              <a:gd name="connsiteY13" fmla="*/ 4007066 h 4282294"/>
              <a:gd name="connsiteX0" fmla="*/ 1817478 w 4761795"/>
              <a:gd name="connsiteY0" fmla="*/ 4007066 h 4282294"/>
              <a:gd name="connsiteX1" fmla="*/ 1880978 w 4761795"/>
              <a:gd name="connsiteY1" fmla="*/ 3302216 h 4282294"/>
              <a:gd name="connsiteX2" fmla="*/ 172828 w 4761795"/>
              <a:gd name="connsiteY2" fmla="*/ 3327616 h 4282294"/>
              <a:gd name="connsiteX3" fmla="*/ 20429 w 4761795"/>
              <a:gd name="connsiteY3" fmla="*/ 2787866 h 4282294"/>
              <a:gd name="connsiteX4" fmla="*/ 1378 w 4761795"/>
              <a:gd name="connsiteY4" fmla="*/ 133566 h 4282294"/>
              <a:gd name="connsiteX5" fmla="*/ 306180 w 4761795"/>
              <a:gd name="connsiteY5" fmla="*/ 216 h 4282294"/>
              <a:gd name="connsiteX6" fmla="*/ 4516228 w 4761795"/>
              <a:gd name="connsiteY6" fmla="*/ 216 h 4282294"/>
              <a:gd name="connsiteX7" fmla="*/ 4681330 w 4761795"/>
              <a:gd name="connsiteY7" fmla="*/ 235166 h 4282294"/>
              <a:gd name="connsiteX8" fmla="*/ 4617828 w 4761795"/>
              <a:gd name="connsiteY8" fmla="*/ 3270466 h 4282294"/>
              <a:gd name="connsiteX9" fmla="*/ 2801728 w 4761795"/>
              <a:gd name="connsiteY9" fmla="*/ 3289516 h 4282294"/>
              <a:gd name="connsiteX10" fmla="*/ 2858878 w 4761795"/>
              <a:gd name="connsiteY10" fmla="*/ 4146766 h 4282294"/>
              <a:gd name="connsiteX11" fmla="*/ 2579479 w 4761795"/>
              <a:gd name="connsiteY11" fmla="*/ 4280116 h 4282294"/>
              <a:gd name="connsiteX12" fmla="*/ 1665079 w 4761795"/>
              <a:gd name="connsiteY12" fmla="*/ 4121366 h 4282294"/>
              <a:gd name="connsiteX13" fmla="*/ 1817478 w 4761795"/>
              <a:gd name="connsiteY13" fmla="*/ 4007066 h 4282294"/>
              <a:gd name="connsiteX0" fmla="*/ 1817478 w 4802213"/>
              <a:gd name="connsiteY0" fmla="*/ 4007066 h 4282294"/>
              <a:gd name="connsiteX1" fmla="*/ 1880978 w 4802213"/>
              <a:gd name="connsiteY1" fmla="*/ 3302216 h 4282294"/>
              <a:gd name="connsiteX2" fmla="*/ 172828 w 4802213"/>
              <a:gd name="connsiteY2" fmla="*/ 3327616 h 4282294"/>
              <a:gd name="connsiteX3" fmla="*/ 20429 w 4802213"/>
              <a:gd name="connsiteY3" fmla="*/ 2787866 h 4282294"/>
              <a:gd name="connsiteX4" fmla="*/ 1378 w 4802213"/>
              <a:gd name="connsiteY4" fmla="*/ 133566 h 4282294"/>
              <a:gd name="connsiteX5" fmla="*/ 306180 w 4802213"/>
              <a:gd name="connsiteY5" fmla="*/ 216 h 4282294"/>
              <a:gd name="connsiteX6" fmla="*/ 4516228 w 4802213"/>
              <a:gd name="connsiteY6" fmla="*/ 216 h 4282294"/>
              <a:gd name="connsiteX7" fmla="*/ 4681330 w 4802213"/>
              <a:gd name="connsiteY7" fmla="*/ 235166 h 4282294"/>
              <a:gd name="connsiteX8" fmla="*/ 4674978 w 4802213"/>
              <a:gd name="connsiteY8" fmla="*/ 3086316 h 4282294"/>
              <a:gd name="connsiteX9" fmla="*/ 2801728 w 4802213"/>
              <a:gd name="connsiteY9" fmla="*/ 3289516 h 4282294"/>
              <a:gd name="connsiteX10" fmla="*/ 2858878 w 4802213"/>
              <a:gd name="connsiteY10" fmla="*/ 4146766 h 4282294"/>
              <a:gd name="connsiteX11" fmla="*/ 2579479 w 4802213"/>
              <a:gd name="connsiteY11" fmla="*/ 4280116 h 4282294"/>
              <a:gd name="connsiteX12" fmla="*/ 1665079 w 4802213"/>
              <a:gd name="connsiteY12" fmla="*/ 4121366 h 4282294"/>
              <a:gd name="connsiteX13" fmla="*/ 1817478 w 4802213"/>
              <a:gd name="connsiteY13" fmla="*/ 4007066 h 4282294"/>
              <a:gd name="connsiteX0" fmla="*/ 1817478 w 4802213"/>
              <a:gd name="connsiteY0" fmla="*/ 4007066 h 4282294"/>
              <a:gd name="connsiteX1" fmla="*/ 1880978 w 4802213"/>
              <a:gd name="connsiteY1" fmla="*/ 3302216 h 4282294"/>
              <a:gd name="connsiteX2" fmla="*/ 172828 w 4802213"/>
              <a:gd name="connsiteY2" fmla="*/ 3327616 h 4282294"/>
              <a:gd name="connsiteX3" fmla="*/ 20429 w 4802213"/>
              <a:gd name="connsiteY3" fmla="*/ 2787866 h 4282294"/>
              <a:gd name="connsiteX4" fmla="*/ 1378 w 4802213"/>
              <a:gd name="connsiteY4" fmla="*/ 133566 h 4282294"/>
              <a:gd name="connsiteX5" fmla="*/ 306180 w 4802213"/>
              <a:gd name="connsiteY5" fmla="*/ 216 h 4282294"/>
              <a:gd name="connsiteX6" fmla="*/ 4516228 w 4802213"/>
              <a:gd name="connsiteY6" fmla="*/ 216 h 4282294"/>
              <a:gd name="connsiteX7" fmla="*/ 4681330 w 4802213"/>
              <a:gd name="connsiteY7" fmla="*/ 235166 h 4282294"/>
              <a:gd name="connsiteX8" fmla="*/ 4674978 w 4802213"/>
              <a:gd name="connsiteY8" fmla="*/ 3086316 h 4282294"/>
              <a:gd name="connsiteX9" fmla="*/ 4490830 w 4802213"/>
              <a:gd name="connsiteY9" fmla="*/ 3314915 h 4282294"/>
              <a:gd name="connsiteX10" fmla="*/ 2801728 w 4802213"/>
              <a:gd name="connsiteY10" fmla="*/ 3289516 h 4282294"/>
              <a:gd name="connsiteX11" fmla="*/ 2858878 w 4802213"/>
              <a:gd name="connsiteY11" fmla="*/ 4146766 h 4282294"/>
              <a:gd name="connsiteX12" fmla="*/ 2579479 w 4802213"/>
              <a:gd name="connsiteY12" fmla="*/ 4280116 h 4282294"/>
              <a:gd name="connsiteX13" fmla="*/ 1665079 w 4802213"/>
              <a:gd name="connsiteY13" fmla="*/ 4121366 h 4282294"/>
              <a:gd name="connsiteX14" fmla="*/ 1817478 w 4802213"/>
              <a:gd name="connsiteY14" fmla="*/ 4007066 h 4282294"/>
              <a:gd name="connsiteX0" fmla="*/ 1817478 w 4681378"/>
              <a:gd name="connsiteY0" fmla="*/ 4007066 h 4282294"/>
              <a:gd name="connsiteX1" fmla="*/ 1880978 w 4681378"/>
              <a:gd name="connsiteY1" fmla="*/ 3302216 h 4282294"/>
              <a:gd name="connsiteX2" fmla="*/ 172828 w 4681378"/>
              <a:gd name="connsiteY2" fmla="*/ 3327616 h 4282294"/>
              <a:gd name="connsiteX3" fmla="*/ 20429 w 4681378"/>
              <a:gd name="connsiteY3" fmla="*/ 2787866 h 4282294"/>
              <a:gd name="connsiteX4" fmla="*/ 1378 w 4681378"/>
              <a:gd name="connsiteY4" fmla="*/ 133566 h 4282294"/>
              <a:gd name="connsiteX5" fmla="*/ 306180 w 4681378"/>
              <a:gd name="connsiteY5" fmla="*/ 216 h 4282294"/>
              <a:gd name="connsiteX6" fmla="*/ 4516228 w 4681378"/>
              <a:gd name="connsiteY6" fmla="*/ 216 h 4282294"/>
              <a:gd name="connsiteX7" fmla="*/ 4681330 w 4681378"/>
              <a:gd name="connsiteY7" fmla="*/ 235166 h 4282294"/>
              <a:gd name="connsiteX8" fmla="*/ 4674978 w 4681378"/>
              <a:gd name="connsiteY8" fmla="*/ 3086316 h 4282294"/>
              <a:gd name="connsiteX9" fmla="*/ 4490830 w 4681378"/>
              <a:gd name="connsiteY9" fmla="*/ 3314915 h 4282294"/>
              <a:gd name="connsiteX10" fmla="*/ 2801728 w 4681378"/>
              <a:gd name="connsiteY10" fmla="*/ 3289516 h 4282294"/>
              <a:gd name="connsiteX11" fmla="*/ 2858878 w 4681378"/>
              <a:gd name="connsiteY11" fmla="*/ 4146766 h 4282294"/>
              <a:gd name="connsiteX12" fmla="*/ 2579479 w 4681378"/>
              <a:gd name="connsiteY12" fmla="*/ 4280116 h 4282294"/>
              <a:gd name="connsiteX13" fmla="*/ 1665079 w 4681378"/>
              <a:gd name="connsiteY13" fmla="*/ 4121366 h 4282294"/>
              <a:gd name="connsiteX14" fmla="*/ 1817478 w 4681378"/>
              <a:gd name="connsiteY14" fmla="*/ 4007066 h 4282294"/>
              <a:gd name="connsiteX0" fmla="*/ 1817478 w 4681378"/>
              <a:gd name="connsiteY0" fmla="*/ 4007066 h 4282294"/>
              <a:gd name="connsiteX1" fmla="*/ 1880978 w 4681378"/>
              <a:gd name="connsiteY1" fmla="*/ 3302216 h 4282294"/>
              <a:gd name="connsiteX2" fmla="*/ 172828 w 4681378"/>
              <a:gd name="connsiteY2" fmla="*/ 3327616 h 4282294"/>
              <a:gd name="connsiteX3" fmla="*/ 20429 w 4681378"/>
              <a:gd name="connsiteY3" fmla="*/ 2787866 h 4282294"/>
              <a:gd name="connsiteX4" fmla="*/ 1378 w 4681378"/>
              <a:gd name="connsiteY4" fmla="*/ 133566 h 4282294"/>
              <a:gd name="connsiteX5" fmla="*/ 306180 w 4681378"/>
              <a:gd name="connsiteY5" fmla="*/ 216 h 4282294"/>
              <a:gd name="connsiteX6" fmla="*/ 4516228 w 4681378"/>
              <a:gd name="connsiteY6" fmla="*/ 216 h 4282294"/>
              <a:gd name="connsiteX7" fmla="*/ 4681330 w 4681378"/>
              <a:gd name="connsiteY7" fmla="*/ 235166 h 4282294"/>
              <a:gd name="connsiteX8" fmla="*/ 4674978 w 4681378"/>
              <a:gd name="connsiteY8" fmla="*/ 3086316 h 4282294"/>
              <a:gd name="connsiteX9" fmla="*/ 4490830 w 4681378"/>
              <a:gd name="connsiteY9" fmla="*/ 3314915 h 4282294"/>
              <a:gd name="connsiteX10" fmla="*/ 2801728 w 4681378"/>
              <a:gd name="connsiteY10" fmla="*/ 3289516 h 4282294"/>
              <a:gd name="connsiteX11" fmla="*/ 2858878 w 4681378"/>
              <a:gd name="connsiteY11" fmla="*/ 4146766 h 4282294"/>
              <a:gd name="connsiteX12" fmla="*/ 2579479 w 4681378"/>
              <a:gd name="connsiteY12" fmla="*/ 4280116 h 4282294"/>
              <a:gd name="connsiteX13" fmla="*/ 1665079 w 4681378"/>
              <a:gd name="connsiteY13" fmla="*/ 4121366 h 4282294"/>
              <a:gd name="connsiteX14" fmla="*/ 1817478 w 4681378"/>
              <a:gd name="connsiteY14" fmla="*/ 4007066 h 4282294"/>
              <a:gd name="connsiteX0" fmla="*/ 1817478 w 4681378"/>
              <a:gd name="connsiteY0" fmla="*/ 4007066 h 4282294"/>
              <a:gd name="connsiteX1" fmla="*/ 1880978 w 4681378"/>
              <a:gd name="connsiteY1" fmla="*/ 3302216 h 4282294"/>
              <a:gd name="connsiteX2" fmla="*/ 172828 w 4681378"/>
              <a:gd name="connsiteY2" fmla="*/ 3327616 h 4282294"/>
              <a:gd name="connsiteX3" fmla="*/ 20429 w 4681378"/>
              <a:gd name="connsiteY3" fmla="*/ 2787866 h 4282294"/>
              <a:gd name="connsiteX4" fmla="*/ 1378 w 4681378"/>
              <a:gd name="connsiteY4" fmla="*/ 133566 h 4282294"/>
              <a:gd name="connsiteX5" fmla="*/ 306180 w 4681378"/>
              <a:gd name="connsiteY5" fmla="*/ 216 h 4282294"/>
              <a:gd name="connsiteX6" fmla="*/ 4516228 w 4681378"/>
              <a:gd name="connsiteY6" fmla="*/ 216 h 4282294"/>
              <a:gd name="connsiteX7" fmla="*/ 4681330 w 4681378"/>
              <a:gd name="connsiteY7" fmla="*/ 235166 h 4282294"/>
              <a:gd name="connsiteX8" fmla="*/ 4674978 w 4681378"/>
              <a:gd name="connsiteY8" fmla="*/ 3086316 h 4282294"/>
              <a:gd name="connsiteX9" fmla="*/ 4516230 w 4681378"/>
              <a:gd name="connsiteY9" fmla="*/ 3314915 h 4282294"/>
              <a:gd name="connsiteX10" fmla="*/ 2801728 w 4681378"/>
              <a:gd name="connsiteY10" fmla="*/ 3289516 h 4282294"/>
              <a:gd name="connsiteX11" fmla="*/ 2858878 w 4681378"/>
              <a:gd name="connsiteY11" fmla="*/ 4146766 h 4282294"/>
              <a:gd name="connsiteX12" fmla="*/ 2579479 w 4681378"/>
              <a:gd name="connsiteY12" fmla="*/ 4280116 h 4282294"/>
              <a:gd name="connsiteX13" fmla="*/ 1665079 w 4681378"/>
              <a:gd name="connsiteY13" fmla="*/ 4121366 h 4282294"/>
              <a:gd name="connsiteX14" fmla="*/ 1817478 w 4681378"/>
              <a:gd name="connsiteY14" fmla="*/ 4007066 h 4282294"/>
              <a:gd name="connsiteX0" fmla="*/ 1817478 w 4681378"/>
              <a:gd name="connsiteY0" fmla="*/ 4007066 h 4282294"/>
              <a:gd name="connsiteX1" fmla="*/ 1880978 w 4681378"/>
              <a:gd name="connsiteY1" fmla="*/ 3302216 h 4282294"/>
              <a:gd name="connsiteX2" fmla="*/ 172828 w 4681378"/>
              <a:gd name="connsiteY2" fmla="*/ 3327616 h 4282294"/>
              <a:gd name="connsiteX3" fmla="*/ 20429 w 4681378"/>
              <a:gd name="connsiteY3" fmla="*/ 2787866 h 4282294"/>
              <a:gd name="connsiteX4" fmla="*/ 1378 w 4681378"/>
              <a:gd name="connsiteY4" fmla="*/ 133566 h 4282294"/>
              <a:gd name="connsiteX5" fmla="*/ 306180 w 4681378"/>
              <a:gd name="connsiteY5" fmla="*/ 216 h 4282294"/>
              <a:gd name="connsiteX6" fmla="*/ 4516228 w 4681378"/>
              <a:gd name="connsiteY6" fmla="*/ 216 h 4282294"/>
              <a:gd name="connsiteX7" fmla="*/ 4681330 w 4681378"/>
              <a:gd name="connsiteY7" fmla="*/ 235166 h 4282294"/>
              <a:gd name="connsiteX8" fmla="*/ 4674978 w 4681378"/>
              <a:gd name="connsiteY8" fmla="*/ 3086316 h 4282294"/>
              <a:gd name="connsiteX9" fmla="*/ 4516230 w 4681378"/>
              <a:gd name="connsiteY9" fmla="*/ 3314915 h 4282294"/>
              <a:gd name="connsiteX10" fmla="*/ 2801728 w 4681378"/>
              <a:gd name="connsiteY10" fmla="*/ 3289516 h 4282294"/>
              <a:gd name="connsiteX11" fmla="*/ 2858878 w 4681378"/>
              <a:gd name="connsiteY11" fmla="*/ 4146766 h 4282294"/>
              <a:gd name="connsiteX12" fmla="*/ 2579479 w 4681378"/>
              <a:gd name="connsiteY12" fmla="*/ 4280116 h 4282294"/>
              <a:gd name="connsiteX13" fmla="*/ 1665079 w 4681378"/>
              <a:gd name="connsiteY13" fmla="*/ 4121366 h 4282294"/>
              <a:gd name="connsiteX14" fmla="*/ 1817478 w 4681378"/>
              <a:gd name="connsiteY14" fmla="*/ 4007066 h 4282294"/>
              <a:gd name="connsiteX0" fmla="*/ 1817478 w 4681378"/>
              <a:gd name="connsiteY0" fmla="*/ 4007066 h 4282294"/>
              <a:gd name="connsiteX1" fmla="*/ 1880978 w 4681378"/>
              <a:gd name="connsiteY1" fmla="*/ 3302216 h 4282294"/>
              <a:gd name="connsiteX2" fmla="*/ 172828 w 4681378"/>
              <a:gd name="connsiteY2" fmla="*/ 3327616 h 4282294"/>
              <a:gd name="connsiteX3" fmla="*/ 20429 w 4681378"/>
              <a:gd name="connsiteY3" fmla="*/ 2787866 h 4282294"/>
              <a:gd name="connsiteX4" fmla="*/ 1378 w 4681378"/>
              <a:gd name="connsiteY4" fmla="*/ 133566 h 4282294"/>
              <a:gd name="connsiteX5" fmla="*/ 306180 w 4681378"/>
              <a:gd name="connsiteY5" fmla="*/ 216 h 4282294"/>
              <a:gd name="connsiteX6" fmla="*/ 4516228 w 4681378"/>
              <a:gd name="connsiteY6" fmla="*/ 216 h 4282294"/>
              <a:gd name="connsiteX7" fmla="*/ 4681330 w 4681378"/>
              <a:gd name="connsiteY7" fmla="*/ 235166 h 4282294"/>
              <a:gd name="connsiteX8" fmla="*/ 4674978 w 4681378"/>
              <a:gd name="connsiteY8" fmla="*/ 3086316 h 4282294"/>
              <a:gd name="connsiteX9" fmla="*/ 4516230 w 4681378"/>
              <a:gd name="connsiteY9" fmla="*/ 3314915 h 4282294"/>
              <a:gd name="connsiteX10" fmla="*/ 2801730 w 4681378"/>
              <a:gd name="connsiteY10" fmla="*/ 3314915 h 4282294"/>
              <a:gd name="connsiteX11" fmla="*/ 2801728 w 4681378"/>
              <a:gd name="connsiteY11" fmla="*/ 3289516 h 4282294"/>
              <a:gd name="connsiteX12" fmla="*/ 2858878 w 4681378"/>
              <a:gd name="connsiteY12" fmla="*/ 4146766 h 4282294"/>
              <a:gd name="connsiteX13" fmla="*/ 2579479 w 4681378"/>
              <a:gd name="connsiteY13" fmla="*/ 4280116 h 4282294"/>
              <a:gd name="connsiteX14" fmla="*/ 1665079 w 4681378"/>
              <a:gd name="connsiteY14" fmla="*/ 4121366 h 4282294"/>
              <a:gd name="connsiteX15" fmla="*/ 1817478 w 4681378"/>
              <a:gd name="connsiteY15" fmla="*/ 4007066 h 4282294"/>
              <a:gd name="connsiteX0" fmla="*/ 1817478 w 4681378"/>
              <a:gd name="connsiteY0" fmla="*/ 4007066 h 4282294"/>
              <a:gd name="connsiteX1" fmla="*/ 1880978 w 4681378"/>
              <a:gd name="connsiteY1" fmla="*/ 3302216 h 4282294"/>
              <a:gd name="connsiteX2" fmla="*/ 172828 w 4681378"/>
              <a:gd name="connsiteY2" fmla="*/ 3327616 h 4282294"/>
              <a:gd name="connsiteX3" fmla="*/ 20429 w 4681378"/>
              <a:gd name="connsiteY3" fmla="*/ 2787866 h 4282294"/>
              <a:gd name="connsiteX4" fmla="*/ 1378 w 4681378"/>
              <a:gd name="connsiteY4" fmla="*/ 133566 h 4282294"/>
              <a:gd name="connsiteX5" fmla="*/ 306180 w 4681378"/>
              <a:gd name="connsiteY5" fmla="*/ 216 h 4282294"/>
              <a:gd name="connsiteX6" fmla="*/ 4516228 w 4681378"/>
              <a:gd name="connsiteY6" fmla="*/ 216 h 4282294"/>
              <a:gd name="connsiteX7" fmla="*/ 4681330 w 4681378"/>
              <a:gd name="connsiteY7" fmla="*/ 235166 h 4282294"/>
              <a:gd name="connsiteX8" fmla="*/ 4674978 w 4681378"/>
              <a:gd name="connsiteY8" fmla="*/ 3086316 h 4282294"/>
              <a:gd name="connsiteX9" fmla="*/ 4516230 w 4681378"/>
              <a:gd name="connsiteY9" fmla="*/ 3314915 h 4282294"/>
              <a:gd name="connsiteX10" fmla="*/ 2801730 w 4681378"/>
              <a:gd name="connsiteY10" fmla="*/ 3314915 h 4282294"/>
              <a:gd name="connsiteX11" fmla="*/ 2801728 w 4681378"/>
              <a:gd name="connsiteY11" fmla="*/ 3289516 h 4282294"/>
              <a:gd name="connsiteX12" fmla="*/ 2858878 w 4681378"/>
              <a:gd name="connsiteY12" fmla="*/ 3994366 h 4282294"/>
              <a:gd name="connsiteX13" fmla="*/ 2579479 w 4681378"/>
              <a:gd name="connsiteY13" fmla="*/ 4280116 h 4282294"/>
              <a:gd name="connsiteX14" fmla="*/ 1665079 w 4681378"/>
              <a:gd name="connsiteY14" fmla="*/ 4121366 h 4282294"/>
              <a:gd name="connsiteX15" fmla="*/ 1817478 w 4681378"/>
              <a:gd name="connsiteY15" fmla="*/ 4007066 h 4282294"/>
              <a:gd name="connsiteX0" fmla="*/ 1817478 w 4681378"/>
              <a:gd name="connsiteY0" fmla="*/ 4007066 h 4213944"/>
              <a:gd name="connsiteX1" fmla="*/ 1880978 w 4681378"/>
              <a:gd name="connsiteY1" fmla="*/ 3302216 h 4213944"/>
              <a:gd name="connsiteX2" fmla="*/ 172828 w 4681378"/>
              <a:gd name="connsiteY2" fmla="*/ 3327616 h 4213944"/>
              <a:gd name="connsiteX3" fmla="*/ 20429 w 4681378"/>
              <a:gd name="connsiteY3" fmla="*/ 2787866 h 4213944"/>
              <a:gd name="connsiteX4" fmla="*/ 1378 w 4681378"/>
              <a:gd name="connsiteY4" fmla="*/ 133566 h 4213944"/>
              <a:gd name="connsiteX5" fmla="*/ 306180 w 4681378"/>
              <a:gd name="connsiteY5" fmla="*/ 216 h 4213944"/>
              <a:gd name="connsiteX6" fmla="*/ 4516228 w 4681378"/>
              <a:gd name="connsiteY6" fmla="*/ 216 h 4213944"/>
              <a:gd name="connsiteX7" fmla="*/ 4681330 w 4681378"/>
              <a:gd name="connsiteY7" fmla="*/ 235166 h 4213944"/>
              <a:gd name="connsiteX8" fmla="*/ 4674978 w 4681378"/>
              <a:gd name="connsiteY8" fmla="*/ 3086316 h 4213944"/>
              <a:gd name="connsiteX9" fmla="*/ 4516230 w 4681378"/>
              <a:gd name="connsiteY9" fmla="*/ 3314915 h 4213944"/>
              <a:gd name="connsiteX10" fmla="*/ 2801730 w 4681378"/>
              <a:gd name="connsiteY10" fmla="*/ 3314915 h 4213944"/>
              <a:gd name="connsiteX11" fmla="*/ 2801728 w 4681378"/>
              <a:gd name="connsiteY11" fmla="*/ 3289516 h 4213944"/>
              <a:gd name="connsiteX12" fmla="*/ 2858878 w 4681378"/>
              <a:gd name="connsiteY12" fmla="*/ 3994366 h 4213944"/>
              <a:gd name="connsiteX13" fmla="*/ 2941429 w 4681378"/>
              <a:gd name="connsiteY13" fmla="*/ 4210266 h 4213944"/>
              <a:gd name="connsiteX14" fmla="*/ 1665079 w 4681378"/>
              <a:gd name="connsiteY14" fmla="*/ 4121366 h 4213944"/>
              <a:gd name="connsiteX15" fmla="*/ 1817478 w 4681378"/>
              <a:gd name="connsiteY15" fmla="*/ 4007066 h 4213944"/>
              <a:gd name="connsiteX0" fmla="*/ 1817478 w 4681378"/>
              <a:gd name="connsiteY0" fmla="*/ 4007066 h 4213944"/>
              <a:gd name="connsiteX1" fmla="*/ 1880978 w 4681378"/>
              <a:gd name="connsiteY1" fmla="*/ 3302216 h 4213944"/>
              <a:gd name="connsiteX2" fmla="*/ 172828 w 4681378"/>
              <a:gd name="connsiteY2" fmla="*/ 3327616 h 4213944"/>
              <a:gd name="connsiteX3" fmla="*/ 20429 w 4681378"/>
              <a:gd name="connsiteY3" fmla="*/ 2787866 h 4213944"/>
              <a:gd name="connsiteX4" fmla="*/ 1378 w 4681378"/>
              <a:gd name="connsiteY4" fmla="*/ 133566 h 4213944"/>
              <a:gd name="connsiteX5" fmla="*/ 306180 w 4681378"/>
              <a:gd name="connsiteY5" fmla="*/ 216 h 4213944"/>
              <a:gd name="connsiteX6" fmla="*/ 4516228 w 4681378"/>
              <a:gd name="connsiteY6" fmla="*/ 216 h 4213944"/>
              <a:gd name="connsiteX7" fmla="*/ 4681330 w 4681378"/>
              <a:gd name="connsiteY7" fmla="*/ 235166 h 4213944"/>
              <a:gd name="connsiteX8" fmla="*/ 4674978 w 4681378"/>
              <a:gd name="connsiteY8" fmla="*/ 3086316 h 4213944"/>
              <a:gd name="connsiteX9" fmla="*/ 4516230 w 4681378"/>
              <a:gd name="connsiteY9" fmla="*/ 3314915 h 4213944"/>
              <a:gd name="connsiteX10" fmla="*/ 2801730 w 4681378"/>
              <a:gd name="connsiteY10" fmla="*/ 3314915 h 4213944"/>
              <a:gd name="connsiteX11" fmla="*/ 2801728 w 4681378"/>
              <a:gd name="connsiteY11" fmla="*/ 3289516 h 4213944"/>
              <a:gd name="connsiteX12" fmla="*/ 2858878 w 4681378"/>
              <a:gd name="connsiteY12" fmla="*/ 3994366 h 4213944"/>
              <a:gd name="connsiteX13" fmla="*/ 2941429 w 4681378"/>
              <a:gd name="connsiteY13" fmla="*/ 4210266 h 4213944"/>
              <a:gd name="connsiteX14" fmla="*/ 1665079 w 4681378"/>
              <a:gd name="connsiteY14" fmla="*/ 4121366 h 4213944"/>
              <a:gd name="connsiteX15" fmla="*/ 1817478 w 4681378"/>
              <a:gd name="connsiteY15" fmla="*/ 4007066 h 4213944"/>
              <a:gd name="connsiteX0" fmla="*/ 1817478 w 4681378"/>
              <a:gd name="connsiteY0" fmla="*/ 4007066 h 4172268"/>
              <a:gd name="connsiteX1" fmla="*/ 1880978 w 4681378"/>
              <a:gd name="connsiteY1" fmla="*/ 3302216 h 4172268"/>
              <a:gd name="connsiteX2" fmla="*/ 172828 w 4681378"/>
              <a:gd name="connsiteY2" fmla="*/ 3327616 h 4172268"/>
              <a:gd name="connsiteX3" fmla="*/ 20429 w 4681378"/>
              <a:gd name="connsiteY3" fmla="*/ 2787866 h 4172268"/>
              <a:gd name="connsiteX4" fmla="*/ 1378 w 4681378"/>
              <a:gd name="connsiteY4" fmla="*/ 133566 h 4172268"/>
              <a:gd name="connsiteX5" fmla="*/ 306180 w 4681378"/>
              <a:gd name="connsiteY5" fmla="*/ 216 h 4172268"/>
              <a:gd name="connsiteX6" fmla="*/ 4516228 w 4681378"/>
              <a:gd name="connsiteY6" fmla="*/ 216 h 4172268"/>
              <a:gd name="connsiteX7" fmla="*/ 4681330 w 4681378"/>
              <a:gd name="connsiteY7" fmla="*/ 235166 h 4172268"/>
              <a:gd name="connsiteX8" fmla="*/ 4674978 w 4681378"/>
              <a:gd name="connsiteY8" fmla="*/ 3086316 h 4172268"/>
              <a:gd name="connsiteX9" fmla="*/ 4516230 w 4681378"/>
              <a:gd name="connsiteY9" fmla="*/ 3314915 h 4172268"/>
              <a:gd name="connsiteX10" fmla="*/ 2801730 w 4681378"/>
              <a:gd name="connsiteY10" fmla="*/ 3314915 h 4172268"/>
              <a:gd name="connsiteX11" fmla="*/ 2801728 w 4681378"/>
              <a:gd name="connsiteY11" fmla="*/ 3289516 h 4172268"/>
              <a:gd name="connsiteX12" fmla="*/ 2858878 w 4681378"/>
              <a:gd name="connsiteY12" fmla="*/ 3994366 h 4172268"/>
              <a:gd name="connsiteX13" fmla="*/ 2928729 w 4681378"/>
              <a:gd name="connsiteY13" fmla="*/ 4165816 h 4172268"/>
              <a:gd name="connsiteX14" fmla="*/ 1665079 w 4681378"/>
              <a:gd name="connsiteY14" fmla="*/ 4121366 h 4172268"/>
              <a:gd name="connsiteX15" fmla="*/ 1817478 w 4681378"/>
              <a:gd name="connsiteY15" fmla="*/ 4007066 h 4172268"/>
              <a:gd name="connsiteX0" fmla="*/ 1817478 w 4681378"/>
              <a:gd name="connsiteY0" fmla="*/ 4007066 h 4181371"/>
              <a:gd name="connsiteX1" fmla="*/ 1880978 w 4681378"/>
              <a:gd name="connsiteY1" fmla="*/ 3302216 h 4181371"/>
              <a:gd name="connsiteX2" fmla="*/ 172828 w 4681378"/>
              <a:gd name="connsiteY2" fmla="*/ 3327616 h 4181371"/>
              <a:gd name="connsiteX3" fmla="*/ 20429 w 4681378"/>
              <a:gd name="connsiteY3" fmla="*/ 2787866 h 4181371"/>
              <a:gd name="connsiteX4" fmla="*/ 1378 w 4681378"/>
              <a:gd name="connsiteY4" fmla="*/ 133566 h 4181371"/>
              <a:gd name="connsiteX5" fmla="*/ 306180 w 4681378"/>
              <a:gd name="connsiteY5" fmla="*/ 216 h 4181371"/>
              <a:gd name="connsiteX6" fmla="*/ 4516228 w 4681378"/>
              <a:gd name="connsiteY6" fmla="*/ 216 h 4181371"/>
              <a:gd name="connsiteX7" fmla="*/ 4681330 w 4681378"/>
              <a:gd name="connsiteY7" fmla="*/ 235166 h 4181371"/>
              <a:gd name="connsiteX8" fmla="*/ 4674978 w 4681378"/>
              <a:gd name="connsiteY8" fmla="*/ 3086316 h 4181371"/>
              <a:gd name="connsiteX9" fmla="*/ 4516230 w 4681378"/>
              <a:gd name="connsiteY9" fmla="*/ 3314915 h 4181371"/>
              <a:gd name="connsiteX10" fmla="*/ 2801730 w 4681378"/>
              <a:gd name="connsiteY10" fmla="*/ 3314915 h 4181371"/>
              <a:gd name="connsiteX11" fmla="*/ 2801728 w 4681378"/>
              <a:gd name="connsiteY11" fmla="*/ 3289516 h 4181371"/>
              <a:gd name="connsiteX12" fmla="*/ 2858878 w 4681378"/>
              <a:gd name="connsiteY12" fmla="*/ 3994366 h 4181371"/>
              <a:gd name="connsiteX13" fmla="*/ 2928729 w 4681378"/>
              <a:gd name="connsiteY13" fmla="*/ 4165816 h 4181371"/>
              <a:gd name="connsiteX14" fmla="*/ 1880980 w 4681378"/>
              <a:gd name="connsiteY14" fmla="*/ 4172165 h 4181371"/>
              <a:gd name="connsiteX15" fmla="*/ 1665079 w 4681378"/>
              <a:gd name="connsiteY15" fmla="*/ 4121366 h 4181371"/>
              <a:gd name="connsiteX16" fmla="*/ 1817478 w 4681378"/>
              <a:gd name="connsiteY16" fmla="*/ 4007066 h 4181371"/>
              <a:gd name="connsiteX0" fmla="*/ 1817478 w 4681378"/>
              <a:gd name="connsiteY0" fmla="*/ 40070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58878 w 4681378"/>
              <a:gd name="connsiteY12" fmla="*/ 3994366 h 4178937"/>
              <a:gd name="connsiteX13" fmla="*/ 2928729 w 4681378"/>
              <a:gd name="connsiteY13" fmla="*/ 4165816 h 4178937"/>
              <a:gd name="connsiteX14" fmla="*/ 1830180 w 4681378"/>
              <a:gd name="connsiteY14" fmla="*/ 4165815 h 4178937"/>
              <a:gd name="connsiteX15" fmla="*/ 1665079 w 4681378"/>
              <a:gd name="connsiteY15" fmla="*/ 4121366 h 4178937"/>
              <a:gd name="connsiteX16" fmla="*/ 1817478 w 4681378"/>
              <a:gd name="connsiteY16" fmla="*/ 4007066 h 4178937"/>
              <a:gd name="connsiteX0" fmla="*/ 1817478 w 4681378"/>
              <a:gd name="connsiteY0" fmla="*/ 40070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58878 w 4681378"/>
              <a:gd name="connsiteY12" fmla="*/ 3994366 h 4178937"/>
              <a:gd name="connsiteX13" fmla="*/ 2928729 w 4681378"/>
              <a:gd name="connsiteY13" fmla="*/ 4165816 h 4178937"/>
              <a:gd name="connsiteX14" fmla="*/ 1830180 w 4681378"/>
              <a:gd name="connsiteY14" fmla="*/ 4165815 h 4178937"/>
              <a:gd name="connsiteX15" fmla="*/ 1817478 w 4681378"/>
              <a:gd name="connsiteY15" fmla="*/ 4007066 h 4178937"/>
              <a:gd name="connsiteX0" fmla="*/ 1817478 w 4681378"/>
              <a:gd name="connsiteY0" fmla="*/ 40070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58878 w 4681378"/>
              <a:gd name="connsiteY12" fmla="*/ 3994366 h 4178937"/>
              <a:gd name="connsiteX13" fmla="*/ 2928729 w 4681378"/>
              <a:gd name="connsiteY13" fmla="*/ 4165816 h 4178937"/>
              <a:gd name="connsiteX14" fmla="*/ 1830180 w 4681378"/>
              <a:gd name="connsiteY14" fmla="*/ 4165815 h 4178937"/>
              <a:gd name="connsiteX15" fmla="*/ 1817478 w 4681378"/>
              <a:gd name="connsiteY15" fmla="*/ 4007066 h 4178937"/>
              <a:gd name="connsiteX0" fmla="*/ 1817478 w 4681378"/>
              <a:gd name="connsiteY0" fmla="*/ 40070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58878 w 4681378"/>
              <a:gd name="connsiteY12" fmla="*/ 3994366 h 4178937"/>
              <a:gd name="connsiteX13" fmla="*/ 2928729 w 4681378"/>
              <a:gd name="connsiteY13" fmla="*/ 4165816 h 4178937"/>
              <a:gd name="connsiteX14" fmla="*/ 1830180 w 4681378"/>
              <a:gd name="connsiteY14" fmla="*/ 4165815 h 4178937"/>
              <a:gd name="connsiteX15" fmla="*/ 1792080 w 4681378"/>
              <a:gd name="connsiteY15" fmla="*/ 4007065 h 4178937"/>
              <a:gd name="connsiteX16" fmla="*/ 1817478 w 4681378"/>
              <a:gd name="connsiteY16" fmla="*/ 4007066 h 4178937"/>
              <a:gd name="connsiteX0" fmla="*/ 1817478 w 4681378"/>
              <a:gd name="connsiteY0" fmla="*/ 40070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58878 w 4681378"/>
              <a:gd name="connsiteY12" fmla="*/ 3994366 h 4178937"/>
              <a:gd name="connsiteX13" fmla="*/ 2928729 w 4681378"/>
              <a:gd name="connsiteY13" fmla="*/ 4165816 h 4178937"/>
              <a:gd name="connsiteX14" fmla="*/ 1830180 w 4681378"/>
              <a:gd name="connsiteY14" fmla="*/ 4165815 h 4178937"/>
              <a:gd name="connsiteX15" fmla="*/ 1817478 w 4681378"/>
              <a:gd name="connsiteY15" fmla="*/ 4007066 h 4178937"/>
              <a:gd name="connsiteX0" fmla="*/ 1811128 w 4681378"/>
              <a:gd name="connsiteY0" fmla="*/ 39816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58878 w 4681378"/>
              <a:gd name="connsiteY12" fmla="*/ 3994366 h 4178937"/>
              <a:gd name="connsiteX13" fmla="*/ 2928729 w 4681378"/>
              <a:gd name="connsiteY13" fmla="*/ 4165816 h 4178937"/>
              <a:gd name="connsiteX14" fmla="*/ 1830180 w 4681378"/>
              <a:gd name="connsiteY14" fmla="*/ 4165815 h 4178937"/>
              <a:gd name="connsiteX15" fmla="*/ 1811128 w 4681378"/>
              <a:gd name="connsiteY15" fmla="*/ 3981666 h 4178937"/>
              <a:gd name="connsiteX0" fmla="*/ 1811128 w 4681378"/>
              <a:gd name="connsiteY0" fmla="*/ 39816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58878 w 4681378"/>
              <a:gd name="connsiteY12" fmla="*/ 3994366 h 4178937"/>
              <a:gd name="connsiteX13" fmla="*/ 2928729 w 4681378"/>
              <a:gd name="connsiteY13" fmla="*/ 4165816 h 4178937"/>
              <a:gd name="connsiteX14" fmla="*/ 1830180 w 4681378"/>
              <a:gd name="connsiteY14" fmla="*/ 4165815 h 4178937"/>
              <a:gd name="connsiteX15" fmla="*/ 1811128 w 4681378"/>
              <a:gd name="connsiteY15" fmla="*/ 3981666 h 4178937"/>
              <a:gd name="connsiteX0" fmla="*/ 1811128 w 4681378"/>
              <a:gd name="connsiteY0" fmla="*/ 39816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58878 w 4681378"/>
              <a:gd name="connsiteY12" fmla="*/ 3994366 h 4178937"/>
              <a:gd name="connsiteX13" fmla="*/ 2928729 w 4681378"/>
              <a:gd name="connsiteY13" fmla="*/ 4165816 h 4178937"/>
              <a:gd name="connsiteX14" fmla="*/ 1830180 w 4681378"/>
              <a:gd name="connsiteY14" fmla="*/ 4165815 h 4178937"/>
              <a:gd name="connsiteX15" fmla="*/ 1811128 w 4681378"/>
              <a:gd name="connsiteY15" fmla="*/ 3981666 h 4178937"/>
              <a:gd name="connsiteX0" fmla="*/ 1811128 w 4681378"/>
              <a:gd name="connsiteY0" fmla="*/ 39816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58878 w 4681378"/>
              <a:gd name="connsiteY12" fmla="*/ 3994366 h 4178937"/>
              <a:gd name="connsiteX13" fmla="*/ 2928729 w 4681378"/>
              <a:gd name="connsiteY13" fmla="*/ 4165816 h 4178937"/>
              <a:gd name="connsiteX14" fmla="*/ 1830180 w 4681378"/>
              <a:gd name="connsiteY14" fmla="*/ 4165815 h 4178937"/>
              <a:gd name="connsiteX15" fmla="*/ 1811128 w 4681378"/>
              <a:gd name="connsiteY15" fmla="*/ 3981666 h 4178937"/>
              <a:gd name="connsiteX0" fmla="*/ 1811128 w 4681378"/>
              <a:gd name="connsiteY0" fmla="*/ 39816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84278 w 4681378"/>
              <a:gd name="connsiteY12" fmla="*/ 3988016 h 4178937"/>
              <a:gd name="connsiteX13" fmla="*/ 2928729 w 4681378"/>
              <a:gd name="connsiteY13" fmla="*/ 4165816 h 4178937"/>
              <a:gd name="connsiteX14" fmla="*/ 1830180 w 4681378"/>
              <a:gd name="connsiteY14" fmla="*/ 4165815 h 4178937"/>
              <a:gd name="connsiteX15" fmla="*/ 1811128 w 4681378"/>
              <a:gd name="connsiteY15" fmla="*/ 3981666 h 4178937"/>
              <a:gd name="connsiteX0" fmla="*/ 1811128 w 4681378"/>
              <a:gd name="connsiteY0" fmla="*/ 39816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84278 w 4681378"/>
              <a:gd name="connsiteY12" fmla="*/ 3988016 h 4178937"/>
              <a:gd name="connsiteX13" fmla="*/ 2928729 w 4681378"/>
              <a:gd name="connsiteY13" fmla="*/ 4165816 h 4178937"/>
              <a:gd name="connsiteX14" fmla="*/ 1830180 w 4681378"/>
              <a:gd name="connsiteY14" fmla="*/ 4165815 h 4178937"/>
              <a:gd name="connsiteX15" fmla="*/ 1811128 w 4681378"/>
              <a:gd name="connsiteY15" fmla="*/ 3981666 h 4178937"/>
              <a:gd name="connsiteX0" fmla="*/ 1811128 w 4681378"/>
              <a:gd name="connsiteY0" fmla="*/ 3981666 h 4178937"/>
              <a:gd name="connsiteX1" fmla="*/ 1880978 w 4681378"/>
              <a:gd name="connsiteY1" fmla="*/ 3302216 h 4178937"/>
              <a:gd name="connsiteX2" fmla="*/ 20429 w 4681378"/>
              <a:gd name="connsiteY2" fmla="*/ 2787866 h 4178937"/>
              <a:gd name="connsiteX3" fmla="*/ 1378 w 4681378"/>
              <a:gd name="connsiteY3" fmla="*/ 133566 h 4178937"/>
              <a:gd name="connsiteX4" fmla="*/ 306180 w 4681378"/>
              <a:gd name="connsiteY4" fmla="*/ 216 h 4178937"/>
              <a:gd name="connsiteX5" fmla="*/ 4516228 w 4681378"/>
              <a:gd name="connsiteY5" fmla="*/ 216 h 4178937"/>
              <a:gd name="connsiteX6" fmla="*/ 4681330 w 4681378"/>
              <a:gd name="connsiteY6" fmla="*/ 235166 h 4178937"/>
              <a:gd name="connsiteX7" fmla="*/ 4674978 w 4681378"/>
              <a:gd name="connsiteY7" fmla="*/ 3086316 h 4178937"/>
              <a:gd name="connsiteX8" fmla="*/ 4516230 w 4681378"/>
              <a:gd name="connsiteY8" fmla="*/ 3314915 h 4178937"/>
              <a:gd name="connsiteX9" fmla="*/ 2801730 w 4681378"/>
              <a:gd name="connsiteY9" fmla="*/ 3314915 h 4178937"/>
              <a:gd name="connsiteX10" fmla="*/ 2801728 w 4681378"/>
              <a:gd name="connsiteY10" fmla="*/ 3289516 h 4178937"/>
              <a:gd name="connsiteX11" fmla="*/ 2884278 w 4681378"/>
              <a:gd name="connsiteY11" fmla="*/ 3988016 h 4178937"/>
              <a:gd name="connsiteX12" fmla="*/ 2928729 w 4681378"/>
              <a:gd name="connsiteY12" fmla="*/ 4165816 h 4178937"/>
              <a:gd name="connsiteX13" fmla="*/ 1830180 w 4681378"/>
              <a:gd name="connsiteY13" fmla="*/ 4165815 h 4178937"/>
              <a:gd name="connsiteX14" fmla="*/ 1811128 w 4681378"/>
              <a:gd name="connsiteY14" fmla="*/ 3981666 h 4178937"/>
              <a:gd name="connsiteX0" fmla="*/ 1809750 w 4680000"/>
              <a:gd name="connsiteY0" fmla="*/ 3981666 h 4178937"/>
              <a:gd name="connsiteX1" fmla="*/ 1879600 w 4680000"/>
              <a:gd name="connsiteY1" fmla="*/ 3302216 h 4178937"/>
              <a:gd name="connsiteX2" fmla="*/ 0 w 4680000"/>
              <a:gd name="connsiteY2" fmla="*/ 133566 h 4178937"/>
              <a:gd name="connsiteX3" fmla="*/ 304802 w 4680000"/>
              <a:gd name="connsiteY3" fmla="*/ 216 h 4178937"/>
              <a:gd name="connsiteX4" fmla="*/ 4514850 w 4680000"/>
              <a:gd name="connsiteY4" fmla="*/ 216 h 4178937"/>
              <a:gd name="connsiteX5" fmla="*/ 4679952 w 4680000"/>
              <a:gd name="connsiteY5" fmla="*/ 235166 h 4178937"/>
              <a:gd name="connsiteX6" fmla="*/ 4673600 w 4680000"/>
              <a:gd name="connsiteY6" fmla="*/ 3086316 h 4178937"/>
              <a:gd name="connsiteX7" fmla="*/ 4514852 w 4680000"/>
              <a:gd name="connsiteY7" fmla="*/ 3314915 h 4178937"/>
              <a:gd name="connsiteX8" fmla="*/ 2800352 w 4680000"/>
              <a:gd name="connsiteY8" fmla="*/ 3314915 h 4178937"/>
              <a:gd name="connsiteX9" fmla="*/ 2800350 w 4680000"/>
              <a:gd name="connsiteY9" fmla="*/ 3289516 h 4178937"/>
              <a:gd name="connsiteX10" fmla="*/ 2882900 w 4680000"/>
              <a:gd name="connsiteY10" fmla="*/ 3988016 h 4178937"/>
              <a:gd name="connsiteX11" fmla="*/ 2927351 w 4680000"/>
              <a:gd name="connsiteY11" fmla="*/ 4165816 h 4178937"/>
              <a:gd name="connsiteX12" fmla="*/ 1828802 w 4680000"/>
              <a:gd name="connsiteY12" fmla="*/ 4165815 h 4178937"/>
              <a:gd name="connsiteX13" fmla="*/ 1809750 w 4680000"/>
              <a:gd name="connsiteY13" fmla="*/ 3981666 h 4178937"/>
              <a:gd name="connsiteX0" fmla="*/ 1504948 w 4375198"/>
              <a:gd name="connsiteY0" fmla="*/ 3981666 h 4178937"/>
              <a:gd name="connsiteX1" fmla="*/ 1574798 w 4375198"/>
              <a:gd name="connsiteY1" fmla="*/ 3302216 h 4178937"/>
              <a:gd name="connsiteX2" fmla="*/ 0 w 4375198"/>
              <a:gd name="connsiteY2" fmla="*/ 216 h 4178937"/>
              <a:gd name="connsiteX3" fmla="*/ 4210048 w 4375198"/>
              <a:gd name="connsiteY3" fmla="*/ 216 h 4178937"/>
              <a:gd name="connsiteX4" fmla="*/ 4375150 w 4375198"/>
              <a:gd name="connsiteY4" fmla="*/ 235166 h 4178937"/>
              <a:gd name="connsiteX5" fmla="*/ 4368798 w 4375198"/>
              <a:gd name="connsiteY5" fmla="*/ 3086316 h 4178937"/>
              <a:gd name="connsiteX6" fmla="*/ 4210050 w 4375198"/>
              <a:gd name="connsiteY6" fmla="*/ 3314915 h 4178937"/>
              <a:gd name="connsiteX7" fmla="*/ 2495550 w 4375198"/>
              <a:gd name="connsiteY7" fmla="*/ 3314915 h 4178937"/>
              <a:gd name="connsiteX8" fmla="*/ 2495548 w 4375198"/>
              <a:gd name="connsiteY8" fmla="*/ 3289516 h 4178937"/>
              <a:gd name="connsiteX9" fmla="*/ 2578098 w 4375198"/>
              <a:gd name="connsiteY9" fmla="*/ 3988016 h 4178937"/>
              <a:gd name="connsiteX10" fmla="*/ 2622549 w 4375198"/>
              <a:gd name="connsiteY10" fmla="*/ 4165816 h 4178937"/>
              <a:gd name="connsiteX11" fmla="*/ 1524000 w 4375198"/>
              <a:gd name="connsiteY11" fmla="*/ 4165815 h 4178937"/>
              <a:gd name="connsiteX12" fmla="*/ 1504948 w 4375198"/>
              <a:gd name="connsiteY12" fmla="*/ 3981666 h 4178937"/>
              <a:gd name="connsiteX0" fmla="*/ 127673 w 2997923"/>
              <a:gd name="connsiteY0" fmla="*/ 3981666 h 4178937"/>
              <a:gd name="connsiteX1" fmla="*/ 197523 w 2997923"/>
              <a:gd name="connsiteY1" fmla="*/ 3302216 h 4178937"/>
              <a:gd name="connsiteX2" fmla="*/ 2832773 w 2997923"/>
              <a:gd name="connsiteY2" fmla="*/ 216 h 4178937"/>
              <a:gd name="connsiteX3" fmla="*/ 2997875 w 2997923"/>
              <a:gd name="connsiteY3" fmla="*/ 235166 h 4178937"/>
              <a:gd name="connsiteX4" fmla="*/ 2991523 w 2997923"/>
              <a:gd name="connsiteY4" fmla="*/ 3086316 h 4178937"/>
              <a:gd name="connsiteX5" fmla="*/ 2832775 w 2997923"/>
              <a:gd name="connsiteY5" fmla="*/ 3314915 h 4178937"/>
              <a:gd name="connsiteX6" fmla="*/ 1118275 w 2997923"/>
              <a:gd name="connsiteY6" fmla="*/ 3314915 h 4178937"/>
              <a:gd name="connsiteX7" fmla="*/ 1118273 w 2997923"/>
              <a:gd name="connsiteY7" fmla="*/ 3289516 h 4178937"/>
              <a:gd name="connsiteX8" fmla="*/ 1200823 w 2997923"/>
              <a:gd name="connsiteY8" fmla="*/ 3988016 h 4178937"/>
              <a:gd name="connsiteX9" fmla="*/ 1245274 w 2997923"/>
              <a:gd name="connsiteY9" fmla="*/ 4165816 h 4178937"/>
              <a:gd name="connsiteX10" fmla="*/ 146725 w 2997923"/>
              <a:gd name="connsiteY10" fmla="*/ 4165815 h 4178937"/>
              <a:gd name="connsiteX11" fmla="*/ 127673 w 2997923"/>
              <a:gd name="connsiteY11" fmla="*/ 3981666 h 4178937"/>
              <a:gd name="connsiteX0" fmla="*/ 2832773 w 2997923"/>
              <a:gd name="connsiteY0" fmla="*/ 216 h 4178937"/>
              <a:gd name="connsiteX1" fmla="*/ 2997875 w 2997923"/>
              <a:gd name="connsiteY1" fmla="*/ 235166 h 4178937"/>
              <a:gd name="connsiteX2" fmla="*/ 2991523 w 2997923"/>
              <a:gd name="connsiteY2" fmla="*/ 3086316 h 4178937"/>
              <a:gd name="connsiteX3" fmla="*/ 2832775 w 2997923"/>
              <a:gd name="connsiteY3" fmla="*/ 3314915 h 4178937"/>
              <a:gd name="connsiteX4" fmla="*/ 1118275 w 2997923"/>
              <a:gd name="connsiteY4" fmla="*/ 3314915 h 4178937"/>
              <a:gd name="connsiteX5" fmla="*/ 1118273 w 2997923"/>
              <a:gd name="connsiteY5" fmla="*/ 3289516 h 4178937"/>
              <a:gd name="connsiteX6" fmla="*/ 1200823 w 2997923"/>
              <a:gd name="connsiteY6" fmla="*/ 3988016 h 4178937"/>
              <a:gd name="connsiteX7" fmla="*/ 1245274 w 2997923"/>
              <a:gd name="connsiteY7" fmla="*/ 4165816 h 4178937"/>
              <a:gd name="connsiteX8" fmla="*/ 146725 w 2997923"/>
              <a:gd name="connsiteY8" fmla="*/ 4165815 h 4178937"/>
              <a:gd name="connsiteX9" fmla="*/ 127673 w 2997923"/>
              <a:gd name="connsiteY9" fmla="*/ 3981666 h 4178937"/>
              <a:gd name="connsiteX10" fmla="*/ 288963 w 2997923"/>
              <a:gd name="connsiteY10" fmla="*/ 3393656 h 4178937"/>
              <a:gd name="connsiteX0" fmla="*/ 2832773 w 2991893"/>
              <a:gd name="connsiteY0" fmla="*/ 0 h 4178721"/>
              <a:gd name="connsiteX1" fmla="*/ 2991523 w 2991893"/>
              <a:gd name="connsiteY1" fmla="*/ 3086100 h 4178721"/>
              <a:gd name="connsiteX2" fmla="*/ 2832775 w 2991893"/>
              <a:gd name="connsiteY2" fmla="*/ 3314699 h 4178721"/>
              <a:gd name="connsiteX3" fmla="*/ 1118275 w 2991893"/>
              <a:gd name="connsiteY3" fmla="*/ 3314699 h 4178721"/>
              <a:gd name="connsiteX4" fmla="*/ 1118273 w 2991893"/>
              <a:gd name="connsiteY4" fmla="*/ 3289300 h 4178721"/>
              <a:gd name="connsiteX5" fmla="*/ 1200823 w 2991893"/>
              <a:gd name="connsiteY5" fmla="*/ 3987800 h 4178721"/>
              <a:gd name="connsiteX6" fmla="*/ 1245274 w 2991893"/>
              <a:gd name="connsiteY6" fmla="*/ 4165600 h 4178721"/>
              <a:gd name="connsiteX7" fmla="*/ 146725 w 2991893"/>
              <a:gd name="connsiteY7" fmla="*/ 4165599 h 4178721"/>
              <a:gd name="connsiteX8" fmla="*/ 127673 w 2991893"/>
              <a:gd name="connsiteY8" fmla="*/ 3981450 h 4178721"/>
              <a:gd name="connsiteX9" fmla="*/ 288963 w 2991893"/>
              <a:gd name="connsiteY9" fmla="*/ 3393440 h 4178721"/>
              <a:gd name="connsiteX0" fmla="*/ 2991523 w 2991893"/>
              <a:gd name="connsiteY0" fmla="*/ 0 h 1092621"/>
              <a:gd name="connsiteX1" fmla="*/ 2832775 w 2991893"/>
              <a:gd name="connsiteY1" fmla="*/ 228599 h 1092621"/>
              <a:gd name="connsiteX2" fmla="*/ 1118275 w 2991893"/>
              <a:gd name="connsiteY2" fmla="*/ 228599 h 1092621"/>
              <a:gd name="connsiteX3" fmla="*/ 1118273 w 2991893"/>
              <a:gd name="connsiteY3" fmla="*/ 203200 h 1092621"/>
              <a:gd name="connsiteX4" fmla="*/ 1200823 w 2991893"/>
              <a:gd name="connsiteY4" fmla="*/ 901700 h 1092621"/>
              <a:gd name="connsiteX5" fmla="*/ 1245274 w 2991893"/>
              <a:gd name="connsiteY5" fmla="*/ 1079500 h 1092621"/>
              <a:gd name="connsiteX6" fmla="*/ 146725 w 2991893"/>
              <a:gd name="connsiteY6" fmla="*/ 1079499 h 1092621"/>
              <a:gd name="connsiteX7" fmla="*/ 127673 w 2991893"/>
              <a:gd name="connsiteY7" fmla="*/ 895350 h 1092621"/>
              <a:gd name="connsiteX8" fmla="*/ 288963 w 2991893"/>
              <a:gd name="connsiteY8" fmla="*/ 307340 h 1092621"/>
              <a:gd name="connsiteX0" fmla="*/ 2832775 w 2832775"/>
              <a:gd name="connsiteY0" fmla="*/ 25399 h 889421"/>
              <a:gd name="connsiteX1" fmla="*/ 1118275 w 2832775"/>
              <a:gd name="connsiteY1" fmla="*/ 25399 h 889421"/>
              <a:gd name="connsiteX2" fmla="*/ 1118273 w 2832775"/>
              <a:gd name="connsiteY2" fmla="*/ 0 h 889421"/>
              <a:gd name="connsiteX3" fmla="*/ 1200823 w 2832775"/>
              <a:gd name="connsiteY3" fmla="*/ 698500 h 889421"/>
              <a:gd name="connsiteX4" fmla="*/ 1245274 w 2832775"/>
              <a:gd name="connsiteY4" fmla="*/ 876300 h 889421"/>
              <a:gd name="connsiteX5" fmla="*/ 146725 w 2832775"/>
              <a:gd name="connsiteY5" fmla="*/ 876299 h 889421"/>
              <a:gd name="connsiteX6" fmla="*/ 127673 w 2832775"/>
              <a:gd name="connsiteY6" fmla="*/ 692150 h 889421"/>
              <a:gd name="connsiteX7" fmla="*/ 288963 w 2832775"/>
              <a:gd name="connsiteY7" fmla="*/ 104140 h 889421"/>
              <a:gd name="connsiteX0" fmla="*/ 1118275 w 1318026"/>
              <a:gd name="connsiteY0" fmla="*/ 25399 h 889421"/>
              <a:gd name="connsiteX1" fmla="*/ 1118273 w 1318026"/>
              <a:gd name="connsiteY1" fmla="*/ 0 h 889421"/>
              <a:gd name="connsiteX2" fmla="*/ 1200823 w 1318026"/>
              <a:gd name="connsiteY2" fmla="*/ 698500 h 889421"/>
              <a:gd name="connsiteX3" fmla="*/ 1245274 w 1318026"/>
              <a:gd name="connsiteY3" fmla="*/ 876300 h 889421"/>
              <a:gd name="connsiteX4" fmla="*/ 146725 w 1318026"/>
              <a:gd name="connsiteY4" fmla="*/ 876299 h 889421"/>
              <a:gd name="connsiteX5" fmla="*/ 127673 w 1318026"/>
              <a:gd name="connsiteY5" fmla="*/ 692150 h 889421"/>
              <a:gd name="connsiteX6" fmla="*/ 288963 w 1318026"/>
              <a:gd name="connsiteY6" fmla="*/ 104140 h 889421"/>
              <a:gd name="connsiteX0" fmla="*/ 1118275 w 1318026"/>
              <a:gd name="connsiteY0" fmla="*/ 25399 h 889421"/>
              <a:gd name="connsiteX1" fmla="*/ 1118273 w 1318026"/>
              <a:gd name="connsiteY1" fmla="*/ 0 h 889421"/>
              <a:gd name="connsiteX2" fmla="*/ 1200823 w 1318026"/>
              <a:gd name="connsiteY2" fmla="*/ 698500 h 889421"/>
              <a:gd name="connsiteX3" fmla="*/ 1245274 w 1318026"/>
              <a:gd name="connsiteY3" fmla="*/ 876300 h 889421"/>
              <a:gd name="connsiteX4" fmla="*/ 146725 w 1318026"/>
              <a:gd name="connsiteY4" fmla="*/ 876299 h 889421"/>
              <a:gd name="connsiteX5" fmla="*/ 127673 w 1318026"/>
              <a:gd name="connsiteY5" fmla="*/ 692150 h 889421"/>
              <a:gd name="connsiteX6" fmla="*/ 187363 w 1318026"/>
              <a:gd name="connsiteY6" fmla="*/ 34290 h 889421"/>
              <a:gd name="connsiteX0" fmla="*/ 1118275 w 1318026"/>
              <a:gd name="connsiteY0" fmla="*/ 25399 h 889421"/>
              <a:gd name="connsiteX1" fmla="*/ 1118273 w 1318026"/>
              <a:gd name="connsiteY1" fmla="*/ 0 h 889421"/>
              <a:gd name="connsiteX2" fmla="*/ 1200823 w 1318026"/>
              <a:gd name="connsiteY2" fmla="*/ 698500 h 889421"/>
              <a:gd name="connsiteX3" fmla="*/ 1245274 w 1318026"/>
              <a:gd name="connsiteY3" fmla="*/ 876300 h 889421"/>
              <a:gd name="connsiteX4" fmla="*/ 146725 w 1318026"/>
              <a:gd name="connsiteY4" fmla="*/ 876299 h 889421"/>
              <a:gd name="connsiteX5" fmla="*/ 127673 w 1318026"/>
              <a:gd name="connsiteY5" fmla="*/ 692150 h 889421"/>
              <a:gd name="connsiteX6" fmla="*/ 187363 w 1318026"/>
              <a:gd name="connsiteY6" fmla="*/ 34290 h 889421"/>
              <a:gd name="connsiteX7" fmla="*/ 1118275 w 1318026"/>
              <a:gd name="connsiteY7" fmla="*/ 25399 h 889421"/>
              <a:gd name="connsiteX0" fmla="*/ 1118275 w 1318026"/>
              <a:gd name="connsiteY0" fmla="*/ 25399 h 889421"/>
              <a:gd name="connsiteX1" fmla="*/ 1118273 w 1318026"/>
              <a:gd name="connsiteY1" fmla="*/ 0 h 889421"/>
              <a:gd name="connsiteX2" fmla="*/ 1200823 w 1318026"/>
              <a:gd name="connsiteY2" fmla="*/ 698500 h 889421"/>
              <a:gd name="connsiteX3" fmla="*/ 1245274 w 1318026"/>
              <a:gd name="connsiteY3" fmla="*/ 876300 h 889421"/>
              <a:gd name="connsiteX4" fmla="*/ 146725 w 1318026"/>
              <a:gd name="connsiteY4" fmla="*/ 876299 h 889421"/>
              <a:gd name="connsiteX5" fmla="*/ 127673 w 1318026"/>
              <a:gd name="connsiteY5" fmla="*/ 692150 h 889421"/>
              <a:gd name="connsiteX6" fmla="*/ 187363 w 1318026"/>
              <a:gd name="connsiteY6" fmla="*/ 34290 h 889421"/>
              <a:gd name="connsiteX7" fmla="*/ 1118275 w 1318026"/>
              <a:gd name="connsiteY7" fmla="*/ 25399 h 88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8026" h="889421">
                <a:moveTo>
                  <a:pt x="1118275" y="25399"/>
                </a:moveTo>
                <a:cubicBezTo>
                  <a:pt x="1118274" y="16933"/>
                  <a:pt x="1118274" y="8466"/>
                  <a:pt x="1118273" y="0"/>
                </a:cubicBezTo>
                <a:lnTo>
                  <a:pt x="1200823" y="698500"/>
                </a:lnTo>
                <a:cubicBezTo>
                  <a:pt x="1272790" y="789517"/>
                  <a:pt x="1398732" y="854075"/>
                  <a:pt x="1245274" y="876300"/>
                </a:cubicBezTo>
                <a:cubicBezTo>
                  <a:pt x="1093933" y="901700"/>
                  <a:pt x="357333" y="883707"/>
                  <a:pt x="146725" y="876299"/>
                </a:cubicBezTo>
                <a:cubicBezTo>
                  <a:pt x="-38484" y="849841"/>
                  <a:pt x="-52243" y="848783"/>
                  <a:pt x="127673" y="692150"/>
                </a:cubicBezTo>
                <a:cubicBezTo>
                  <a:pt x="155190" y="330200"/>
                  <a:pt x="163656" y="222250"/>
                  <a:pt x="187363" y="34290"/>
                </a:cubicBezTo>
                <a:lnTo>
                  <a:pt x="1118275" y="25399"/>
                </a:lnTo>
                <a:close/>
              </a:path>
            </a:pathLst>
          </a:custGeom>
          <a:solidFill>
            <a:srgbClr val="FFFFFF"/>
          </a:solidFill>
          <a:effectLst>
            <a:outerShdw blurRad="50800" dist="38100" dir="5400000" algn="t" rotWithShape="0">
              <a:prstClr val="black">
                <a:alpha val="6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 name="Slide Number Placeholder 1"/>
          <p:cNvSpPr>
            <a:spLocks noGrp="1"/>
          </p:cNvSpPr>
          <p:nvPr>
            <p:ph type="sldNum" sz="quarter" idx="12"/>
          </p:nvPr>
        </p:nvSpPr>
        <p:spPr/>
        <p:txBody>
          <a:bodyPr/>
          <a:lstStyle/>
          <a:p>
            <a:fld id="{CDB8BC0E-CEE3-4EC1-B849-44D559D8322A}" type="slidenum">
              <a:rPr lang="en-US" altLang="fi-FI" smtClean="0"/>
              <a:pPr/>
              <a:t>18</a:t>
            </a:fld>
            <a:endParaRPr lang="en-US" altLang="fi-FI"/>
          </a:p>
        </p:txBody>
      </p:sp>
      <p:sp>
        <p:nvSpPr>
          <p:cNvPr id="32" name="Pixel Background"/>
          <p:cNvSpPr/>
          <p:nvPr/>
        </p:nvSpPr>
        <p:spPr>
          <a:xfrm>
            <a:off x="2412000" y="877590"/>
            <a:ext cx="4319018" cy="2880320"/>
          </a:xfrm>
          <a:prstGeom prst="roundRect">
            <a:avLst>
              <a:gd name="adj" fmla="val 0"/>
            </a:avLst>
          </a:prstGeom>
          <a:gradFill>
            <a:gsLst>
              <a:gs pos="0">
                <a:srgbClr val="5E9EFF"/>
              </a:gs>
              <a:gs pos="39999">
                <a:srgbClr val="85C2FF"/>
              </a:gs>
              <a:gs pos="70000">
                <a:srgbClr val="C4D6EB"/>
              </a:gs>
              <a:gs pos="100000">
                <a:srgbClr val="FFEBFA"/>
              </a:gs>
            </a:gsLst>
            <a:lin ang="5400000" scaled="0"/>
          </a:gradFill>
          <a:effectLst>
            <a:outerShdw blurRad="50800" dist="38100" dir="13500000" algn="br" rotWithShape="0">
              <a:schemeClr val="accent1">
                <a:lumMod val="50000"/>
                <a:alpha val="37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cxnSp>
        <p:nvCxnSpPr>
          <p:cNvPr id="183" name="Straight Connector 182"/>
          <p:cNvCxnSpPr/>
          <p:nvPr/>
        </p:nvCxnSpPr>
        <p:spPr>
          <a:xfrm>
            <a:off x="2413222" y="1597670"/>
            <a:ext cx="4319018" cy="0"/>
          </a:xfrm>
          <a:prstGeom prst="line">
            <a:avLst/>
          </a:prstGeom>
          <a:ln>
            <a:solidFill>
              <a:schemeClr val="accent1">
                <a:lumMod val="75000"/>
                <a:alpha val="74000"/>
              </a:schemeClr>
            </a:solidFill>
          </a:ln>
          <a:effectLst>
            <a:outerShdw blurRad="12700" dist="127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a:off x="2411760" y="2307669"/>
            <a:ext cx="4319018" cy="0"/>
          </a:xfrm>
          <a:prstGeom prst="line">
            <a:avLst/>
          </a:prstGeom>
          <a:ln>
            <a:solidFill>
              <a:schemeClr val="accent1">
                <a:lumMod val="75000"/>
                <a:alpha val="74000"/>
              </a:schemeClr>
            </a:solidFill>
          </a:ln>
          <a:effectLst>
            <a:outerShdw blurRad="12700" dist="127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85" name="Straight Connector 184"/>
          <p:cNvCxnSpPr/>
          <p:nvPr/>
        </p:nvCxnSpPr>
        <p:spPr>
          <a:xfrm>
            <a:off x="2413222" y="3037830"/>
            <a:ext cx="4319018" cy="0"/>
          </a:xfrm>
          <a:prstGeom prst="line">
            <a:avLst/>
          </a:prstGeom>
          <a:ln>
            <a:solidFill>
              <a:schemeClr val="accent1">
                <a:lumMod val="75000"/>
                <a:alpha val="74000"/>
              </a:schemeClr>
            </a:solidFill>
          </a:ln>
          <a:effectLst>
            <a:outerShdw blurRad="12700" dist="127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a:off x="3133302" y="877590"/>
            <a:ext cx="0" cy="2880320"/>
          </a:xfrm>
          <a:prstGeom prst="line">
            <a:avLst/>
          </a:prstGeom>
          <a:ln>
            <a:solidFill>
              <a:schemeClr val="accent1">
                <a:lumMod val="75000"/>
                <a:alpha val="74000"/>
              </a:schemeClr>
            </a:solidFill>
          </a:ln>
          <a:effectLst>
            <a:outerShdw blurRad="12700" dist="127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a:off x="3852651" y="877590"/>
            <a:ext cx="0" cy="2880320"/>
          </a:xfrm>
          <a:prstGeom prst="line">
            <a:avLst/>
          </a:prstGeom>
          <a:ln>
            <a:solidFill>
              <a:schemeClr val="accent1">
                <a:lumMod val="75000"/>
                <a:alpha val="74000"/>
              </a:schemeClr>
            </a:solidFill>
          </a:ln>
          <a:effectLst>
            <a:outerShdw blurRad="12700" dist="127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88" name="Straight Connector 187"/>
          <p:cNvCxnSpPr/>
          <p:nvPr/>
        </p:nvCxnSpPr>
        <p:spPr>
          <a:xfrm>
            <a:off x="4571509" y="877590"/>
            <a:ext cx="0" cy="2880320"/>
          </a:xfrm>
          <a:prstGeom prst="line">
            <a:avLst/>
          </a:prstGeom>
          <a:ln>
            <a:solidFill>
              <a:schemeClr val="accent1">
                <a:lumMod val="75000"/>
                <a:alpha val="74000"/>
              </a:schemeClr>
            </a:solidFill>
          </a:ln>
          <a:effectLst>
            <a:outerShdw blurRad="12700" dist="127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flipH="1">
            <a:off x="5292080" y="880442"/>
            <a:ext cx="1" cy="2877468"/>
          </a:xfrm>
          <a:prstGeom prst="line">
            <a:avLst/>
          </a:prstGeom>
          <a:ln>
            <a:solidFill>
              <a:schemeClr val="accent1">
                <a:lumMod val="75000"/>
                <a:alpha val="74000"/>
              </a:schemeClr>
            </a:solidFill>
          </a:ln>
          <a:effectLst>
            <a:outerShdw blurRad="12700" dist="127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flipH="1">
            <a:off x="6012160" y="880442"/>
            <a:ext cx="1" cy="2877468"/>
          </a:xfrm>
          <a:prstGeom prst="line">
            <a:avLst/>
          </a:prstGeom>
          <a:ln>
            <a:solidFill>
              <a:schemeClr val="accent1">
                <a:lumMod val="75000"/>
                <a:alpha val="74000"/>
              </a:schemeClr>
            </a:solidFill>
          </a:ln>
          <a:effectLst>
            <a:outerShdw blurRad="12700" dist="127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34" name="G-MLT Diff Connector"/>
          <p:cNvCxnSpPr/>
          <p:nvPr/>
        </p:nvCxnSpPr>
        <p:spPr>
          <a:xfrm flipH="1">
            <a:off x="4346975" y="2063348"/>
            <a:ext cx="727626" cy="1"/>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5" name="G-MLT Diff Connector"/>
          <p:cNvCxnSpPr/>
          <p:nvPr/>
        </p:nvCxnSpPr>
        <p:spPr>
          <a:xfrm flipV="1">
            <a:off x="4346973" y="2056341"/>
            <a:ext cx="2287" cy="717006"/>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6" name="G-MLT Diff Connector"/>
          <p:cNvCxnSpPr/>
          <p:nvPr/>
        </p:nvCxnSpPr>
        <p:spPr>
          <a:xfrm flipV="1">
            <a:off x="4349260" y="1343268"/>
            <a:ext cx="0" cy="71307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7" name="G-MLT Diff Connector"/>
          <p:cNvCxnSpPr/>
          <p:nvPr/>
        </p:nvCxnSpPr>
        <p:spPr>
          <a:xfrm flipH="1">
            <a:off x="3627624" y="2063349"/>
            <a:ext cx="721636" cy="0"/>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38" name="G-MLT Dot Red"/>
          <p:cNvSpPr/>
          <p:nvPr/>
        </p:nvSpPr>
        <p:spPr>
          <a:xfrm flipH="1">
            <a:off x="4265203" y="1981582"/>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39" name="G-MLT Dot Green"/>
          <p:cNvSpPr/>
          <p:nvPr/>
        </p:nvSpPr>
        <p:spPr>
          <a:xfrm flipH="1">
            <a:off x="4985283" y="1981582"/>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40" name="G-MLT Dot Green"/>
          <p:cNvSpPr/>
          <p:nvPr/>
        </p:nvSpPr>
        <p:spPr>
          <a:xfrm flipH="1">
            <a:off x="3552632" y="1981582"/>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41" name="G-MLT Dot Green"/>
          <p:cNvSpPr/>
          <p:nvPr/>
        </p:nvSpPr>
        <p:spPr>
          <a:xfrm flipH="1">
            <a:off x="4265203" y="1261502"/>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42" name="G-MLT Dot Green"/>
          <p:cNvSpPr/>
          <p:nvPr/>
        </p:nvSpPr>
        <p:spPr>
          <a:xfrm flipH="1">
            <a:off x="4267490" y="2691581"/>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43" name="G-MLT Minus"/>
          <p:cNvSpPr/>
          <p:nvPr/>
        </p:nvSpPr>
        <p:spPr>
          <a:xfrm flipV="1">
            <a:off x="4301973" y="2056341"/>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44" name="G-MLT Plus"/>
          <p:cNvSpPr/>
          <p:nvPr/>
        </p:nvSpPr>
        <p:spPr>
          <a:xfrm>
            <a:off x="3584646" y="2015585"/>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45" name="G-MLT Plus"/>
          <p:cNvSpPr/>
          <p:nvPr/>
        </p:nvSpPr>
        <p:spPr>
          <a:xfrm>
            <a:off x="5017297" y="2015585"/>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46" name="G-MLT Plus"/>
          <p:cNvSpPr/>
          <p:nvPr/>
        </p:nvSpPr>
        <p:spPr>
          <a:xfrm>
            <a:off x="4299504" y="2723591"/>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47" name="G-MLT Plus"/>
          <p:cNvSpPr/>
          <p:nvPr/>
        </p:nvSpPr>
        <p:spPr>
          <a:xfrm>
            <a:off x="4297219" y="1293512"/>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pic>
        <p:nvPicPr>
          <p:cNvPr id="35" name="Screen" descr="C:\Users\make\AppData\Local\Microsoft\Windows\Temporary Internet Files\Content.IE5\C7LR034D\apple_led_cinema_screen_by_fisshy94-d38e3o5[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4281" y="678520"/>
            <a:ext cx="4700680" cy="4206359"/>
          </a:xfrm>
          <a:prstGeom prst="rect">
            <a:avLst/>
          </a:prstGeom>
          <a:noFill/>
          <a:effectLst>
            <a:reflection blurRad="6350" stA="21000" endPos="10000" dir="5400000" sy="-100000" algn="bl" rotWithShape="0"/>
          </a:effectLst>
          <a:extLst>
            <a:ext uri="{909E8E84-426E-40dd-AFC4-6F175D3DCCD1}">
              <a14:hiddenFill xmlns="" xmlns:a14="http://schemas.microsoft.com/office/drawing/2010/main">
                <a:solidFill>
                  <a:srgbClr val="FFFFFF"/>
                </a:solidFill>
              </a14:hiddenFill>
            </a:ext>
          </a:extLst>
        </p:spPr>
      </p:pic>
      <p:sp>
        <p:nvSpPr>
          <p:cNvPr id="50" name="Offset Path"/>
          <p:cNvSpPr txBox="1"/>
          <p:nvPr/>
        </p:nvSpPr>
        <p:spPr>
          <a:xfrm>
            <a:off x="3402779" y="2948905"/>
            <a:ext cx="1892961" cy="461665"/>
          </a:xfrm>
          <a:prstGeom prst="rect">
            <a:avLst/>
          </a:prstGeom>
          <a:solidFill>
            <a:schemeClr val="tx1">
              <a:lumMod val="20000"/>
              <a:lumOff val="80000"/>
            </a:schemeClr>
          </a:solidFill>
          <a:ln>
            <a:solidFill>
              <a:srgbClr val="000000"/>
            </a:solidFill>
          </a:ln>
          <a:effectLst/>
        </p:spPr>
        <p:txBody>
          <a:bodyPr wrap="square" rtlCol="0">
            <a:spAutoFit/>
          </a:bodyPr>
          <a:lstStyle/>
          <a:p>
            <a:pPr algn="ctr"/>
            <a:r>
              <a:rPr lang="fi-FI" sz="2400" b="1" dirty="0" smtClean="0">
                <a:ln w="25400">
                  <a:noFill/>
                </a:ln>
                <a:solidFill>
                  <a:srgbClr val="000000"/>
                </a:solidFill>
                <a:effectLst/>
              </a:rPr>
              <a:t>Offset Path</a:t>
            </a:r>
            <a:endParaRPr lang="fi-FI" sz="2400" b="1" dirty="0">
              <a:ln w="25400">
                <a:noFill/>
              </a:ln>
              <a:solidFill>
                <a:srgbClr val="000000"/>
              </a:solidFill>
              <a:effectLst/>
            </a:endParaRPr>
          </a:p>
        </p:txBody>
      </p:sp>
      <p:sp>
        <p:nvSpPr>
          <p:cNvPr id="29" name="Offset Path"/>
          <p:cNvSpPr txBox="1"/>
          <p:nvPr/>
        </p:nvSpPr>
        <p:spPr>
          <a:xfrm>
            <a:off x="5273830" y="1843508"/>
            <a:ext cx="1892961" cy="461665"/>
          </a:xfrm>
          <a:prstGeom prst="rect">
            <a:avLst/>
          </a:prstGeom>
          <a:solidFill>
            <a:schemeClr val="tx1">
              <a:lumMod val="20000"/>
              <a:lumOff val="80000"/>
            </a:schemeClr>
          </a:solidFill>
          <a:ln>
            <a:solidFill>
              <a:srgbClr val="000000"/>
            </a:solidFill>
          </a:ln>
          <a:effectLst/>
        </p:spPr>
        <p:txBody>
          <a:bodyPr wrap="square" rtlCol="0">
            <a:spAutoFit/>
          </a:bodyPr>
          <a:lstStyle/>
          <a:p>
            <a:pPr algn="ctr"/>
            <a:r>
              <a:rPr lang="fi-FI" sz="2400" b="1" dirty="0" smtClean="0">
                <a:ln w="25400">
                  <a:noFill/>
                </a:ln>
                <a:solidFill>
                  <a:srgbClr val="000000"/>
                </a:solidFill>
                <a:effectLst/>
              </a:rPr>
              <a:t>Offset Path</a:t>
            </a:r>
            <a:endParaRPr lang="fi-FI" sz="2400" b="1" dirty="0">
              <a:ln w="25400">
                <a:noFill/>
              </a:ln>
              <a:solidFill>
                <a:srgbClr val="000000"/>
              </a:solidFill>
              <a:effectLst/>
            </a:endParaRPr>
          </a:p>
        </p:txBody>
      </p:sp>
      <p:sp>
        <p:nvSpPr>
          <p:cNvPr id="30" name="Offset Path"/>
          <p:cNvSpPr txBox="1"/>
          <p:nvPr/>
        </p:nvSpPr>
        <p:spPr>
          <a:xfrm>
            <a:off x="1553914" y="1843508"/>
            <a:ext cx="1892961" cy="461665"/>
          </a:xfrm>
          <a:prstGeom prst="rect">
            <a:avLst/>
          </a:prstGeom>
          <a:solidFill>
            <a:schemeClr val="tx1">
              <a:lumMod val="20000"/>
              <a:lumOff val="80000"/>
            </a:schemeClr>
          </a:solidFill>
          <a:ln>
            <a:solidFill>
              <a:srgbClr val="000000"/>
            </a:solidFill>
          </a:ln>
          <a:effectLst/>
        </p:spPr>
        <p:txBody>
          <a:bodyPr wrap="square" rtlCol="0">
            <a:spAutoFit/>
          </a:bodyPr>
          <a:lstStyle/>
          <a:p>
            <a:pPr algn="ctr"/>
            <a:r>
              <a:rPr lang="fi-FI" sz="2400" b="1" dirty="0" smtClean="0">
                <a:ln w="25400">
                  <a:noFill/>
                </a:ln>
                <a:solidFill>
                  <a:srgbClr val="000000"/>
                </a:solidFill>
                <a:effectLst/>
              </a:rPr>
              <a:t>Offset Path</a:t>
            </a:r>
            <a:endParaRPr lang="fi-FI" sz="2400" b="1" dirty="0">
              <a:ln w="25400">
                <a:noFill/>
              </a:ln>
              <a:solidFill>
                <a:srgbClr val="000000"/>
              </a:solidFill>
              <a:effectLst/>
            </a:endParaRPr>
          </a:p>
        </p:txBody>
      </p:sp>
      <p:sp>
        <p:nvSpPr>
          <p:cNvPr id="31" name="Offset Path"/>
          <p:cNvSpPr txBox="1"/>
          <p:nvPr/>
        </p:nvSpPr>
        <p:spPr>
          <a:xfrm>
            <a:off x="3402779" y="742575"/>
            <a:ext cx="1892961" cy="461665"/>
          </a:xfrm>
          <a:prstGeom prst="rect">
            <a:avLst/>
          </a:prstGeom>
          <a:solidFill>
            <a:schemeClr val="tx1">
              <a:lumMod val="20000"/>
              <a:lumOff val="80000"/>
            </a:schemeClr>
          </a:solidFill>
          <a:ln>
            <a:solidFill>
              <a:srgbClr val="000000"/>
            </a:solidFill>
          </a:ln>
          <a:effectLst/>
        </p:spPr>
        <p:txBody>
          <a:bodyPr wrap="square" rtlCol="0">
            <a:spAutoFit/>
          </a:bodyPr>
          <a:lstStyle/>
          <a:p>
            <a:pPr algn="ctr"/>
            <a:r>
              <a:rPr lang="fi-FI" sz="2400" b="1" dirty="0" smtClean="0">
                <a:ln w="25400">
                  <a:noFill/>
                </a:ln>
                <a:solidFill>
                  <a:srgbClr val="000000"/>
                </a:solidFill>
                <a:effectLst/>
              </a:rPr>
              <a:t>Offset Path</a:t>
            </a:r>
            <a:endParaRPr lang="fi-FI" sz="2400" b="1" dirty="0">
              <a:ln w="25400">
                <a:noFill/>
              </a:ln>
              <a:solidFill>
                <a:srgbClr val="000000"/>
              </a:solidFill>
              <a:effectLst/>
            </a:endParaRPr>
          </a:p>
        </p:txBody>
      </p:sp>
    </p:spTree>
    <p:custDataLst>
      <p:tags r:id="rId1"/>
    </p:custDataLst>
    <p:extLst>
      <p:ext uri="{BB962C8B-B14F-4D97-AF65-F5344CB8AC3E}">
        <p14:creationId xmlns:p14="http://schemas.microsoft.com/office/powerpoint/2010/main" val="2772448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500"/>
                                        <p:tgtEl>
                                          <p:spTgt spid="1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9"/>
                                        </p:tgtEl>
                                        <p:attrNameLst>
                                          <p:attrName>style.visibility</p:attrName>
                                        </p:attrNameLst>
                                      </p:cBhvr>
                                      <p:to>
                                        <p:strVal val="visible"/>
                                      </p:to>
                                    </p:set>
                                    <p:animEffect transition="in" filter="fade">
                                      <p:cBhvr>
                                        <p:cTn id="12" dur="100"/>
                                        <p:tgtEl>
                                          <p:spTgt spid="13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2"/>
                                        </p:tgtEl>
                                        <p:attrNameLst>
                                          <p:attrName>style.visibility</p:attrName>
                                        </p:attrNameLst>
                                      </p:cBhvr>
                                      <p:to>
                                        <p:strVal val="visible"/>
                                      </p:to>
                                    </p:set>
                                    <p:animEffect transition="in" filter="fade">
                                      <p:cBhvr>
                                        <p:cTn id="15" dur="100"/>
                                        <p:tgtEl>
                                          <p:spTgt spid="14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0"/>
                                        </p:tgtEl>
                                        <p:attrNameLst>
                                          <p:attrName>style.visibility</p:attrName>
                                        </p:attrNameLst>
                                      </p:cBhvr>
                                      <p:to>
                                        <p:strVal val="visible"/>
                                      </p:to>
                                    </p:set>
                                    <p:animEffect transition="in" filter="fade">
                                      <p:cBhvr>
                                        <p:cTn id="18" dur="100"/>
                                        <p:tgtEl>
                                          <p:spTgt spid="14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1"/>
                                        </p:tgtEl>
                                        <p:attrNameLst>
                                          <p:attrName>style.visibility</p:attrName>
                                        </p:attrNameLst>
                                      </p:cBhvr>
                                      <p:to>
                                        <p:strVal val="visible"/>
                                      </p:to>
                                    </p:set>
                                    <p:animEffect transition="in" filter="fade">
                                      <p:cBhvr>
                                        <p:cTn id="21" dur="100"/>
                                        <p:tgtEl>
                                          <p:spTgt spid="141"/>
                                        </p:tgtEl>
                                      </p:cBhvr>
                                    </p:animEffect>
                                  </p:childTnLst>
                                </p:cTn>
                              </p:par>
                              <p:par>
                                <p:cTn id="22" presetID="42" presetClass="path" presetSubtype="0" accel="50000" decel="49000" fill="hold" grpId="1" nodeType="withEffect">
                                  <p:stCondLst>
                                    <p:cond delay="0"/>
                                  </p:stCondLst>
                                  <p:childTnLst>
                                    <p:animMotion origin="layout" path="M -3.05556E-6 1.35802E-6 L -0.07847 1.35802E-6 " pathEditMode="relative" rAng="0" ptsTypes="AA">
                                      <p:cBhvr>
                                        <p:cTn id="23" dur="500" spd="-100000" fill="hold"/>
                                        <p:tgtEl>
                                          <p:spTgt spid="139"/>
                                        </p:tgtEl>
                                        <p:attrNameLst>
                                          <p:attrName>ppt_x</p:attrName>
                                          <p:attrName>ppt_y</p:attrName>
                                        </p:attrNameLst>
                                      </p:cBhvr>
                                      <p:rCtr x="-3924" y="0"/>
                                    </p:animMotion>
                                  </p:childTnLst>
                                </p:cTn>
                              </p:par>
                              <p:par>
                                <p:cTn id="24" presetID="42" presetClass="path" presetSubtype="0" accel="50000" decel="49000" fill="hold" grpId="1" nodeType="withEffect">
                                  <p:stCondLst>
                                    <p:cond delay="0"/>
                                  </p:stCondLst>
                                  <p:childTnLst>
                                    <p:animMotion origin="layout" path="M -8.33333E-7 -1.60494E-6 L -8.33333E-7 -0.13796 " pathEditMode="relative" rAng="0" ptsTypes="AA">
                                      <p:cBhvr>
                                        <p:cTn id="25" dur="500" spd="-100000" fill="hold"/>
                                        <p:tgtEl>
                                          <p:spTgt spid="142"/>
                                        </p:tgtEl>
                                        <p:attrNameLst>
                                          <p:attrName>ppt_x</p:attrName>
                                          <p:attrName>ppt_y</p:attrName>
                                        </p:attrNameLst>
                                      </p:cBhvr>
                                      <p:rCtr x="0" y="-6914"/>
                                    </p:animMotion>
                                  </p:childTnLst>
                                </p:cTn>
                              </p:par>
                              <p:par>
                                <p:cTn id="26" presetID="42" presetClass="path" presetSubtype="0" accel="50000" decel="49000" fill="hold" grpId="1" nodeType="withEffect">
                                  <p:stCondLst>
                                    <p:cond delay="0"/>
                                  </p:stCondLst>
                                  <p:childTnLst>
                                    <p:animMotion origin="layout" path="M 4.16667E-6 1.35802E-6 L 0.07812 1.35802E-6 " pathEditMode="relative" rAng="0" ptsTypes="AA">
                                      <p:cBhvr>
                                        <p:cTn id="27" dur="500" spd="-100000" fill="hold"/>
                                        <p:tgtEl>
                                          <p:spTgt spid="140"/>
                                        </p:tgtEl>
                                        <p:attrNameLst>
                                          <p:attrName>ppt_x</p:attrName>
                                          <p:attrName>ppt_y</p:attrName>
                                        </p:attrNameLst>
                                      </p:cBhvr>
                                      <p:rCtr x="3906" y="0"/>
                                    </p:animMotion>
                                  </p:childTnLst>
                                </p:cTn>
                              </p:par>
                              <p:par>
                                <p:cTn id="28" presetID="42" presetClass="path" presetSubtype="0" accel="50000" decel="49000" fill="hold" grpId="1" nodeType="withEffect">
                                  <p:stCondLst>
                                    <p:cond delay="0"/>
                                  </p:stCondLst>
                                  <p:childTnLst>
                                    <p:animMotion origin="layout" path="M 2.77778E-6 -3.82716E-6 L 0.00017 0.13982 " pathEditMode="relative" rAng="0" ptsTypes="AA">
                                      <p:cBhvr>
                                        <p:cTn id="29" dur="500" spd="-100000" fill="hold"/>
                                        <p:tgtEl>
                                          <p:spTgt spid="141"/>
                                        </p:tgtEl>
                                        <p:attrNameLst>
                                          <p:attrName>ppt_x</p:attrName>
                                          <p:attrName>ppt_y</p:attrName>
                                        </p:attrNameLst>
                                      </p:cBhvr>
                                      <p:rCtr x="0" y="6975"/>
                                    </p:animMotion>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43"/>
                                        </p:tgtEl>
                                        <p:attrNameLst>
                                          <p:attrName>style.visibility</p:attrName>
                                        </p:attrNameLst>
                                      </p:cBhvr>
                                      <p:to>
                                        <p:strVal val="visible"/>
                                      </p:to>
                                    </p:set>
                                    <p:animEffect transition="in" filter="fade">
                                      <p:cBhvr>
                                        <p:cTn id="33" dur="100"/>
                                        <p:tgtEl>
                                          <p:spTgt spid="14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5"/>
                                        </p:tgtEl>
                                        <p:attrNameLst>
                                          <p:attrName>style.visibility</p:attrName>
                                        </p:attrNameLst>
                                      </p:cBhvr>
                                      <p:to>
                                        <p:strVal val="visible"/>
                                      </p:to>
                                    </p:set>
                                    <p:animEffect transition="in" filter="fade">
                                      <p:cBhvr>
                                        <p:cTn id="36" dur="100"/>
                                        <p:tgtEl>
                                          <p:spTgt spid="14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6"/>
                                        </p:tgtEl>
                                        <p:attrNameLst>
                                          <p:attrName>style.visibility</p:attrName>
                                        </p:attrNameLst>
                                      </p:cBhvr>
                                      <p:to>
                                        <p:strVal val="visible"/>
                                      </p:to>
                                    </p:set>
                                    <p:animEffect transition="in" filter="fade">
                                      <p:cBhvr>
                                        <p:cTn id="39" dur="100"/>
                                        <p:tgtEl>
                                          <p:spTgt spid="14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4"/>
                                        </p:tgtEl>
                                        <p:attrNameLst>
                                          <p:attrName>style.visibility</p:attrName>
                                        </p:attrNameLst>
                                      </p:cBhvr>
                                      <p:to>
                                        <p:strVal val="visible"/>
                                      </p:to>
                                    </p:set>
                                    <p:animEffect transition="in" filter="fade">
                                      <p:cBhvr>
                                        <p:cTn id="42" dur="100"/>
                                        <p:tgtEl>
                                          <p:spTgt spid="14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7"/>
                                        </p:tgtEl>
                                        <p:attrNameLst>
                                          <p:attrName>style.visibility</p:attrName>
                                        </p:attrNameLst>
                                      </p:cBhvr>
                                      <p:to>
                                        <p:strVal val="visible"/>
                                      </p:to>
                                    </p:set>
                                    <p:animEffect transition="in" filter="fade">
                                      <p:cBhvr>
                                        <p:cTn id="45" dur="100"/>
                                        <p:tgtEl>
                                          <p:spTgt spid="147"/>
                                        </p:tgtEl>
                                      </p:cBhvr>
                                    </p:animEffect>
                                  </p:childTnLst>
                                </p:cTn>
                              </p:par>
                              <p:par>
                                <p:cTn id="46" presetID="10" presetClass="entr" presetSubtype="0" fill="hold" nodeType="withEffect">
                                  <p:stCondLst>
                                    <p:cond delay="0"/>
                                  </p:stCondLst>
                                  <p:childTnLst>
                                    <p:set>
                                      <p:cBhvr>
                                        <p:cTn id="47" dur="1" fill="hold">
                                          <p:stCondLst>
                                            <p:cond delay="0"/>
                                          </p:stCondLst>
                                        </p:cTn>
                                        <p:tgtEl>
                                          <p:spTgt spid="136"/>
                                        </p:tgtEl>
                                        <p:attrNameLst>
                                          <p:attrName>style.visibility</p:attrName>
                                        </p:attrNameLst>
                                      </p:cBhvr>
                                      <p:to>
                                        <p:strVal val="visible"/>
                                      </p:to>
                                    </p:set>
                                    <p:animEffect transition="in" filter="fade">
                                      <p:cBhvr>
                                        <p:cTn id="48" dur="100"/>
                                        <p:tgtEl>
                                          <p:spTgt spid="136"/>
                                        </p:tgtEl>
                                      </p:cBhvr>
                                    </p:animEffect>
                                  </p:childTnLst>
                                </p:cTn>
                              </p:par>
                              <p:par>
                                <p:cTn id="49" presetID="10" presetClass="entr" presetSubtype="0" fill="hold" nodeType="withEffect">
                                  <p:stCondLst>
                                    <p:cond delay="0"/>
                                  </p:stCondLst>
                                  <p:childTnLst>
                                    <p:set>
                                      <p:cBhvr>
                                        <p:cTn id="50" dur="1" fill="hold">
                                          <p:stCondLst>
                                            <p:cond delay="0"/>
                                          </p:stCondLst>
                                        </p:cTn>
                                        <p:tgtEl>
                                          <p:spTgt spid="134"/>
                                        </p:tgtEl>
                                        <p:attrNameLst>
                                          <p:attrName>style.visibility</p:attrName>
                                        </p:attrNameLst>
                                      </p:cBhvr>
                                      <p:to>
                                        <p:strVal val="visible"/>
                                      </p:to>
                                    </p:set>
                                    <p:animEffect transition="in" filter="fade">
                                      <p:cBhvr>
                                        <p:cTn id="51" dur="100"/>
                                        <p:tgtEl>
                                          <p:spTgt spid="134"/>
                                        </p:tgtEl>
                                      </p:cBhvr>
                                    </p:animEffect>
                                  </p:childTnLst>
                                </p:cTn>
                              </p:par>
                              <p:par>
                                <p:cTn id="52" presetID="10" presetClass="entr" presetSubtype="0" fill="hold" nodeType="withEffect">
                                  <p:stCondLst>
                                    <p:cond delay="0"/>
                                  </p:stCondLst>
                                  <p:childTnLst>
                                    <p:set>
                                      <p:cBhvr>
                                        <p:cTn id="53" dur="1" fill="hold">
                                          <p:stCondLst>
                                            <p:cond delay="0"/>
                                          </p:stCondLst>
                                        </p:cTn>
                                        <p:tgtEl>
                                          <p:spTgt spid="135"/>
                                        </p:tgtEl>
                                        <p:attrNameLst>
                                          <p:attrName>style.visibility</p:attrName>
                                        </p:attrNameLst>
                                      </p:cBhvr>
                                      <p:to>
                                        <p:strVal val="visible"/>
                                      </p:to>
                                    </p:set>
                                    <p:animEffect transition="in" filter="fade">
                                      <p:cBhvr>
                                        <p:cTn id="54" dur="100"/>
                                        <p:tgtEl>
                                          <p:spTgt spid="135"/>
                                        </p:tgtEl>
                                      </p:cBhvr>
                                    </p:animEffect>
                                  </p:childTnLst>
                                </p:cTn>
                              </p:par>
                              <p:par>
                                <p:cTn id="55" presetID="10" presetClass="entr" presetSubtype="0" fill="hold" nodeType="withEffect">
                                  <p:stCondLst>
                                    <p:cond delay="0"/>
                                  </p:stCondLst>
                                  <p:childTnLst>
                                    <p:set>
                                      <p:cBhvr>
                                        <p:cTn id="56" dur="1" fill="hold">
                                          <p:stCondLst>
                                            <p:cond delay="0"/>
                                          </p:stCondLst>
                                        </p:cTn>
                                        <p:tgtEl>
                                          <p:spTgt spid="137"/>
                                        </p:tgtEl>
                                        <p:attrNameLst>
                                          <p:attrName>style.visibility</p:attrName>
                                        </p:attrNameLst>
                                      </p:cBhvr>
                                      <p:to>
                                        <p:strVal val="visible"/>
                                      </p:to>
                                    </p:set>
                                    <p:animEffect transition="in" filter="fade">
                                      <p:cBhvr>
                                        <p:cTn id="57" dur="100"/>
                                        <p:tgtEl>
                                          <p:spTgt spid="13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300"/>
                                        <p:tgtEl>
                                          <p:spTgt spid="31"/>
                                        </p:tgtEl>
                                      </p:cBhvr>
                                    </p:animEffect>
                                  </p:childTnLst>
                                </p:cTn>
                              </p:par>
                            </p:childTnLst>
                          </p:cTn>
                        </p:par>
                        <p:par>
                          <p:cTn id="63" fill="hold">
                            <p:stCondLst>
                              <p:cond delay="300"/>
                            </p:stCondLst>
                            <p:childTnLst>
                              <p:par>
                                <p:cTn id="64" presetID="10" presetClass="entr" presetSubtype="0" fill="hold" grpId="0" nodeType="after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300"/>
                                        <p:tgtEl>
                                          <p:spTgt spid="29"/>
                                        </p:tgtEl>
                                      </p:cBhvr>
                                    </p:animEffect>
                                  </p:childTnLst>
                                </p:cTn>
                              </p:par>
                            </p:childTnLst>
                          </p:cTn>
                        </p:par>
                        <p:par>
                          <p:cTn id="67" fill="hold">
                            <p:stCondLst>
                              <p:cond delay="600"/>
                            </p:stCondLst>
                            <p:childTnLst>
                              <p:par>
                                <p:cTn id="68" presetID="10" presetClass="entr" presetSubtype="0" fill="hold" grpId="0" nodeType="afterEffect">
                                  <p:stCondLst>
                                    <p:cond delay="0"/>
                                  </p:stCondLst>
                                  <p:childTnLst>
                                    <p:set>
                                      <p:cBhvr>
                                        <p:cTn id="69" dur="1" fill="hold">
                                          <p:stCondLst>
                                            <p:cond delay="0"/>
                                          </p:stCondLst>
                                        </p:cTn>
                                        <p:tgtEl>
                                          <p:spTgt spid="50"/>
                                        </p:tgtEl>
                                        <p:attrNameLst>
                                          <p:attrName>style.visibility</p:attrName>
                                        </p:attrNameLst>
                                      </p:cBhvr>
                                      <p:to>
                                        <p:strVal val="visible"/>
                                      </p:to>
                                    </p:set>
                                    <p:animEffect transition="in" filter="fade">
                                      <p:cBhvr>
                                        <p:cTn id="70" dur="300"/>
                                        <p:tgtEl>
                                          <p:spTgt spid="50"/>
                                        </p:tgtEl>
                                      </p:cBhvr>
                                    </p:animEffect>
                                  </p:childTnLst>
                                </p:cTn>
                              </p:par>
                            </p:childTnLst>
                          </p:cTn>
                        </p:par>
                        <p:par>
                          <p:cTn id="71" fill="hold">
                            <p:stCondLst>
                              <p:cond delay="900"/>
                            </p:stCondLst>
                            <p:childTnLst>
                              <p:par>
                                <p:cTn id="72" presetID="10" presetClass="entr" presetSubtype="0" fill="hold" grpId="0" nodeType="after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3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nimBg="1"/>
      <p:bldP spid="139" grpId="0" animBg="1"/>
      <p:bldP spid="139" grpId="1" animBg="1"/>
      <p:bldP spid="140" grpId="0" animBg="1"/>
      <p:bldP spid="140" grpId="1" animBg="1"/>
      <p:bldP spid="141" grpId="0" animBg="1"/>
      <p:bldP spid="141" grpId="1" animBg="1"/>
      <p:bldP spid="142" grpId="0" animBg="1"/>
      <p:bldP spid="142" grpId="1" animBg="1"/>
      <p:bldP spid="143" grpId="0" animBg="1"/>
      <p:bldP spid="144" grpId="0" animBg="1"/>
      <p:bldP spid="145" grpId="0" animBg="1"/>
      <p:bldP spid="146" grpId="0" animBg="1"/>
      <p:bldP spid="147" grpId="0" animBg="1"/>
      <p:bldP spid="50" grpId="0" animBg="1"/>
      <p:bldP spid="29" grpId="0" animBg="1"/>
      <p:bldP spid="30" grpId="0" animBg="1"/>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hadow Maker"/>
          <p:cNvSpPr/>
          <p:nvPr/>
        </p:nvSpPr>
        <p:spPr>
          <a:xfrm>
            <a:off x="3923625" y="3987801"/>
            <a:ext cx="1318026" cy="889421"/>
          </a:xfrm>
          <a:custGeom>
            <a:avLst/>
            <a:gdLst>
              <a:gd name="connsiteX0" fmla="*/ 3175000 w 5562600"/>
              <a:gd name="connsiteY0" fmla="*/ 1955800 h 1981200"/>
              <a:gd name="connsiteX1" fmla="*/ 2679700 w 5562600"/>
              <a:gd name="connsiteY1" fmla="*/ 1460500 h 1981200"/>
              <a:gd name="connsiteX2" fmla="*/ 1073150 w 5562600"/>
              <a:gd name="connsiteY2" fmla="*/ 1428750 h 1981200"/>
              <a:gd name="connsiteX3" fmla="*/ 0 w 5562600"/>
              <a:gd name="connsiteY3" fmla="*/ 12700 h 1981200"/>
              <a:gd name="connsiteX4" fmla="*/ 4038600 w 5562600"/>
              <a:gd name="connsiteY4" fmla="*/ 0 h 1981200"/>
              <a:gd name="connsiteX5" fmla="*/ 5562600 w 5562600"/>
              <a:gd name="connsiteY5" fmla="*/ 1447800 h 1981200"/>
              <a:gd name="connsiteX6" fmla="*/ 3892550 w 5562600"/>
              <a:gd name="connsiteY6" fmla="*/ 1422400 h 1981200"/>
              <a:gd name="connsiteX7" fmla="*/ 4597400 w 5562600"/>
              <a:gd name="connsiteY7" fmla="*/ 1981200 h 1981200"/>
              <a:gd name="connsiteX8" fmla="*/ 3175000 w 5562600"/>
              <a:gd name="connsiteY8" fmla="*/ 1955800 h 1981200"/>
              <a:gd name="connsiteX0" fmla="*/ 3175000 w 6197600"/>
              <a:gd name="connsiteY0" fmla="*/ 4146550 h 4171950"/>
              <a:gd name="connsiteX1" fmla="*/ 2679700 w 6197600"/>
              <a:gd name="connsiteY1" fmla="*/ 3651250 h 4171950"/>
              <a:gd name="connsiteX2" fmla="*/ 1073150 w 6197600"/>
              <a:gd name="connsiteY2" fmla="*/ 3619500 h 4171950"/>
              <a:gd name="connsiteX3" fmla="*/ 0 w 6197600"/>
              <a:gd name="connsiteY3" fmla="*/ 2203450 h 4171950"/>
              <a:gd name="connsiteX4" fmla="*/ 6197600 w 6197600"/>
              <a:gd name="connsiteY4" fmla="*/ 0 h 4171950"/>
              <a:gd name="connsiteX5" fmla="*/ 5562600 w 6197600"/>
              <a:gd name="connsiteY5" fmla="*/ 3638550 h 4171950"/>
              <a:gd name="connsiteX6" fmla="*/ 3892550 w 6197600"/>
              <a:gd name="connsiteY6" fmla="*/ 3613150 h 4171950"/>
              <a:gd name="connsiteX7" fmla="*/ 4597400 w 6197600"/>
              <a:gd name="connsiteY7" fmla="*/ 4171950 h 4171950"/>
              <a:gd name="connsiteX8" fmla="*/ 3175000 w 6197600"/>
              <a:gd name="connsiteY8" fmla="*/ 4146550 h 4171950"/>
              <a:gd name="connsiteX0" fmla="*/ 3175000 w 6203950"/>
              <a:gd name="connsiteY0" fmla="*/ 4146550 h 4171950"/>
              <a:gd name="connsiteX1" fmla="*/ 2679700 w 6203950"/>
              <a:gd name="connsiteY1" fmla="*/ 3651250 h 4171950"/>
              <a:gd name="connsiteX2" fmla="*/ 1073150 w 6203950"/>
              <a:gd name="connsiteY2" fmla="*/ 3619500 h 4171950"/>
              <a:gd name="connsiteX3" fmla="*/ 0 w 6203950"/>
              <a:gd name="connsiteY3" fmla="*/ 2203450 h 4171950"/>
              <a:gd name="connsiteX4" fmla="*/ 6197600 w 6203950"/>
              <a:gd name="connsiteY4" fmla="*/ 0 h 4171950"/>
              <a:gd name="connsiteX5" fmla="*/ 6203950 w 6203950"/>
              <a:gd name="connsiteY5" fmla="*/ 3308350 h 4171950"/>
              <a:gd name="connsiteX6" fmla="*/ 3892550 w 6203950"/>
              <a:gd name="connsiteY6" fmla="*/ 3613150 h 4171950"/>
              <a:gd name="connsiteX7" fmla="*/ 4597400 w 6203950"/>
              <a:gd name="connsiteY7" fmla="*/ 4171950 h 4171950"/>
              <a:gd name="connsiteX8" fmla="*/ 3175000 w 6203950"/>
              <a:gd name="connsiteY8" fmla="*/ 4146550 h 4171950"/>
              <a:gd name="connsiteX0" fmla="*/ 3175000 w 6203950"/>
              <a:gd name="connsiteY0" fmla="*/ 4146550 h 4171950"/>
              <a:gd name="connsiteX1" fmla="*/ 2679700 w 6203950"/>
              <a:gd name="connsiteY1" fmla="*/ 3651250 h 4171950"/>
              <a:gd name="connsiteX2" fmla="*/ 1073150 w 6203950"/>
              <a:gd name="connsiteY2" fmla="*/ 3619500 h 4171950"/>
              <a:gd name="connsiteX3" fmla="*/ 0 w 6203950"/>
              <a:gd name="connsiteY3" fmla="*/ 2203450 h 4171950"/>
              <a:gd name="connsiteX4" fmla="*/ 6197600 w 6203950"/>
              <a:gd name="connsiteY4" fmla="*/ 0 h 4171950"/>
              <a:gd name="connsiteX5" fmla="*/ 6203950 w 6203950"/>
              <a:gd name="connsiteY5" fmla="*/ 3308350 h 4171950"/>
              <a:gd name="connsiteX6" fmla="*/ 4451350 w 6203950"/>
              <a:gd name="connsiteY6" fmla="*/ 3149600 h 4171950"/>
              <a:gd name="connsiteX7" fmla="*/ 4597400 w 6203950"/>
              <a:gd name="connsiteY7" fmla="*/ 4171950 h 4171950"/>
              <a:gd name="connsiteX8" fmla="*/ 3175000 w 6203950"/>
              <a:gd name="connsiteY8" fmla="*/ 4146550 h 4171950"/>
              <a:gd name="connsiteX0" fmla="*/ 3175000 w 6203950"/>
              <a:gd name="connsiteY0" fmla="*/ 4146550 h 4171950"/>
              <a:gd name="connsiteX1" fmla="*/ 2679700 w 6203950"/>
              <a:gd name="connsiteY1" fmla="*/ 3651250 h 4171950"/>
              <a:gd name="connsiteX2" fmla="*/ 1073150 w 6203950"/>
              <a:gd name="connsiteY2" fmla="*/ 3619500 h 4171950"/>
              <a:gd name="connsiteX3" fmla="*/ 0 w 6203950"/>
              <a:gd name="connsiteY3" fmla="*/ 2203450 h 4171950"/>
              <a:gd name="connsiteX4" fmla="*/ 6197600 w 6203950"/>
              <a:gd name="connsiteY4" fmla="*/ 0 h 4171950"/>
              <a:gd name="connsiteX5" fmla="*/ 6203950 w 6203950"/>
              <a:gd name="connsiteY5" fmla="*/ 3308350 h 4171950"/>
              <a:gd name="connsiteX6" fmla="*/ 4216400 w 6203950"/>
              <a:gd name="connsiteY6" fmla="*/ 3213100 h 4171950"/>
              <a:gd name="connsiteX7" fmla="*/ 4597400 w 6203950"/>
              <a:gd name="connsiteY7" fmla="*/ 4171950 h 4171950"/>
              <a:gd name="connsiteX8" fmla="*/ 3175000 w 6203950"/>
              <a:gd name="connsiteY8" fmla="*/ 4146550 h 4171950"/>
              <a:gd name="connsiteX0" fmla="*/ 3175000 w 6203950"/>
              <a:gd name="connsiteY0" fmla="*/ 4146550 h 4171950"/>
              <a:gd name="connsiteX1" fmla="*/ 2679700 w 6203950"/>
              <a:gd name="connsiteY1" fmla="*/ 3651250 h 4171950"/>
              <a:gd name="connsiteX2" fmla="*/ 1073150 w 6203950"/>
              <a:gd name="connsiteY2" fmla="*/ 3619500 h 4171950"/>
              <a:gd name="connsiteX3" fmla="*/ 0 w 6203950"/>
              <a:gd name="connsiteY3" fmla="*/ 2203450 h 4171950"/>
              <a:gd name="connsiteX4" fmla="*/ 6197600 w 6203950"/>
              <a:gd name="connsiteY4" fmla="*/ 0 h 4171950"/>
              <a:gd name="connsiteX5" fmla="*/ 6203950 w 6203950"/>
              <a:gd name="connsiteY5" fmla="*/ 3308350 h 4171950"/>
              <a:gd name="connsiteX6" fmla="*/ 4330700 w 6203950"/>
              <a:gd name="connsiteY6" fmla="*/ 3327400 h 4171950"/>
              <a:gd name="connsiteX7" fmla="*/ 4597400 w 6203950"/>
              <a:gd name="connsiteY7" fmla="*/ 4171950 h 4171950"/>
              <a:gd name="connsiteX8" fmla="*/ 3175000 w 6203950"/>
              <a:gd name="connsiteY8" fmla="*/ 4146550 h 4171950"/>
              <a:gd name="connsiteX0" fmla="*/ 3175000 w 6203950"/>
              <a:gd name="connsiteY0" fmla="*/ 4146550 h 4146550"/>
              <a:gd name="connsiteX1" fmla="*/ 2679700 w 6203950"/>
              <a:gd name="connsiteY1" fmla="*/ 3651250 h 4146550"/>
              <a:gd name="connsiteX2" fmla="*/ 1073150 w 6203950"/>
              <a:gd name="connsiteY2" fmla="*/ 3619500 h 4146550"/>
              <a:gd name="connsiteX3" fmla="*/ 0 w 6203950"/>
              <a:gd name="connsiteY3" fmla="*/ 2203450 h 4146550"/>
              <a:gd name="connsiteX4" fmla="*/ 6197600 w 6203950"/>
              <a:gd name="connsiteY4" fmla="*/ 0 h 4146550"/>
              <a:gd name="connsiteX5" fmla="*/ 6203950 w 6203950"/>
              <a:gd name="connsiteY5" fmla="*/ 3308350 h 4146550"/>
              <a:gd name="connsiteX6" fmla="*/ 4330700 w 6203950"/>
              <a:gd name="connsiteY6" fmla="*/ 3327400 h 4146550"/>
              <a:gd name="connsiteX7" fmla="*/ 4171950 w 6203950"/>
              <a:gd name="connsiteY7" fmla="*/ 4127500 h 4146550"/>
              <a:gd name="connsiteX8" fmla="*/ 3175000 w 6203950"/>
              <a:gd name="connsiteY8" fmla="*/ 4146550 h 4146550"/>
              <a:gd name="connsiteX0" fmla="*/ 3175000 w 6203950"/>
              <a:gd name="connsiteY0" fmla="*/ 4146550 h 4184650"/>
              <a:gd name="connsiteX1" fmla="*/ 2679700 w 6203950"/>
              <a:gd name="connsiteY1" fmla="*/ 3651250 h 4184650"/>
              <a:gd name="connsiteX2" fmla="*/ 1073150 w 6203950"/>
              <a:gd name="connsiteY2" fmla="*/ 3619500 h 4184650"/>
              <a:gd name="connsiteX3" fmla="*/ 0 w 6203950"/>
              <a:gd name="connsiteY3" fmla="*/ 2203450 h 4184650"/>
              <a:gd name="connsiteX4" fmla="*/ 6197600 w 6203950"/>
              <a:gd name="connsiteY4" fmla="*/ 0 h 4184650"/>
              <a:gd name="connsiteX5" fmla="*/ 6203950 w 6203950"/>
              <a:gd name="connsiteY5" fmla="*/ 3308350 h 4184650"/>
              <a:gd name="connsiteX6" fmla="*/ 4330700 w 6203950"/>
              <a:gd name="connsiteY6" fmla="*/ 3327400 h 4184650"/>
              <a:gd name="connsiteX7" fmla="*/ 4559300 w 6203950"/>
              <a:gd name="connsiteY7" fmla="*/ 4184650 h 4184650"/>
              <a:gd name="connsiteX8" fmla="*/ 3175000 w 6203950"/>
              <a:gd name="connsiteY8" fmla="*/ 4146550 h 4184650"/>
              <a:gd name="connsiteX0" fmla="*/ 3175000 w 6203950"/>
              <a:gd name="connsiteY0" fmla="*/ 4178300 h 4184650"/>
              <a:gd name="connsiteX1" fmla="*/ 2679700 w 6203950"/>
              <a:gd name="connsiteY1" fmla="*/ 3651250 h 4184650"/>
              <a:gd name="connsiteX2" fmla="*/ 1073150 w 6203950"/>
              <a:gd name="connsiteY2" fmla="*/ 3619500 h 4184650"/>
              <a:gd name="connsiteX3" fmla="*/ 0 w 6203950"/>
              <a:gd name="connsiteY3" fmla="*/ 2203450 h 4184650"/>
              <a:gd name="connsiteX4" fmla="*/ 6197600 w 6203950"/>
              <a:gd name="connsiteY4" fmla="*/ 0 h 4184650"/>
              <a:gd name="connsiteX5" fmla="*/ 6203950 w 6203950"/>
              <a:gd name="connsiteY5" fmla="*/ 3308350 h 4184650"/>
              <a:gd name="connsiteX6" fmla="*/ 4330700 w 6203950"/>
              <a:gd name="connsiteY6" fmla="*/ 3327400 h 4184650"/>
              <a:gd name="connsiteX7" fmla="*/ 4559300 w 6203950"/>
              <a:gd name="connsiteY7" fmla="*/ 4184650 h 4184650"/>
              <a:gd name="connsiteX8" fmla="*/ 3175000 w 6203950"/>
              <a:gd name="connsiteY8" fmla="*/ 4178300 h 4184650"/>
              <a:gd name="connsiteX0" fmla="*/ 3175000 w 6203950"/>
              <a:gd name="connsiteY0" fmla="*/ 4178300 h 4184650"/>
              <a:gd name="connsiteX1" fmla="*/ 3136900 w 6203950"/>
              <a:gd name="connsiteY1" fmla="*/ 3308350 h 4184650"/>
              <a:gd name="connsiteX2" fmla="*/ 1073150 w 6203950"/>
              <a:gd name="connsiteY2" fmla="*/ 3619500 h 4184650"/>
              <a:gd name="connsiteX3" fmla="*/ 0 w 6203950"/>
              <a:gd name="connsiteY3" fmla="*/ 2203450 h 4184650"/>
              <a:gd name="connsiteX4" fmla="*/ 6197600 w 6203950"/>
              <a:gd name="connsiteY4" fmla="*/ 0 h 4184650"/>
              <a:gd name="connsiteX5" fmla="*/ 6203950 w 6203950"/>
              <a:gd name="connsiteY5" fmla="*/ 3308350 h 4184650"/>
              <a:gd name="connsiteX6" fmla="*/ 4330700 w 6203950"/>
              <a:gd name="connsiteY6" fmla="*/ 3327400 h 4184650"/>
              <a:gd name="connsiteX7" fmla="*/ 4559300 w 6203950"/>
              <a:gd name="connsiteY7" fmla="*/ 4184650 h 4184650"/>
              <a:gd name="connsiteX8" fmla="*/ 3175000 w 6203950"/>
              <a:gd name="connsiteY8" fmla="*/ 4178300 h 4184650"/>
              <a:gd name="connsiteX0" fmla="*/ 3175000 w 6203950"/>
              <a:gd name="connsiteY0" fmla="*/ 4178300 h 4184650"/>
              <a:gd name="connsiteX1" fmla="*/ 3657600 w 6203950"/>
              <a:gd name="connsiteY1" fmla="*/ 3232150 h 4184650"/>
              <a:gd name="connsiteX2" fmla="*/ 1073150 w 6203950"/>
              <a:gd name="connsiteY2" fmla="*/ 3619500 h 4184650"/>
              <a:gd name="connsiteX3" fmla="*/ 0 w 6203950"/>
              <a:gd name="connsiteY3" fmla="*/ 2203450 h 4184650"/>
              <a:gd name="connsiteX4" fmla="*/ 6197600 w 6203950"/>
              <a:gd name="connsiteY4" fmla="*/ 0 h 4184650"/>
              <a:gd name="connsiteX5" fmla="*/ 6203950 w 6203950"/>
              <a:gd name="connsiteY5" fmla="*/ 3308350 h 4184650"/>
              <a:gd name="connsiteX6" fmla="*/ 4330700 w 6203950"/>
              <a:gd name="connsiteY6" fmla="*/ 3327400 h 4184650"/>
              <a:gd name="connsiteX7" fmla="*/ 4559300 w 6203950"/>
              <a:gd name="connsiteY7" fmla="*/ 4184650 h 4184650"/>
              <a:gd name="connsiteX8" fmla="*/ 3175000 w 6203950"/>
              <a:gd name="connsiteY8" fmla="*/ 4178300 h 4184650"/>
              <a:gd name="connsiteX0" fmla="*/ 3175000 w 6203950"/>
              <a:gd name="connsiteY0" fmla="*/ 4178300 h 4184650"/>
              <a:gd name="connsiteX1" fmla="*/ 3390900 w 6203950"/>
              <a:gd name="connsiteY1" fmla="*/ 3346450 h 4184650"/>
              <a:gd name="connsiteX2" fmla="*/ 1073150 w 6203950"/>
              <a:gd name="connsiteY2" fmla="*/ 3619500 h 4184650"/>
              <a:gd name="connsiteX3" fmla="*/ 0 w 6203950"/>
              <a:gd name="connsiteY3" fmla="*/ 2203450 h 4184650"/>
              <a:gd name="connsiteX4" fmla="*/ 6197600 w 6203950"/>
              <a:gd name="connsiteY4" fmla="*/ 0 h 4184650"/>
              <a:gd name="connsiteX5" fmla="*/ 6203950 w 6203950"/>
              <a:gd name="connsiteY5" fmla="*/ 3308350 h 4184650"/>
              <a:gd name="connsiteX6" fmla="*/ 4330700 w 6203950"/>
              <a:gd name="connsiteY6" fmla="*/ 3327400 h 4184650"/>
              <a:gd name="connsiteX7" fmla="*/ 4559300 w 6203950"/>
              <a:gd name="connsiteY7" fmla="*/ 4184650 h 4184650"/>
              <a:gd name="connsiteX8" fmla="*/ 3175000 w 6203950"/>
              <a:gd name="connsiteY8" fmla="*/ 4178300 h 4184650"/>
              <a:gd name="connsiteX0" fmla="*/ 3175000 w 6203950"/>
              <a:gd name="connsiteY0" fmla="*/ 4178300 h 4184650"/>
              <a:gd name="connsiteX1" fmla="*/ 3390900 w 6203950"/>
              <a:gd name="connsiteY1" fmla="*/ 3346450 h 4184650"/>
              <a:gd name="connsiteX2" fmla="*/ 1479550 w 6203950"/>
              <a:gd name="connsiteY2" fmla="*/ 2838450 h 4184650"/>
              <a:gd name="connsiteX3" fmla="*/ 0 w 6203950"/>
              <a:gd name="connsiteY3" fmla="*/ 2203450 h 4184650"/>
              <a:gd name="connsiteX4" fmla="*/ 6197600 w 6203950"/>
              <a:gd name="connsiteY4" fmla="*/ 0 h 4184650"/>
              <a:gd name="connsiteX5" fmla="*/ 6203950 w 6203950"/>
              <a:gd name="connsiteY5" fmla="*/ 3308350 h 4184650"/>
              <a:gd name="connsiteX6" fmla="*/ 4330700 w 6203950"/>
              <a:gd name="connsiteY6" fmla="*/ 3327400 h 4184650"/>
              <a:gd name="connsiteX7" fmla="*/ 4559300 w 6203950"/>
              <a:gd name="connsiteY7" fmla="*/ 4184650 h 4184650"/>
              <a:gd name="connsiteX8" fmla="*/ 3175000 w 6203950"/>
              <a:gd name="connsiteY8" fmla="*/ 4178300 h 4184650"/>
              <a:gd name="connsiteX0" fmla="*/ 3175000 w 6203950"/>
              <a:gd name="connsiteY0" fmla="*/ 4178300 h 4184650"/>
              <a:gd name="connsiteX1" fmla="*/ 3390900 w 6203950"/>
              <a:gd name="connsiteY1" fmla="*/ 3346450 h 4184650"/>
              <a:gd name="connsiteX2" fmla="*/ 1530350 w 6203950"/>
              <a:gd name="connsiteY2" fmla="*/ 3333750 h 4184650"/>
              <a:gd name="connsiteX3" fmla="*/ 0 w 6203950"/>
              <a:gd name="connsiteY3" fmla="*/ 2203450 h 4184650"/>
              <a:gd name="connsiteX4" fmla="*/ 6197600 w 6203950"/>
              <a:gd name="connsiteY4" fmla="*/ 0 h 4184650"/>
              <a:gd name="connsiteX5" fmla="*/ 6203950 w 6203950"/>
              <a:gd name="connsiteY5" fmla="*/ 3308350 h 4184650"/>
              <a:gd name="connsiteX6" fmla="*/ 4330700 w 6203950"/>
              <a:gd name="connsiteY6" fmla="*/ 3327400 h 4184650"/>
              <a:gd name="connsiteX7" fmla="*/ 4559300 w 6203950"/>
              <a:gd name="connsiteY7" fmla="*/ 4184650 h 4184650"/>
              <a:gd name="connsiteX8" fmla="*/ 3175000 w 6203950"/>
              <a:gd name="connsiteY8" fmla="*/ 4178300 h 4184650"/>
              <a:gd name="connsiteX0" fmla="*/ 1651000 w 4679950"/>
              <a:gd name="connsiteY0" fmla="*/ 4178300 h 4184650"/>
              <a:gd name="connsiteX1" fmla="*/ 1866900 w 4679950"/>
              <a:gd name="connsiteY1" fmla="*/ 3346450 h 4184650"/>
              <a:gd name="connsiteX2" fmla="*/ 6350 w 4679950"/>
              <a:gd name="connsiteY2" fmla="*/ 3333750 h 4184650"/>
              <a:gd name="connsiteX3" fmla="*/ 0 w 4679950"/>
              <a:gd name="connsiteY3" fmla="*/ 0 h 4184650"/>
              <a:gd name="connsiteX4" fmla="*/ 4673600 w 4679950"/>
              <a:gd name="connsiteY4" fmla="*/ 0 h 4184650"/>
              <a:gd name="connsiteX5" fmla="*/ 4679950 w 4679950"/>
              <a:gd name="connsiteY5" fmla="*/ 3308350 h 4184650"/>
              <a:gd name="connsiteX6" fmla="*/ 2806700 w 4679950"/>
              <a:gd name="connsiteY6" fmla="*/ 3327400 h 4184650"/>
              <a:gd name="connsiteX7" fmla="*/ 3035300 w 4679950"/>
              <a:gd name="connsiteY7" fmla="*/ 4184650 h 4184650"/>
              <a:gd name="connsiteX8" fmla="*/ 1651000 w 4679950"/>
              <a:gd name="connsiteY8" fmla="*/ 4178300 h 4184650"/>
              <a:gd name="connsiteX0" fmla="*/ 1651000 w 4679950"/>
              <a:gd name="connsiteY0" fmla="*/ 4178300 h 4184650"/>
              <a:gd name="connsiteX1" fmla="*/ 1866900 w 4679950"/>
              <a:gd name="connsiteY1" fmla="*/ 3346450 h 4184650"/>
              <a:gd name="connsiteX2" fmla="*/ 6350 w 4679950"/>
              <a:gd name="connsiteY2" fmla="*/ 3333750 h 4184650"/>
              <a:gd name="connsiteX3" fmla="*/ 0 w 4679950"/>
              <a:gd name="connsiteY3" fmla="*/ 0 h 4184650"/>
              <a:gd name="connsiteX4" fmla="*/ 4673600 w 4679950"/>
              <a:gd name="connsiteY4" fmla="*/ 0 h 4184650"/>
              <a:gd name="connsiteX5" fmla="*/ 4679950 w 4679950"/>
              <a:gd name="connsiteY5" fmla="*/ 3333750 h 4184650"/>
              <a:gd name="connsiteX6" fmla="*/ 2806700 w 4679950"/>
              <a:gd name="connsiteY6" fmla="*/ 3327400 h 4184650"/>
              <a:gd name="connsiteX7" fmla="*/ 3035300 w 4679950"/>
              <a:gd name="connsiteY7" fmla="*/ 4184650 h 4184650"/>
              <a:gd name="connsiteX8" fmla="*/ 1651000 w 4679950"/>
              <a:gd name="connsiteY8" fmla="*/ 4178300 h 4184650"/>
              <a:gd name="connsiteX0" fmla="*/ 1651000 w 4679950"/>
              <a:gd name="connsiteY0" fmla="*/ 4178300 h 4178300"/>
              <a:gd name="connsiteX1" fmla="*/ 1866900 w 4679950"/>
              <a:gd name="connsiteY1" fmla="*/ 3346450 h 4178300"/>
              <a:gd name="connsiteX2" fmla="*/ 6350 w 4679950"/>
              <a:gd name="connsiteY2" fmla="*/ 3333750 h 4178300"/>
              <a:gd name="connsiteX3" fmla="*/ 0 w 4679950"/>
              <a:gd name="connsiteY3" fmla="*/ 0 h 4178300"/>
              <a:gd name="connsiteX4" fmla="*/ 4673600 w 4679950"/>
              <a:gd name="connsiteY4" fmla="*/ 0 h 4178300"/>
              <a:gd name="connsiteX5" fmla="*/ 4679950 w 4679950"/>
              <a:gd name="connsiteY5" fmla="*/ 3333750 h 4178300"/>
              <a:gd name="connsiteX6" fmla="*/ 2806700 w 4679950"/>
              <a:gd name="connsiteY6" fmla="*/ 3327400 h 4178300"/>
              <a:gd name="connsiteX7" fmla="*/ 2863850 w 4679950"/>
              <a:gd name="connsiteY7" fmla="*/ 4152900 h 4178300"/>
              <a:gd name="connsiteX8" fmla="*/ 1651000 w 4679950"/>
              <a:gd name="connsiteY8" fmla="*/ 4178300 h 4178300"/>
              <a:gd name="connsiteX0" fmla="*/ 1816100 w 4679950"/>
              <a:gd name="connsiteY0" fmla="*/ 4140200 h 4152900"/>
              <a:gd name="connsiteX1" fmla="*/ 1866900 w 4679950"/>
              <a:gd name="connsiteY1" fmla="*/ 3346450 h 4152900"/>
              <a:gd name="connsiteX2" fmla="*/ 6350 w 4679950"/>
              <a:gd name="connsiteY2" fmla="*/ 3333750 h 4152900"/>
              <a:gd name="connsiteX3" fmla="*/ 0 w 4679950"/>
              <a:gd name="connsiteY3" fmla="*/ 0 h 4152900"/>
              <a:gd name="connsiteX4" fmla="*/ 4673600 w 4679950"/>
              <a:gd name="connsiteY4" fmla="*/ 0 h 4152900"/>
              <a:gd name="connsiteX5" fmla="*/ 4679950 w 4679950"/>
              <a:gd name="connsiteY5" fmla="*/ 3333750 h 4152900"/>
              <a:gd name="connsiteX6" fmla="*/ 2806700 w 4679950"/>
              <a:gd name="connsiteY6" fmla="*/ 3327400 h 4152900"/>
              <a:gd name="connsiteX7" fmla="*/ 2863850 w 4679950"/>
              <a:gd name="connsiteY7" fmla="*/ 4152900 h 4152900"/>
              <a:gd name="connsiteX8" fmla="*/ 1816100 w 4679950"/>
              <a:gd name="connsiteY8" fmla="*/ 4140200 h 4152900"/>
              <a:gd name="connsiteX0" fmla="*/ 1816100 w 4679950"/>
              <a:gd name="connsiteY0" fmla="*/ 4140200 h 4152900"/>
              <a:gd name="connsiteX1" fmla="*/ 1885950 w 4679950"/>
              <a:gd name="connsiteY1" fmla="*/ 3308350 h 4152900"/>
              <a:gd name="connsiteX2" fmla="*/ 6350 w 4679950"/>
              <a:gd name="connsiteY2" fmla="*/ 3333750 h 4152900"/>
              <a:gd name="connsiteX3" fmla="*/ 0 w 4679950"/>
              <a:gd name="connsiteY3" fmla="*/ 0 h 4152900"/>
              <a:gd name="connsiteX4" fmla="*/ 4673600 w 4679950"/>
              <a:gd name="connsiteY4" fmla="*/ 0 h 4152900"/>
              <a:gd name="connsiteX5" fmla="*/ 4679950 w 4679950"/>
              <a:gd name="connsiteY5" fmla="*/ 3333750 h 4152900"/>
              <a:gd name="connsiteX6" fmla="*/ 2806700 w 4679950"/>
              <a:gd name="connsiteY6" fmla="*/ 3327400 h 4152900"/>
              <a:gd name="connsiteX7" fmla="*/ 2863850 w 4679950"/>
              <a:gd name="connsiteY7" fmla="*/ 4152900 h 4152900"/>
              <a:gd name="connsiteX8" fmla="*/ 1816100 w 4679950"/>
              <a:gd name="connsiteY8" fmla="*/ 4140200 h 4152900"/>
              <a:gd name="connsiteX0" fmla="*/ 1816100 w 4679950"/>
              <a:gd name="connsiteY0" fmla="*/ 4140200 h 4152900"/>
              <a:gd name="connsiteX1" fmla="*/ 1885950 w 4679950"/>
              <a:gd name="connsiteY1" fmla="*/ 3308350 h 4152900"/>
              <a:gd name="connsiteX2" fmla="*/ 6350 w 4679950"/>
              <a:gd name="connsiteY2" fmla="*/ 3333750 h 4152900"/>
              <a:gd name="connsiteX3" fmla="*/ 0 w 4679950"/>
              <a:gd name="connsiteY3" fmla="*/ 0 h 4152900"/>
              <a:gd name="connsiteX4" fmla="*/ 4673600 w 4679950"/>
              <a:gd name="connsiteY4" fmla="*/ 0 h 4152900"/>
              <a:gd name="connsiteX5" fmla="*/ 4679950 w 4679950"/>
              <a:gd name="connsiteY5" fmla="*/ 3333750 h 4152900"/>
              <a:gd name="connsiteX6" fmla="*/ 2806700 w 4679950"/>
              <a:gd name="connsiteY6" fmla="*/ 3295650 h 4152900"/>
              <a:gd name="connsiteX7" fmla="*/ 2863850 w 4679950"/>
              <a:gd name="connsiteY7" fmla="*/ 4152900 h 4152900"/>
              <a:gd name="connsiteX8" fmla="*/ 1816100 w 4679950"/>
              <a:gd name="connsiteY8" fmla="*/ 4140200 h 4152900"/>
              <a:gd name="connsiteX0" fmla="*/ 1816100 w 4673659"/>
              <a:gd name="connsiteY0" fmla="*/ 4140200 h 4152900"/>
              <a:gd name="connsiteX1" fmla="*/ 1885950 w 4673659"/>
              <a:gd name="connsiteY1" fmla="*/ 3308350 h 4152900"/>
              <a:gd name="connsiteX2" fmla="*/ 6350 w 4673659"/>
              <a:gd name="connsiteY2" fmla="*/ 3333750 h 4152900"/>
              <a:gd name="connsiteX3" fmla="*/ 0 w 4673659"/>
              <a:gd name="connsiteY3" fmla="*/ 0 h 4152900"/>
              <a:gd name="connsiteX4" fmla="*/ 4673600 w 4673659"/>
              <a:gd name="connsiteY4" fmla="*/ 0 h 4152900"/>
              <a:gd name="connsiteX5" fmla="*/ 4622800 w 4673659"/>
              <a:gd name="connsiteY5" fmla="*/ 3276600 h 4152900"/>
              <a:gd name="connsiteX6" fmla="*/ 2806700 w 4673659"/>
              <a:gd name="connsiteY6" fmla="*/ 3295650 h 4152900"/>
              <a:gd name="connsiteX7" fmla="*/ 2863850 w 4673659"/>
              <a:gd name="connsiteY7" fmla="*/ 4152900 h 4152900"/>
              <a:gd name="connsiteX8" fmla="*/ 1816100 w 4673659"/>
              <a:gd name="connsiteY8" fmla="*/ 4140200 h 4152900"/>
              <a:gd name="connsiteX0" fmla="*/ 1816100 w 4629431"/>
              <a:gd name="connsiteY0" fmla="*/ 4140200 h 4152900"/>
              <a:gd name="connsiteX1" fmla="*/ 1885950 w 4629431"/>
              <a:gd name="connsiteY1" fmla="*/ 3308350 h 4152900"/>
              <a:gd name="connsiteX2" fmla="*/ 6350 w 4629431"/>
              <a:gd name="connsiteY2" fmla="*/ 3333750 h 4152900"/>
              <a:gd name="connsiteX3" fmla="*/ 0 w 4629431"/>
              <a:gd name="connsiteY3" fmla="*/ 0 h 4152900"/>
              <a:gd name="connsiteX4" fmla="*/ 4629150 w 4629431"/>
              <a:gd name="connsiteY4" fmla="*/ 50800 h 4152900"/>
              <a:gd name="connsiteX5" fmla="*/ 4622800 w 4629431"/>
              <a:gd name="connsiteY5" fmla="*/ 3276600 h 4152900"/>
              <a:gd name="connsiteX6" fmla="*/ 2806700 w 4629431"/>
              <a:gd name="connsiteY6" fmla="*/ 3295650 h 4152900"/>
              <a:gd name="connsiteX7" fmla="*/ 2863850 w 4629431"/>
              <a:gd name="connsiteY7" fmla="*/ 4152900 h 4152900"/>
              <a:gd name="connsiteX8" fmla="*/ 1816100 w 4629431"/>
              <a:gd name="connsiteY8" fmla="*/ 4140200 h 4152900"/>
              <a:gd name="connsiteX0" fmla="*/ 1809818 w 4623149"/>
              <a:gd name="connsiteY0" fmla="*/ 4089400 h 4102100"/>
              <a:gd name="connsiteX1" fmla="*/ 1879668 w 4623149"/>
              <a:gd name="connsiteY1" fmla="*/ 3257550 h 4102100"/>
              <a:gd name="connsiteX2" fmla="*/ 68 w 4623149"/>
              <a:gd name="connsiteY2" fmla="*/ 3282950 h 4102100"/>
              <a:gd name="connsiteX3" fmla="*/ 44518 w 4623149"/>
              <a:gd name="connsiteY3" fmla="*/ 12700 h 4102100"/>
              <a:gd name="connsiteX4" fmla="*/ 4622868 w 4623149"/>
              <a:gd name="connsiteY4" fmla="*/ 0 h 4102100"/>
              <a:gd name="connsiteX5" fmla="*/ 4616518 w 4623149"/>
              <a:gd name="connsiteY5" fmla="*/ 3225800 h 4102100"/>
              <a:gd name="connsiteX6" fmla="*/ 2800418 w 4623149"/>
              <a:gd name="connsiteY6" fmla="*/ 3244850 h 4102100"/>
              <a:gd name="connsiteX7" fmla="*/ 2857568 w 4623149"/>
              <a:gd name="connsiteY7" fmla="*/ 4102100 h 4102100"/>
              <a:gd name="connsiteX8" fmla="*/ 1809818 w 4623149"/>
              <a:gd name="connsiteY8" fmla="*/ 4089400 h 4102100"/>
              <a:gd name="connsiteX0" fmla="*/ 1765912 w 4579243"/>
              <a:gd name="connsiteY0" fmla="*/ 4089400 h 4102100"/>
              <a:gd name="connsiteX1" fmla="*/ 1835762 w 4579243"/>
              <a:gd name="connsiteY1" fmla="*/ 3257550 h 4102100"/>
              <a:gd name="connsiteX2" fmla="*/ 612 w 4579243"/>
              <a:gd name="connsiteY2" fmla="*/ 3232150 h 4102100"/>
              <a:gd name="connsiteX3" fmla="*/ 612 w 4579243"/>
              <a:gd name="connsiteY3" fmla="*/ 12700 h 4102100"/>
              <a:gd name="connsiteX4" fmla="*/ 4578962 w 4579243"/>
              <a:gd name="connsiteY4" fmla="*/ 0 h 4102100"/>
              <a:gd name="connsiteX5" fmla="*/ 4572612 w 4579243"/>
              <a:gd name="connsiteY5" fmla="*/ 3225800 h 4102100"/>
              <a:gd name="connsiteX6" fmla="*/ 2756512 w 4579243"/>
              <a:gd name="connsiteY6" fmla="*/ 3244850 h 4102100"/>
              <a:gd name="connsiteX7" fmla="*/ 2813662 w 4579243"/>
              <a:gd name="connsiteY7" fmla="*/ 4102100 h 4102100"/>
              <a:gd name="connsiteX8" fmla="*/ 1765912 w 4579243"/>
              <a:gd name="connsiteY8" fmla="*/ 4089400 h 4102100"/>
              <a:gd name="connsiteX0" fmla="*/ 1784962 w 4579243"/>
              <a:gd name="connsiteY0" fmla="*/ 3975100 h 4102100"/>
              <a:gd name="connsiteX1" fmla="*/ 1835762 w 4579243"/>
              <a:gd name="connsiteY1" fmla="*/ 3257550 h 4102100"/>
              <a:gd name="connsiteX2" fmla="*/ 612 w 4579243"/>
              <a:gd name="connsiteY2" fmla="*/ 3232150 h 4102100"/>
              <a:gd name="connsiteX3" fmla="*/ 612 w 4579243"/>
              <a:gd name="connsiteY3" fmla="*/ 12700 h 4102100"/>
              <a:gd name="connsiteX4" fmla="*/ 4578962 w 4579243"/>
              <a:gd name="connsiteY4" fmla="*/ 0 h 4102100"/>
              <a:gd name="connsiteX5" fmla="*/ 4572612 w 4579243"/>
              <a:gd name="connsiteY5" fmla="*/ 3225800 h 4102100"/>
              <a:gd name="connsiteX6" fmla="*/ 2756512 w 4579243"/>
              <a:gd name="connsiteY6" fmla="*/ 3244850 h 4102100"/>
              <a:gd name="connsiteX7" fmla="*/ 2813662 w 4579243"/>
              <a:gd name="connsiteY7" fmla="*/ 4102100 h 4102100"/>
              <a:gd name="connsiteX8" fmla="*/ 1784962 w 4579243"/>
              <a:gd name="connsiteY8" fmla="*/ 3975100 h 4102100"/>
              <a:gd name="connsiteX0" fmla="*/ 1784962 w 4579243"/>
              <a:gd name="connsiteY0" fmla="*/ 3975100 h 4237862"/>
              <a:gd name="connsiteX1" fmla="*/ 1835762 w 4579243"/>
              <a:gd name="connsiteY1" fmla="*/ 3257550 h 4237862"/>
              <a:gd name="connsiteX2" fmla="*/ 612 w 4579243"/>
              <a:gd name="connsiteY2" fmla="*/ 3232150 h 4237862"/>
              <a:gd name="connsiteX3" fmla="*/ 612 w 4579243"/>
              <a:gd name="connsiteY3" fmla="*/ 12700 h 4237862"/>
              <a:gd name="connsiteX4" fmla="*/ 4578962 w 4579243"/>
              <a:gd name="connsiteY4" fmla="*/ 0 h 4237862"/>
              <a:gd name="connsiteX5" fmla="*/ 4572612 w 4579243"/>
              <a:gd name="connsiteY5" fmla="*/ 3225800 h 4237862"/>
              <a:gd name="connsiteX6" fmla="*/ 2756512 w 4579243"/>
              <a:gd name="connsiteY6" fmla="*/ 3244850 h 4237862"/>
              <a:gd name="connsiteX7" fmla="*/ 2813662 w 4579243"/>
              <a:gd name="connsiteY7" fmla="*/ 4102100 h 4237862"/>
              <a:gd name="connsiteX8" fmla="*/ 1892913 w 4579243"/>
              <a:gd name="connsiteY8" fmla="*/ 4235450 h 4237862"/>
              <a:gd name="connsiteX9" fmla="*/ 1784962 w 4579243"/>
              <a:gd name="connsiteY9" fmla="*/ 3975100 h 4237862"/>
              <a:gd name="connsiteX0" fmla="*/ 1784962 w 4579243"/>
              <a:gd name="connsiteY0" fmla="*/ 3975100 h 4265321"/>
              <a:gd name="connsiteX1" fmla="*/ 1835762 w 4579243"/>
              <a:gd name="connsiteY1" fmla="*/ 3257550 h 4265321"/>
              <a:gd name="connsiteX2" fmla="*/ 612 w 4579243"/>
              <a:gd name="connsiteY2" fmla="*/ 3232150 h 4265321"/>
              <a:gd name="connsiteX3" fmla="*/ 612 w 4579243"/>
              <a:gd name="connsiteY3" fmla="*/ 12700 h 4265321"/>
              <a:gd name="connsiteX4" fmla="*/ 4578962 w 4579243"/>
              <a:gd name="connsiteY4" fmla="*/ 0 h 4265321"/>
              <a:gd name="connsiteX5" fmla="*/ 4572612 w 4579243"/>
              <a:gd name="connsiteY5" fmla="*/ 3225800 h 4265321"/>
              <a:gd name="connsiteX6" fmla="*/ 2756512 w 4579243"/>
              <a:gd name="connsiteY6" fmla="*/ 3244850 h 4265321"/>
              <a:gd name="connsiteX7" fmla="*/ 2813662 w 4579243"/>
              <a:gd name="connsiteY7" fmla="*/ 4102100 h 4265321"/>
              <a:gd name="connsiteX8" fmla="*/ 2566013 w 4579243"/>
              <a:gd name="connsiteY8" fmla="*/ 4254500 h 4265321"/>
              <a:gd name="connsiteX9" fmla="*/ 1892913 w 4579243"/>
              <a:gd name="connsiteY9" fmla="*/ 4235450 h 4265321"/>
              <a:gd name="connsiteX10" fmla="*/ 1784962 w 4579243"/>
              <a:gd name="connsiteY10" fmla="*/ 3975100 h 4265321"/>
              <a:gd name="connsiteX0" fmla="*/ 1784962 w 4579243"/>
              <a:gd name="connsiteY0" fmla="*/ 3975100 h 4253740"/>
              <a:gd name="connsiteX1" fmla="*/ 1835762 w 4579243"/>
              <a:gd name="connsiteY1" fmla="*/ 3257550 h 4253740"/>
              <a:gd name="connsiteX2" fmla="*/ 612 w 4579243"/>
              <a:gd name="connsiteY2" fmla="*/ 3232150 h 4253740"/>
              <a:gd name="connsiteX3" fmla="*/ 612 w 4579243"/>
              <a:gd name="connsiteY3" fmla="*/ 12700 h 4253740"/>
              <a:gd name="connsiteX4" fmla="*/ 4578962 w 4579243"/>
              <a:gd name="connsiteY4" fmla="*/ 0 h 4253740"/>
              <a:gd name="connsiteX5" fmla="*/ 4572612 w 4579243"/>
              <a:gd name="connsiteY5" fmla="*/ 3225800 h 4253740"/>
              <a:gd name="connsiteX6" fmla="*/ 2756512 w 4579243"/>
              <a:gd name="connsiteY6" fmla="*/ 3244850 h 4253740"/>
              <a:gd name="connsiteX7" fmla="*/ 2813662 w 4579243"/>
              <a:gd name="connsiteY7" fmla="*/ 4102100 h 4253740"/>
              <a:gd name="connsiteX8" fmla="*/ 2534263 w 4579243"/>
              <a:gd name="connsiteY8" fmla="*/ 4235450 h 4253740"/>
              <a:gd name="connsiteX9" fmla="*/ 1892913 w 4579243"/>
              <a:gd name="connsiteY9" fmla="*/ 4235450 h 4253740"/>
              <a:gd name="connsiteX10" fmla="*/ 1784962 w 4579243"/>
              <a:gd name="connsiteY10" fmla="*/ 3975100 h 4253740"/>
              <a:gd name="connsiteX0" fmla="*/ 1784962 w 4579243"/>
              <a:gd name="connsiteY0" fmla="*/ 3975100 h 4237628"/>
              <a:gd name="connsiteX1" fmla="*/ 1835762 w 4579243"/>
              <a:gd name="connsiteY1" fmla="*/ 3257550 h 4237628"/>
              <a:gd name="connsiteX2" fmla="*/ 612 w 4579243"/>
              <a:gd name="connsiteY2" fmla="*/ 3232150 h 4237628"/>
              <a:gd name="connsiteX3" fmla="*/ 612 w 4579243"/>
              <a:gd name="connsiteY3" fmla="*/ 12700 h 4237628"/>
              <a:gd name="connsiteX4" fmla="*/ 4578962 w 4579243"/>
              <a:gd name="connsiteY4" fmla="*/ 0 h 4237628"/>
              <a:gd name="connsiteX5" fmla="*/ 4572612 w 4579243"/>
              <a:gd name="connsiteY5" fmla="*/ 3225800 h 4237628"/>
              <a:gd name="connsiteX6" fmla="*/ 2756512 w 4579243"/>
              <a:gd name="connsiteY6" fmla="*/ 3244850 h 4237628"/>
              <a:gd name="connsiteX7" fmla="*/ 2813662 w 4579243"/>
              <a:gd name="connsiteY7" fmla="*/ 4102100 h 4237628"/>
              <a:gd name="connsiteX8" fmla="*/ 2534263 w 4579243"/>
              <a:gd name="connsiteY8" fmla="*/ 4235450 h 4237628"/>
              <a:gd name="connsiteX9" fmla="*/ 1619863 w 4579243"/>
              <a:gd name="connsiteY9" fmla="*/ 4076700 h 4237628"/>
              <a:gd name="connsiteX10" fmla="*/ 1784962 w 4579243"/>
              <a:gd name="connsiteY10" fmla="*/ 3975100 h 4237628"/>
              <a:gd name="connsiteX0" fmla="*/ 1772262 w 4579243"/>
              <a:gd name="connsiteY0" fmla="*/ 3962400 h 4237628"/>
              <a:gd name="connsiteX1" fmla="*/ 1835762 w 4579243"/>
              <a:gd name="connsiteY1" fmla="*/ 3257550 h 4237628"/>
              <a:gd name="connsiteX2" fmla="*/ 612 w 4579243"/>
              <a:gd name="connsiteY2" fmla="*/ 3232150 h 4237628"/>
              <a:gd name="connsiteX3" fmla="*/ 612 w 4579243"/>
              <a:gd name="connsiteY3" fmla="*/ 12700 h 4237628"/>
              <a:gd name="connsiteX4" fmla="*/ 4578962 w 4579243"/>
              <a:gd name="connsiteY4" fmla="*/ 0 h 4237628"/>
              <a:gd name="connsiteX5" fmla="*/ 4572612 w 4579243"/>
              <a:gd name="connsiteY5" fmla="*/ 3225800 h 4237628"/>
              <a:gd name="connsiteX6" fmla="*/ 2756512 w 4579243"/>
              <a:gd name="connsiteY6" fmla="*/ 3244850 h 4237628"/>
              <a:gd name="connsiteX7" fmla="*/ 2813662 w 4579243"/>
              <a:gd name="connsiteY7" fmla="*/ 4102100 h 4237628"/>
              <a:gd name="connsiteX8" fmla="*/ 2534263 w 4579243"/>
              <a:gd name="connsiteY8" fmla="*/ 4235450 h 4237628"/>
              <a:gd name="connsiteX9" fmla="*/ 1619863 w 4579243"/>
              <a:gd name="connsiteY9" fmla="*/ 4076700 h 4237628"/>
              <a:gd name="connsiteX10" fmla="*/ 1772262 w 4579243"/>
              <a:gd name="connsiteY10" fmla="*/ 3962400 h 4237628"/>
              <a:gd name="connsiteX0" fmla="*/ 1772262 w 4579243"/>
              <a:gd name="connsiteY0" fmla="*/ 3962400 h 4237628"/>
              <a:gd name="connsiteX1" fmla="*/ 1835762 w 4579243"/>
              <a:gd name="connsiteY1" fmla="*/ 3257550 h 4237628"/>
              <a:gd name="connsiteX2" fmla="*/ 612 w 4579243"/>
              <a:gd name="connsiteY2" fmla="*/ 3232150 h 4237628"/>
              <a:gd name="connsiteX3" fmla="*/ 612 w 4579243"/>
              <a:gd name="connsiteY3" fmla="*/ 12700 h 4237628"/>
              <a:gd name="connsiteX4" fmla="*/ 4578962 w 4579243"/>
              <a:gd name="connsiteY4" fmla="*/ 0 h 4237628"/>
              <a:gd name="connsiteX5" fmla="*/ 4572612 w 4579243"/>
              <a:gd name="connsiteY5" fmla="*/ 3225800 h 4237628"/>
              <a:gd name="connsiteX6" fmla="*/ 2756512 w 4579243"/>
              <a:gd name="connsiteY6" fmla="*/ 3244850 h 4237628"/>
              <a:gd name="connsiteX7" fmla="*/ 2813662 w 4579243"/>
              <a:gd name="connsiteY7" fmla="*/ 4102100 h 4237628"/>
              <a:gd name="connsiteX8" fmla="*/ 2534263 w 4579243"/>
              <a:gd name="connsiteY8" fmla="*/ 4235450 h 4237628"/>
              <a:gd name="connsiteX9" fmla="*/ 1619863 w 4579243"/>
              <a:gd name="connsiteY9" fmla="*/ 4076700 h 4237628"/>
              <a:gd name="connsiteX10" fmla="*/ 1772262 w 4579243"/>
              <a:gd name="connsiteY10" fmla="*/ 3962400 h 4237628"/>
              <a:gd name="connsiteX0" fmla="*/ 1771650 w 4578631"/>
              <a:gd name="connsiteY0" fmla="*/ 3962400 h 4237628"/>
              <a:gd name="connsiteX1" fmla="*/ 1835150 w 4578631"/>
              <a:gd name="connsiteY1" fmla="*/ 3257550 h 4237628"/>
              <a:gd name="connsiteX2" fmla="*/ 107950 w 4578631"/>
              <a:gd name="connsiteY2" fmla="*/ 3257550 h 4237628"/>
              <a:gd name="connsiteX3" fmla="*/ 0 w 4578631"/>
              <a:gd name="connsiteY3" fmla="*/ 12700 h 4237628"/>
              <a:gd name="connsiteX4" fmla="*/ 4578350 w 4578631"/>
              <a:gd name="connsiteY4" fmla="*/ 0 h 4237628"/>
              <a:gd name="connsiteX5" fmla="*/ 4572000 w 4578631"/>
              <a:gd name="connsiteY5" fmla="*/ 3225800 h 4237628"/>
              <a:gd name="connsiteX6" fmla="*/ 2755900 w 4578631"/>
              <a:gd name="connsiteY6" fmla="*/ 3244850 h 4237628"/>
              <a:gd name="connsiteX7" fmla="*/ 2813050 w 4578631"/>
              <a:gd name="connsiteY7" fmla="*/ 4102100 h 4237628"/>
              <a:gd name="connsiteX8" fmla="*/ 2533651 w 4578631"/>
              <a:gd name="connsiteY8" fmla="*/ 4235450 h 4237628"/>
              <a:gd name="connsiteX9" fmla="*/ 1619251 w 4578631"/>
              <a:gd name="connsiteY9" fmla="*/ 4076700 h 4237628"/>
              <a:gd name="connsiteX10" fmla="*/ 1771650 w 4578631"/>
              <a:gd name="connsiteY10" fmla="*/ 3962400 h 4237628"/>
              <a:gd name="connsiteX0" fmla="*/ 2097968 w 4904949"/>
              <a:gd name="connsiteY0" fmla="*/ 3962400 h 4237628"/>
              <a:gd name="connsiteX1" fmla="*/ 2161468 w 4904949"/>
              <a:gd name="connsiteY1" fmla="*/ 3257550 h 4237628"/>
              <a:gd name="connsiteX2" fmla="*/ 434268 w 4904949"/>
              <a:gd name="connsiteY2" fmla="*/ 3257550 h 4237628"/>
              <a:gd name="connsiteX3" fmla="*/ 364419 w 4904949"/>
              <a:gd name="connsiteY3" fmla="*/ 3092450 h 4237628"/>
              <a:gd name="connsiteX4" fmla="*/ 326318 w 4904949"/>
              <a:gd name="connsiteY4" fmla="*/ 12700 h 4237628"/>
              <a:gd name="connsiteX5" fmla="*/ 4904668 w 4904949"/>
              <a:gd name="connsiteY5" fmla="*/ 0 h 4237628"/>
              <a:gd name="connsiteX6" fmla="*/ 4898318 w 4904949"/>
              <a:gd name="connsiteY6" fmla="*/ 3225800 h 4237628"/>
              <a:gd name="connsiteX7" fmla="*/ 3082218 w 4904949"/>
              <a:gd name="connsiteY7" fmla="*/ 3244850 h 4237628"/>
              <a:gd name="connsiteX8" fmla="*/ 3139368 w 4904949"/>
              <a:gd name="connsiteY8" fmla="*/ 4102100 h 4237628"/>
              <a:gd name="connsiteX9" fmla="*/ 2859969 w 4904949"/>
              <a:gd name="connsiteY9" fmla="*/ 4235450 h 4237628"/>
              <a:gd name="connsiteX10" fmla="*/ 1945569 w 4904949"/>
              <a:gd name="connsiteY10" fmla="*/ 4076700 h 4237628"/>
              <a:gd name="connsiteX11" fmla="*/ 2097968 w 4904949"/>
              <a:gd name="connsiteY11" fmla="*/ 3962400 h 4237628"/>
              <a:gd name="connsiteX0" fmla="*/ 2097968 w 4904949"/>
              <a:gd name="connsiteY0" fmla="*/ 3962400 h 4237628"/>
              <a:gd name="connsiteX1" fmla="*/ 2161468 w 4904949"/>
              <a:gd name="connsiteY1" fmla="*/ 3257550 h 4237628"/>
              <a:gd name="connsiteX2" fmla="*/ 434268 w 4904949"/>
              <a:gd name="connsiteY2" fmla="*/ 3257550 h 4237628"/>
              <a:gd name="connsiteX3" fmla="*/ 364419 w 4904949"/>
              <a:gd name="connsiteY3" fmla="*/ 3092450 h 4237628"/>
              <a:gd name="connsiteX4" fmla="*/ 326318 w 4904949"/>
              <a:gd name="connsiteY4" fmla="*/ 12700 h 4237628"/>
              <a:gd name="connsiteX5" fmla="*/ 4904668 w 4904949"/>
              <a:gd name="connsiteY5" fmla="*/ 0 h 4237628"/>
              <a:gd name="connsiteX6" fmla="*/ 4898318 w 4904949"/>
              <a:gd name="connsiteY6" fmla="*/ 3225800 h 4237628"/>
              <a:gd name="connsiteX7" fmla="*/ 3082218 w 4904949"/>
              <a:gd name="connsiteY7" fmla="*/ 3244850 h 4237628"/>
              <a:gd name="connsiteX8" fmla="*/ 3139368 w 4904949"/>
              <a:gd name="connsiteY8" fmla="*/ 4102100 h 4237628"/>
              <a:gd name="connsiteX9" fmla="*/ 2859969 w 4904949"/>
              <a:gd name="connsiteY9" fmla="*/ 4235450 h 4237628"/>
              <a:gd name="connsiteX10" fmla="*/ 1945569 w 4904949"/>
              <a:gd name="connsiteY10" fmla="*/ 4076700 h 4237628"/>
              <a:gd name="connsiteX11" fmla="*/ 2097968 w 4904949"/>
              <a:gd name="connsiteY11" fmla="*/ 3962400 h 4237628"/>
              <a:gd name="connsiteX0" fmla="*/ 2106093 w 4913074"/>
              <a:gd name="connsiteY0" fmla="*/ 3962400 h 4237628"/>
              <a:gd name="connsiteX1" fmla="*/ 2169593 w 4913074"/>
              <a:gd name="connsiteY1" fmla="*/ 3257550 h 4237628"/>
              <a:gd name="connsiteX2" fmla="*/ 442393 w 4913074"/>
              <a:gd name="connsiteY2" fmla="*/ 3257550 h 4237628"/>
              <a:gd name="connsiteX3" fmla="*/ 340794 w 4913074"/>
              <a:gd name="connsiteY3" fmla="*/ 2819400 h 4237628"/>
              <a:gd name="connsiteX4" fmla="*/ 334443 w 4913074"/>
              <a:gd name="connsiteY4" fmla="*/ 12700 h 4237628"/>
              <a:gd name="connsiteX5" fmla="*/ 4912793 w 4913074"/>
              <a:gd name="connsiteY5" fmla="*/ 0 h 4237628"/>
              <a:gd name="connsiteX6" fmla="*/ 4906443 w 4913074"/>
              <a:gd name="connsiteY6" fmla="*/ 3225800 h 4237628"/>
              <a:gd name="connsiteX7" fmla="*/ 3090343 w 4913074"/>
              <a:gd name="connsiteY7" fmla="*/ 3244850 h 4237628"/>
              <a:gd name="connsiteX8" fmla="*/ 3147493 w 4913074"/>
              <a:gd name="connsiteY8" fmla="*/ 4102100 h 4237628"/>
              <a:gd name="connsiteX9" fmla="*/ 2868094 w 4913074"/>
              <a:gd name="connsiteY9" fmla="*/ 4235450 h 4237628"/>
              <a:gd name="connsiteX10" fmla="*/ 1953694 w 4913074"/>
              <a:gd name="connsiteY10" fmla="*/ 4076700 h 4237628"/>
              <a:gd name="connsiteX11" fmla="*/ 2106093 w 4913074"/>
              <a:gd name="connsiteY11" fmla="*/ 3962400 h 4237628"/>
              <a:gd name="connsiteX0" fmla="*/ 2106093 w 4913074"/>
              <a:gd name="connsiteY0" fmla="*/ 3962400 h 4237628"/>
              <a:gd name="connsiteX1" fmla="*/ 2169593 w 4913074"/>
              <a:gd name="connsiteY1" fmla="*/ 3257550 h 4237628"/>
              <a:gd name="connsiteX2" fmla="*/ 461443 w 4913074"/>
              <a:gd name="connsiteY2" fmla="*/ 3282950 h 4237628"/>
              <a:gd name="connsiteX3" fmla="*/ 340794 w 4913074"/>
              <a:gd name="connsiteY3" fmla="*/ 2819400 h 4237628"/>
              <a:gd name="connsiteX4" fmla="*/ 334443 w 4913074"/>
              <a:gd name="connsiteY4" fmla="*/ 12700 h 4237628"/>
              <a:gd name="connsiteX5" fmla="*/ 4912793 w 4913074"/>
              <a:gd name="connsiteY5" fmla="*/ 0 h 4237628"/>
              <a:gd name="connsiteX6" fmla="*/ 4906443 w 4913074"/>
              <a:gd name="connsiteY6" fmla="*/ 3225800 h 4237628"/>
              <a:gd name="connsiteX7" fmla="*/ 3090343 w 4913074"/>
              <a:gd name="connsiteY7" fmla="*/ 3244850 h 4237628"/>
              <a:gd name="connsiteX8" fmla="*/ 3147493 w 4913074"/>
              <a:gd name="connsiteY8" fmla="*/ 4102100 h 4237628"/>
              <a:gd name="connsiteX9" fmla="*/ 2868094 w 4913074"/>
              <a:gd name="connsiteY9" fmla="*/ 4235450 h 4237628"/>
              <a:gd name="connsiteX10" fmla="*/ 1953694 w 4913074"/>
              <a:gd name="connsiteY10" fmla="*/ 4076700 h 4237628"/>
              <a:gd name="connsiteX11" fmla="*/ 2106093 w 4913074"/>
              <a:gd name="connsiteY11" fmla="*/ 3962400 h 4237628"/>
              <a:gd name="connsiteX0" fmla="*/ 2106093 w 4913074"/>
              <a:gd name="connsiteY0" fmla="*/ 3962400 h 4237628"/>
              <a:gd name="connsiteX1" fmla="*/ 2169593 w 4913074"/>
              <a:gd name="connsiteY1" fmla="*/ 3257550 h 4237628"/>
              <a:gd name="connsiteX2" fmla="*/ 461443 w 4913074"/>
              <a:gd name="connsiteY2" fmla="*/ 3282950 h 4237628"/>
              <a:gd name="connsiteX3" fmla="*/ 340794 w 4913074"/>
              <a:gd name="connsiteY3" fmla="*/ 2819400 h 4237628"/>
              <a:gd name="connsiteX4" fmla="*/ 334443 w 4913074"/>
              <a:gd name="connsiteY4" fmla="*/ 12700 h 4237628"/>
              <a:gd name="connsiteX5" fmla="*/ 4912793 w 4913074"/>
              <a:gd name="connsiteY5" fmla="*/ 0 h 4237628"/>
              <a:gd name="connsiteX6" fmla="*/ 4906443 w 4913074"/>
              <a:gd name="connsiteY6" fmla="*/ 3225800 h 4237628"/>
              <a:gd name="connsiteX7" fmla="*/ 3090343 w 4913074"/>
              <a:gd name="connsiteY7" fmla="*/ 3244850 h 4237628"/>
              <a:gd name="connsiteX8" fmla="*/ 3147493 w 4913074"/>
              <a:gd name="connsiteY8" fmla="*/ 4102100 h 4237628"/>
              <a:gd name="connsiteX9" fmla="*/ 2868094 w 4913074"/>
              <a:gd name="connsiteY9" fmla="*/ 4235450 h 4237628"/>
              <a:gd name="connsiteX10" fmla="*/ 1953694 w 4913074"/>
              <a:gd name="connsiteY10" fmla="*/ 4076700 h 4237628"/>
              <a:gd name="connsiteX11" fmla="*/ 2106093 w 4913074"/>
              <a:gd name="connsiteY11" fmla="*/ 3962400 h 4237628"/>
              <a:gd name="connsiteX0" fmla="*/ 2119944 w 4926925"/>
              <a:gd name="connsiteY0" fmla="*/ 3962400 h 4237628"/>
              <a:gd name="connsiteX1" fmla="*/ 2183444 w 4926925"/>
              <a:gd name="connsiteY1" fmla="*/ 3257550 h 4237628"/>
              <a:gd name="connsiteX2" fmla="*/ 475294 w 4926925"/>
              <a:gd name="connsiteY2" fmla="*/ 3282950 h 4237628"/>
              <a:gd name="connsiteX3" fmla="*/ 303845 w 4926925"/>
              <a:gd name="connsiteY3" fmla="*/ 2743200 h 4237628"/>
              <a:gd name="connsiteX4" fmla="*/ 348294 w 4926925"/>
              <a:gd name="connsiteY4" fmla="*/ 12700 h 4237628"/>
              <a:gd name="connsiteX5" fmla="*/ 4926644 w 4926925"/>
              <a:gd name="connsiteY5" fmla="*/ 0 h 4237628"/>
              <a:gd name="connsiteX6" fmla="*/ 4920294 w 4926925"/>
              <a:gd name="connsiteY6" fmla="*/ 3225800 h 4237628"/>
              <a:gd name="connsiteX7" fmla="*/ 3104194 w 4926925"/>
              <a:gd name="connsiteY7" fmla="*/ 3244850 h 4237628"/>
              <a:gd name="connsiteX8" fmla="*/ 3161344 w 4926925"/>
              <a:gd name="connsiteY8" fmla="*/ 4102100 h 4237628"/>
              <a:gd name="connsiteX9" fmla="*/ 2881945 w 4926925"/>
              <a:gd name="connsiteY9" fmla="*/ 4235450 h 4237628"/>
              <a:gd name="connsiteX10" fmla="*/ 1967545 w 4926925"/>
              <a:gd name="connsiteY10" fmla="*/ 4076700 h 4237628"/>
              <a:gd name="connsiteX11" fmla="*/ 2119944 w 4926925"/>
              <a:gd name="connsiteY11" fmla="*/ 3962400 h 4237628"/>
              <a:gd name="connsiteX0" fmla="*/ 2114622 w 4921603"/>
              <a:gd name="connsiteY0" fmla="*/ 3962400 h 4237628"/>
              <a:gd name="connsiteX1" fmla="*/ 2178122 w 4921603"/>
              <a:gd name="connsiteY1" fmla="*/ 3257550 h 4237628"/>
              <a:gd name="connsiteX2" fmla="*/ 469972 w 4921603"/>
              <a:gd name="connsiteY2" fmla="*/ 3282950 h 4237628"/>
              <a:gd name="connsiteX3" fmla="*/ 317573 w 4921603"/>
              <a:gd name="connsiteY3" fmla="*/ 2743200 h 4237628"/>
              <a:gd name="connsiteX4" fmla="*/ 342972 w 4921603"/>
              <a:gd name="connsiteY4" fmla="*/ 12700 h 4237628"/>
              <a:gd name="connsiteX5" fmla="*/ 4921322 w 4921603"/>
              <a:gd name="connsiteY5" fmla="*/ 0 h 4237628"/>
              <a:gd name="connsiteX6" fmla="*/ 4914972 w 4921603"/>
              <a:gd name="connsiteY6" fmla="*/ 3225800 h 4237628"/>
              <a:gd name="connsiteX7" fmla="*/ 3098872 w 4921603"/>
              <a:gd name="connsiteY7" fmla="*/ 3244850 h 4237628"/>
              <a:gd name="connsiteX8" fmla="*/ 3156022 w 4921603"/>
              <a:gd name="connsiteY8" fmla="*/ 4102100 h 4237628"/>
              <a:gd name="connsiteX9" fmla="*/ 2876623 w 4921603"/>
              <a:gd name="connsiteY9" fmla="*/ 4235450 h 4237628"/>
              <a:gd name="connsiteX10" fmla="*/ 1962223 w 4921603"/>
              <a:gd name="connsiteY10" fmla="*/ 4076700 h 4237628"/>
              <a:gd name="connsiteX11" fmla="*/ 2114622 w 4921603"/>
              <a:gd name="connsiteY11" fmla="*/ 3962400 h 4237628"/>
              <a:gd name="connsiteX0" fmla="*/ 2114622 w 4921603"/>
              <a:gd name="connsiteY0" fmla="*/ 3962400 h 4237628"/>
              <a:gd name="connsiteX1" fmla="*/ 2178122 w 4921603"/>
              <a:gd name="connsiteY1" fmla="*/ 3257550 h 4237628"/>
              <a:gd name="connsiteX2" fmla="*/ 469972 w 4921603"/>
              <a:gd name="connsiteY2" fmla="*/ 3282950 h 4237628"/>
              <a:gd name="connsiteX3" fmla="*/ 317573 w 4921603"/>
              <a:gd name="connsiteY3" fmla="*/ 2743200 h 4237628"/>
              <a:gd name="connsiteX4" fmla="*/ 342972 w 4921603"/>
              <a:gd name="connsiteY4" fmla="*/ 12700 h 4237628"/>
              <a:gd name="connsiteX5" fmla="*/ 4921322 w 4921603"/>
              <a:gd name="connsiteY5" fmla="*/ 0 h 4237628"/>
              <a:gd name="connsiteX6" fmla="*/ 4914972 w 4921603"/>
              <a:gd name="connsiteY6" fmla="*/ 3225800 h 4237628"/>
              <a:gd name="connsiteX7" fmla="*/ 3098872 w 4921603"/>
              <a:gd name="connsiteY7" fmla="*/ 3244850 h 4237628"/>
              <a:gd name="connsiteX8" fmla="*/ 3156022 w 4921603"/>
              <a:gd name="connsiteY8" fmla="*/ 4102100 h 4237628"/>
              <a:gd name="connsiteX9" fmla="*/ 2876623 w 4921603"/>
              <a:gd name="connsiteY9" fmla="*/ 4235450 h 4237628"/>
              <a:gd name="connsiteX10" fmla="*/ 1962223 w 4921603"/>
              <a:gd name="connsiteY10" fmla="*/ 4076700 h 4237628"/>
              <a:gd name="connsiteX11" fmla="*/ 2114622 w 4921603"/>
              <a:gd name="connsiteY11" fmla="*/ 3962400 h 4237628"/>
              <a:gd name="connsiteX0" fmla="*/ 1816018 w 4622999"/>
              <a:gd name="connsiteY0" fmla="*/ 3962400 h 4237628"/>
              <a:gd name="connsiteX1" fmla="*/ 1879518 w 4622999"/>
              <a:gd name="connsiteY1" fmla="*/ 3257550 h 4237628"/>
              <a:gd name="connsiteX2" fmla="*/ 171368 w 4622999"/>
              <a:gd name="connsiteY2" fmla="*/ 3282950 h 4237628"/>
              <a:gd name="connsiteX3" fmla="*/ 18969 w 4622999"/>
              <a:gd name="connsiteY3" fmla="*/ 2743200 h 4237628"/>
              <a:gd name="connsiteX4" fmla="*/ 44368 w 4622999"/>
              <a:gd name="connsiteY4" fmla="*/ 12700 h 4237628"/>
              <a:gd name="connsiteX5" fmla="*/ 4622718 w 4622999"/>
              <a:gd name="connsiteY5" fmla="*/ 0 h 4237628"/>
              <a:gd name="connsiteX6" fmla="*/ 4616368 w 4622999"/>
              <a:gd name="connsiteY6" fmla="*/ 3225800 h 4237628"/>
              <a:gd name="connsiteX7" fmla="*/ 2800268 w 4622999"/>
              <a:gd name="connsiteY7" fmla="*/ 3244850 h 4237628"/>
              <a:gd name="connsiteX8" fmla="*/ 2857418 w 4622999"/>
              <a:gd name="connsiteY8" fmla="*/ 4102100 h 4237628"/>
              <a:gd name="connsiteX9" fmla="*/ 2578019 w 4622999"/>
              <a:gd name="connsiteY9" fmla="*/ 4235450 h 4237628"/>
              <a:gd name="connsiteX10" fmla="*/ 1663619 w 4622999"/>
              <a:gd name="connsiteY10" fmla="*/ 4076700 h 4237628"/>
              <a:gd name="connsiteX11" fmla="*/ 1816018 w 4622999"/>
              <a:gd name="connsiteY11" fmla="*/ 3962400 h 4237628"/>
              <a:gd name="connsiteX0" fmla="*/ 1817824 w 4624805"/>
              <a:gd name="connsiteY0" fmla="*/ 3962400 h 4237628"/>
              <a:gd name="connsiteX1" fmla="*/ 1881324 w 4624805"/>
              <a:gd name="connsiteY1" fmla="*/ 3257550 h 4237628"/>
              <a:gd name="connsiteX2" fmla="*/ 173174 w 4624805"/>
              <a:gd name="connsiteY2" fmla="*/ 3282950 h 4237628"/>
              <a:gd name="connsiteX3" fmla="*/ 20775 w 4624805"/>
              <a:gd name="connsiteY3" fmla="*/ 2743200 h 4237628"/>
              <a:gd name="connsiteX4" fmla="*/ 20774 w 4624805"/>
              <a:gd name="connsiteY4" fmla="*/ 107950 h 4237628"/>
              <a:gd name="connsiteX5" fmla="*/ 4624524 w 4624805"/>
              <a:gd name="connsiteY5" fmla="*/ 0 h 4237628"/>
              <a:gd name="connsiteX6" fmla="*/ 4618174 w 4624805"/>
              <a:gd name="connsiteY6" fmla="*/ 3225800 h 4237628"/>
              <a:gd name="connsiteX7" fmla="*/ 2802074 w 4624805"/>
              <a:gd name="connsiteY7" fmla="*/ 3244850 h 4237628"/>
              <a:gd name="connsiteX8" fmla="*/ 2859224 w 4624805"/>
              <a:gd name="connsiteY8" fmla="*/ 4102100 h 4237628"/>
              <a:gd name="connsiteX9" fmla="*/ 2579825 w 4624805"/>
              <a:gd name="connsiteY9" fmla="*/ 4235450 h 4237628"/>
              <a:gd name="connsiteX10" fmla="*/ 1665425 w 4624805"/>
              <a:gd name="connsiteY10" fmla="*/ 4076700 h 4237628"/>
              <a:gd name="connsiteX11" fmla="*/ 1817824 w 4624805"/>
              <a:gd name="connsiteY11" fmla="*/ 3962400 h 4237628"/>
              <a:gd name="connsiteX0" fmla="*/ 1817824 w 4624805"/>
              <a:gd name="connsiteY0" fmla="*/ 4006850 h 4282078"/>
              <a:gd name="connsiteX1" fmla="*/ 1881324 w 4624805"/>
              <a:gd name="connsiteY1" fmla="*/ 3302000 h 4282078"/>
              <a:gd name="connsiteX2" fmla="*/ 173174 w 4624805"/>
              <a:gd name="connsiteY2" fmla="*/ 3327400 h 4282078"/>
              <a:gd name="connsiteX3" fmla="*/ 20775 w 4624805"/>
              <a:gd name="connsiteY3" fmla="*/ 2787650 h 4282078"/>
              <a:gd name="connsiteX4" fmla="*/ 20774 w 4624805"/>
              <a:gd name="connsiteY4" fmla="*/ 152400 h 4282078"/>
              <a:gd name="connsiteX5" fmla="*/ 306526 w 4624805"/>
              <a:gd name="connsiteY5" fmla="*/ 0 h 4282078"/>
              <a:gd name="connsiteX6" fmla="*/ 4624524 w 4624805"/>
              <a:gd name="connsiteY6" fmla="*/ 44450 h 4282078"/>
              <a:gd name="connsiteX7" fmla="*/ 4618174 w 4624805"/>
              <a:gd name="connsiteY7" fmla="*/ 3270250 h 4282078"/>
              <a:gd name="connsiteX8" fmla="*/ 2802074 w 4624805"/>
              <a:gd name="connsiteY8" fmla="*/ 3289300 h 4282078"/>
              <a:gd name="connsiteX9" fmla="*/ 2859224 w 4624805"/>
              <a:gd name="connsiteY9" fmla="*/ 4146550 h 4282078"/>
              <a:gd name="connsiteX10" fmla="*/ 2579825 w 4624805"/>
              <a:gd name="connsiteY10" fmla="*/ 4279900 h 4282078"/>
              <a:gd name="connsiteX11" fmla="*/ 1665425 w 4624805"/>
              <a:gd name="connsiteY11" fmla="*/ 4121150 h 4282078"/>
              <a:gd name="connsiteX12" fmla="*/ 1817824 w 4624805"/>
              <a:gd name="connsiteY12" fmla="*/ 4006850 h 4282078"/>
              <a:gd name="connsiteX0" fmla="*/ 1817824 w 4624805"/>
              <a:gd name="connsiteY0" fmla="*/ 4006850 h 4282078"/>
              <a:gd name="connsiteX1" fmla="*/ 1881324 w 4624805"/>
              <a:gd name="connsiteY1" fmla="*/ 3302000 h 4282078"/>
              <a:gd name="connsiteX2" fmla="*/ 173174 w 4624805"/>
              <a:gd name="connsiteY2" fmla="*/ 3327400 h 4282078"/>
              <a:gd name="connsiteX3" fmla="*/ 20775 w 4624805"/>
              <a:gd name="connsiteY3" fmla="*/ 2787650 h 4282078"/>
              <a:gd name="connsiteX4" fmla="*/ 20774 w 4624805"/>
              <a:gd name="connsiteY4" fmla="*/ 152400 h 4282078"/>
              <a:gd name="connsiteX5" fmla="*/ 306526 w 4624805"/>
              <a:gd name="connsiteY5" fmla="*/ 0 h 4282078"/>
              <a:gd name="connsiteX6" fmla="*/ 4624524 w 4624805"/>
              <a:gd name="connsiteY6" fmla="*/ 44450 h 4282078"/>
              <a:gd name="connsiteX7" fmla="*/ 4618174 w 4624805"/>
              <a:gd name="connsiteY7" fmla="*/ 3270250 h 4282078"/>
              <a:gd name="connsiteX8" fmla="*/ 2802074 w 4624805"/>
              <a:gd name="connsiteY8" fmla="*/ 3289300 h 4282078"/>
              <a:gd name="connsiteX9" fmla="*/ 2859224 w 4624805"/>
              <a:gd name="connsiteY9" fmla="*/ 4146550 h 4282078"/>
              <a:gd name="connsiteX10" fmla="*/ 2579825 w 4624805"/>
              <a:gd name="connsiteY10" fmla="*/ 4279900 h 4282078"/>
              <a:gd name="connsiteX11" fmla="*/ 1665425 w 4624805"/>
              <a:gd name="connsiteY11" fmla="*/ 4121150 h 4282078"/>
              <a:gd name="connsiteX12" fmla="*/ 1817824 w 4624805"/>
              <a:gd name="connsiteY12" fmla="*/ 4006850 h 4282078"/>
              <a:gd name="connsiteX0" fmla="*/ 1831257 w 4638238"/>
              <a:gd name="connsiteY0" fmla="*/ 4006850 h 4282078"/>
              <a:gd name="connsiteX1" fmla="*/ 1894757 w 4638238"/>
              <a:gd name="connsiteY1" fmla="*/ 3302000 h 4282078"/>
              <a:gd name="connsiteX2" fmla="*/ 186607 w 4638238"/>
              <a:gd name="connsiteY2" fmla="*/ 3327400 h 4282078"/>
              <a:gd name="connsiteX3" fmla="*/ 34208 w 4638238"/>
              <a:gd name="connsiteY3" fmla="*/ 2787650 h 4282078"/>
              <a:gd name="connsiteX4" fmla="*/ 15157 w 4638238"/>
              <a:gd name="connsiteY4" fmla="*/ 133350 h 4282078"/>
              <a:gd name="connsiteX5" fmla="*/ 319959 w 4638238"/>
              <a:gd name="connsiteY5" fmla="*/ 0 h 4282078"/>
              <a:gd name="connsiteX6" fmla="*/ 4637957 w 4638238"/>
              <a:gd name="connsiteY6" fmla="*/ 44450 h 4282078"/>
              <a:gd name="connsiteX7" fmla="*/ 4631607 w 4638238"/>
              <a:gd name="connsiteY7" fmla="*/ 3270250 h 4282078"/>
              <a:gd name="connsiteX8" fmla="*/ 2815507 w 4638238"/>
              <a:gd name="connsiteY8" fmla="*/ 3289300 h 4282078"/>
              <a:gd name="connsiteX9" fmla="*/ 2872657 w 4638238"/>
              <a:gd name="connsiteY9" fmla="*/ 4146550 h 4282078"/>
              <a:gd name="connsiteX10" fmla="*/ 2593258 w 4638238"/>
              <a:gd name="connsiteY10" fmla="*/ 4279900 h 4282078"/>
              <a:gd name="connsiteX11" fmla="*/ 1678858 w 4638238"/>
              <a:gd name="connsiteY11" fmla="*/ 4121150 h 4282078"/>
              <a:gd name="connsiteX12" fmla="*/ 1831257 w 4638238"/>
              <a:gd name="connsiteY12" fmla="*/ 4006850 h 4282078"/>
              <a:gd name="connsiteX0" fmla="*/ 1817478 w 4624459"/>
              <a:gd name="connsiteY0" fmla="*/ 4006850 h 4282078"/>
              <a:gd name="connsiteX1" fmla="*/ 1880978 w 4624459"/>
              <a:gd name="connsiteY1" fmla="*/ 3302000 h 4282078"/>
              <a:gd name="connsiteX2" fmla="*/ 172828 w 4624459"/>
              <a:gd name="connsiteY2" fmla="*/ 3327400 h 4282078"/>
              <a:gd name="connsiteX3" fmla="*/ 20429 w 4624459"/>
              <a:gd name="connsiteY3" fmla="*/ 2787650 h 4282078"/>
              <a:gd name="connsiteX4" fmla="*/ 1378 w 4624459"/>
              <a:gd name="connsiteY4" fmla="*/ 133350 h 4282078"/>
              <a:gd name="connsiteX5" fmla="*/ 306180 w 4624459"/>
              <a:gd name="connsiteY5" fmla="*/ 0 h 4282078"/>
              <a:gd name="connsiteX6" fmla="*/ 4624178 w 4624459"/>
              <a:gd name="connsiteY6" fmla="*/ 44450 h 4282078"/>
              <a:gd name="connsiteX7" fmla="*/ 4617828 w 4624459"/>
              <a:gd name="connsiteY7" fmla="*/ 3270250 h 4282078"/>
              <a:gd name="connsiteX8" fmla="*/ 2801728 w 4624459"/>
              <a:gd name="connsiteY8" fmla="*/ 3289300 h 4282078"/>
              <a:gd name="connsiteX9" fmla="*/ 2858878 w 4624459"/>
              <a:gd name="connsiteY9" fmla="*/ 4146550 h 4282078"/>
              <a:gd name="connsiteX10" fmla="*/ 2579479 w 4624459"/>
              <a:gd name="connsiteY10" fmla="*/ 4279900 h 4282078"/>
              <a:gd name="connsiteX11" fmla="*/ 1665079 w 4624459"/>
              <a:gd name="connsiteY11" fmla="*/ 4121150 h 4282078"/>
              <a:gd name="connsiteX12" fmla="*/ 1817478 w 4624459"/>
              <a:gd name="connsiteY12" fmla="*/ 4006850 h 4282078"/>
              <a:gd name="connsiteX0" fmla="*/ 1817478 w 4617828"/>
              <a:gd name="connsiteY0" fmla="*/ 4006850 h 4282078"/>
              <a:gd name="connsiteX1" fmla="*/ 1880978 w 4617828"/>
              <a:gd name="connsiteY1" fmla="*/ 3302000 h 4282078"/>
              <a:gd name="connsiteX2" fmla="*/ 172828 w 4617828"/>
              <a:gd name="connsiteY2" fmla="*/ 3327400 h 4282078"/>
              <a:gd name="connsiteX3" fmla="*/ 20429 w 4617828"/>
              <a:gd name="connsiteY3" fmla="*/ 2787650 h 4282078"/>
              <a:gd name="connsiteX4" fmla="*/ 1378 w 4617828"/>
              <a:gd name="connsiteY4" fmla="*/ 133350 h 4282078"/>
              <a:gd name="connsiteX5" fmla="*/ 306180 w 4617828"/>
              <a:gd name="connsiteY5" fmla="*/ 0 h 4282078"/>
              <a:gd name="connsiteX6" fmla="*/ 4516228 w 4617828"/>
              <a:gd name="connsiteY6" fmla="*/ 0 h 4282078"/>
              <a:gd name="connsiteX7" fmla="*/ 4617828 w 4617828"/>
              <a:gd name="connsiteY7" fmla="*/ 3270250 h 4282078"/>
              <a:gd name="connsiteX8" fmla="*/ 2801728 w 4617828"/>
              <a:gd name="connsiteY8" fmla="*/ 3289300 h 4282078"/>
              <a:gd name="connsiteX9" fmla="*/ 2858878 w 4617828"/>
              <a:gd name="connsiteY9" fmla="*/ 4146550 h 4282078"/>
              <a:gd name="connsiteX10" fmla="*/ 2579479 w 4617828"/>
              <a:gd name="connsiteY10" fmla="*/ 4279900 h 4282078"/>
              <a:gd name="connsiteX11" fmla="*/ 1665079 w 4617828"/>
              <a:gd name="connsiteY11" fmla="*/ 4121150 h 4282078"/>
              <a:gd name="connsiteX12" fmla="*/ 1817478 w 4617828"/>
              <a:gd name="connsiteY12" fmla="*/ 4006850 h 4282078"/>
              <a:gd name="connsiteX0" fmla="*/ 1817478 w 4868961"/>
              <a:gd name="connsiteY0" fmla="*/ 4097620 h 4372848"/>
              <a:gd name="connsiteX1" fmla="*/ 1880978 w 4868961"/>
              <a:gd name="connsiteY1" fmla="*/ 3392770 h 4372848"/>
              <a:gd name="connsiteX2" fmla="*/ 172828 w 4868961"/>
              <a:gd name="connsiteY2" fmla="*/ 3418170 h 4372848"/>
              <a:gd name="connsiteX3" fmla="*/ 20429 w 4868961"/>
              <a:gd name="connsiteY3" fmla="*/ 2878420 h 4372848"/>
              <a:gd name="connsiteX4" fmla="*/ 1378 w 4868961"/>
              <a:gd name="connsiteY4" fmla="*/ 224120 h 4372848"/>
              <a:gd name="connsiteX5" fmla="*/ 306180 w 4868961"/>
              <a:gd name="connsiteY5" fmla="*/ 90770 h 4372848"/>
              <a:gd name="connsiteX6" fmla="*/ 4516228 w 4868961"/>
              <a:gd name="connsiteY6" fmla="*/ 90770 h 4372848"/>
              <a:gd name="connsiteX7" fmla="*/ 4668630 w 4868961"/>
              <a:gd name="connsiteY7" fmla="*/ 300320 h 4372848"/>
              <a:gd name="connsiteX8" fmla="*/ 4617828 w 4868961"/>
              <a:gd name="connsiteY8" fmla="*/ 3361020 h 4372848"/>
              <a:gd name="connsiteX9" fmla="*/ 2801728 w 4868961"/>
              <a:gd name="connsiteY9" fmla="*/ 3380070 h 4372848"/>
              <a:gd name="connsiteX10" fmla="*/ 2858878 w 4868961"/>
              <a:gd name="connsiteY10" fmla="*/ 4237320 h 4372848"/>
              <a:gd name="connsiteX11" fmla="*/ 2579479 w 4868961"/>
              <a:gd name="connsiteY11" fmla="*/ 4370670 h 4372848"/>
              <a:gd name="connsiteX12" fmla="*/ 1665079 w 4868961"/>
              <a:gd name="connsiteY12" fmla="*/ 4211920 h 4372848"/>
              <a:gd name="connsiteX13" fmla="*/ 1817478 w 4868961"/>
              <a:gd name="connsiteY13" fmla="*/ 4097620 h 4372848"/>
              <a:gd name="connsiteX0" fmla="*/ 1817478 w 4764559"/>
              <a:gd name="connsiteY0" fmla="*/ 4080069 h 4355297"/>
              <a:gd name="connsiteX1" fmla="*/ 1880978 w 4764559"/>
              <a:gd name="connsiteY1" fmla="*/ 3375219 h 4355297"/>
              <a:gd name="connsiteX2" fmla="*/ 172828 w 4764559"/>
              <a:gd name="connsiteY2" fmla="*/ 3400619 h 4355297"/>
              <a:gd name="connsiteX3" fmla="*/ 20429 w 4764559"/>
              <a:gd name="connsiteY3" fmla="*/ 2860869 h 4355297"/>
              <a:gd name="connsiteX4" fmla="*/ 1378 w 4764559"/>
              <a:gd name="connsiteY4" fmla="*/ 206569 h 4355297"/>
              <a:gd name="connsiteX5" fmla="*/ 306180 w 4764559"/>
              <a:gd name="connsiteY5" fmla="*/ 73219 h 4355297"/>
              <a:gd name="connsiteX6" fmla="*/ 4516228 w 4764559"/>
              <a:gd name="connsiteY6" fmla="*/ 73219 h 4355297"/>
              <a:gd name="connsiteX7" fmla="*/ 4668630 w 4764559"/>
              <a:gd name="connsiteY7" fmla="*/ 282769 h 4355297"/>
              <a:gd name="connsiteX8" fmla="*/ 4617828 w 4764559"/>
              <a:gd name="connsiteY8" fmla="*/ 3343469 h 4355297"/>
              <a:gd name="connsiteX9" fmla="*/ 2801728 w 4764559"/>
              <a:gd name="connsiteY9" fmla="*/ 3362519 h 4355297"/>
              <a:gd name="connsiteX10" fmla="*/ 2858878 w 4764559"/>
              <a:gd name="connsiteY10" fmla="*/ 4219769 h 4355297"/>
              <a:gd name="connsiteX11" fmla="*/ 2579479 w 4764559"/>
              <a:gd name="connsiteY11" fmla="*/ 4353119 h 4355297"/>
              <a:gd name="connsiteX12" fmla="*/ 1665079 w 4764559"/>
              <a:gd name="connsiteY12" fmla="*/ 4194369 h 4355297"/>
              <a:gd name="connsiteX13" fmla="*/ 1817478 w 4764559"/>
              <a:gd name="connsiteY13" fmla="*/ 4080069 h 4355297"/>
              <a:gd name="connsiteX0" fmla="*/ 1817478 w 4764559"/>
              <a:gd name="connsiteY0" fmla="*/ 4006850 h 4282078"/>
              <a:gd name="connsiteX1" fmla="*/ 1880978 w 4764559"/>
              <a:gd name="connsiteY1" fmla="*/ 3302000 h 4282078"/>
              <a:gd name="connsiteX2" fmla="*/ 172828 w 4764559"/>
              <a:gd name="connsiteY2" fmla="*/ 3327400 h 4282078"/>
              <a:gd name="connsiteX3" fmla="*/ 20429 w 4764559"/>
              <a:gd name="connsiteY3" fmla="*/ 2787650 h 4282078"/>
              <a:gd name="connsiteX4" fmla="*/ 1378 w 4764559"/>
              <a:gd name="connsiteY4" fmla="*/ 133350 h 4282078"/>
              <a:gd name="connsiteX5" fmla="*/ 306180 w 4764559"/>
              <a:gd name="connsiteY5" fmla="*/ 0 h 4282078"/>
              <a:gd name="connsiteX6" fmla="*/ 4516228 w 4764559"/>
              <a:gd name="connsiteY6" fmla="*/ 0 h 4282078"/>
              <a:gd name="connsiteX7" fmla="*/ 4668630 w 4764559"/>
              <a:gd name="connsiteY7" fmla="*/ 209550 h 4282078"/>
              <a:gd name="connsiteX8" fmla="*/ 4617828 w 4764559"/>
              <a:gd name="connsiteY8" fmla="*/ 3270250 h 4282078"/>
              <a:gd name="connsiteX9" fmla="*/ 2801728 w 4764559"/>
              <a:gd name="connsiteY9" fmla="*/ 3289300 h 4282078"/>
              <a:gd name="connsiteX10" fmla="*/ 2858878 w 4764559"/>
              <a:gd name="connsiteY10" fmla="*/ 4146550 h 4282078"/>
              <a:gd name="connsiteX11" fmla="*/ 2579479 w 4764559"/>
              <a:gd name="connsiteY11" fmla="*/ 4279900 h 4282078"/>
              <a:gd name="connsiteX12" fmla="*/ 1665079 w 4764559"/>
              <a:gd name="connsiteY12" fmla="*/ 4121150 h 4282078"/>
              <a:gd name="connsiteX13" fmla="*/ 1817478 w 4764559"/>
              <a:gd name="connsiteY13" fmla="*/ 4006850 h 4282078"/>
              <a:gd name="connsiteX0" fmla="*/ 1817478 w 4768966"/>
              <a:gd name="connsiteY0" fmla="*/ 4006850 h 4282078"/>
              <a:gd name="connsiteX1" fmla="*/ 1880978 w 4768966"/>
              <a:gd name="connsiteY1" fmla="*/ 3302000 h 4282078"/>
              <a:gd name="connsiteX2" fmla="*/ 172828 w 4768966"/>
              <a:gd name="connsiteY2" fmla="*/ 3327400 h 4282078"/>
              <a:gd name="connsiteX3" fmla="*/ 20429 w 4768966"/>
              <a:gd name="connsiteY3" fmla="*/ 2787650 h 4282078"/>
              <a:gd name="connsiteX4" fmla="*/ 1378 w 4768966"/>
              <a:gd name="connsiteY4" fmla="*/ 133350 h 4282078"/>
              <a:gd name="connsiteX5" fmla="*/ 306180 w 4768966"/>
              <a:gd name="connsiteY5" fmla="*/ 0 h 4282078"/>
              <a:gd name="connsiteX6" fmla="*/ 4516228 w 4768966"/>
              <a:gd name="connsiteY6" fmla="*/ 0 h 4282078"/>
              <a:gd name="connsiteX7" fmla="*/ 4681330 w 4768966"/>
              <a:gd name="connsiteY7" fmla="*/ 234950 h 4282078"/>
              <a:gd name="connsiteX8" fmla="*/ 4617828 w 4768966"/>
              <a:gd name="connsiteY8" fmla="*/ 3270250 h 4282078"/>
              <a:gd name="connsiteX9" fmla="*/ 2801728 w 4768966"/>
              <a:gd name="connsiteY9" fmla="*/ 3289300 h 4282078"/>
              <a:gd name="connsiteX10" fmla="*/ 2858878 w 4768966"/>
              <a:gd name="connsiteY10" fmla="*/ 4146550 h 4282078"/>
              <a:gd name="connsiteX11" fmla="*/ 2579479 w 4768966"/>
              <a:gd name="connsiteY11" fmla="*/ 4279900 h 4282078"/>
              <a:gd name="connsiteX12" fmla="*/ 1665079 w 4768966"/>
              <a:gd name="connsiteY12" fmla="*/ 4121150 h 4282078"/>
              <a:gd name="connsiteX13" fmla="*/ 1817478 w 4768966"/>
              <a:gd name="connsiteY13" fmla="*/ 4006850 h 4282078"/>
              <a:gd name="connsiteX0" fmla="*/ 1817478 w 4768966"/>
              <a:gd name="connsiteY0" fmla="*/ 4006850 h 4282078"/>
              <a:gd name="connsiteX1" fmla="*/ 1880978 w 4768966"/>
              <a:gd name="connsiteY1" fmla="*/ 3302000 h 4282078"/>
              <a:gd name="connsiteX2" fmla="*/ 172828 w 4768966"/>
              <a:gd name="connsiteY2" fmla="*/ 3327400 h 4282078"/>
              <a:gd name="connsiteX3" fmla="*/ 20429 w 4768966"/>
              <a:gd name="connsiteY3" fmla="*/ 2787650 h 4282078"/>
              <a:gd name="connsiteX4" fmla="*/ 1378 w 4768966"/>
              <a:gd name="connsiteY4" fmla="*/ 133350 h 4282078"/>
              <a:gd name="connsiteX5" fmla="*/ 306180 w 4768966"/>
              <a:gd name="connsiteY5" fmla="*/ 0 h 4282078"/>
              <a:gd name="connsiteX6" fmla="*/ 4516228 w 4768966"/>
              <a:gd name="connsiteY6" fmla="*/ 0 h 4282078"/>
              <a:gd name="connsiteX7" fmla="*/ 4681330 w 4768966"/>
              <a:gd name="connsiteY7" fmla="*/ 234950 h 4282078"/>
              <a:gd name="connsiteX8" fmla="*/ 4617828 w 4768966"/>
              <a:gd name="connsiteY8" fmla="*/ 3270250 h 4282078"/>
              <a:gd name="connsiteX9" fmla="*/ 2801728 w 4768966"/>
              <a:gd name="connsiteY9" fmla="*/ 3289300 h 4282078"/>
              <a:gd name="connsiteX10" fmla="*/ 2858878 w 4768966"/>
              <a:gd name="connsiteY10" fmla="*/ 4146550 h 4282078"/>
              <a:gd name="connsiteX11" fmla="*/ 2579479 w 4768966"/>
              <a:gd name="connsiteY11" fmla="*/ 4279900 h 4282078"/>
              <a:gd name="connsiteX12" fmla="*/ 1665079 w 4768966"/>
              <a:gd name="connsiteY12" fmla="*/ 4121150 h 4282078"/>
              <a:gd name="connsiteX13" fmla="*/ 1817478 w 4768966"/>
              <a:gd name="connsiteY13" fmla="*/ 4006850 h 4282078"/>
              <a:gd name="connsiteX0" fmla="*/ 1817478 w 4768966"/>
              <a:gd name="connsiteY0" fmla="*/ 4007066 h 4282294"/>
              <a:gd name="connsiteX1" fmla="*/ 1880978 w 4768966"/>
              <a:gd name="connsiteY1" fmla="*/ 3302216 h 4282294"/>
              <a:gd name="connsiteX2" fmla="*/ 172828 w 4768966"/>
              <a:gd name="connsiteY2" fmla="*/ 3327616 h 4282294"/>
              <a:gd name="connsiteX3" fmla="*/ 20429 w 4768966"/>
              <a:gd name="connsiteY3" fmla="*/ 2787866 h 4282294"/>
              <a:gd name="connsiteX4" fmla="*/ 1378 w 4768966"/>
              <a:gd name="connsiteY4" fmla="*/ 133566 h 4282294"/>
              <a:gd name="connsiteX5" fmla="*/ 306180 w 4768966"/>
              <a:gd name="connsiteY5" fmla="*/ 216 h 4282294"/>
              <a:gd name="connsiteX6" fmla="*/ 4516228 w 4768966"/>
              <a:gd name="connsiteY6" fmla="*/ 216 h 4282294"/>
              <a:gd name="connsiteX7" fmla="*/ 4681330 w 4768966"/>
              <a:gd name="connsiteY7" fmla="*/ 235166 h 4282294"/>
              <a:gd name="connsiteX8" fmla="*/ 4617828 w 4768966"/>
              <a:gd name="connsiteY8" fmla="*/ 3270466 h 4282294"/>
              <a:gd name="connsiteX9" fmla="*/ 2801728 w 4768966"/>
              <a:gd name="connsiteY9" fmla="*/ 3289516 h 4282294"/>
              <a:gd name="connsiteX10" fmla="*/ 2858878 w 4768966"/>
              <a:gd name="connsiteY10" fmla="*/ 4146766 h 4282294"/>
              <a:gd name="connsiteX11" fmla="*/ 2579479 w 4768966"/>
              <a:gd name="connsiteY11" fmla="*/ 4280116 h 4282294"/>
              <a:gd name="connsiteX12" fmla="*/ 1665079 w 4768966"/>
              <a:gd name="connsiteY12" fmla="*/ 4121366 h 4282294"/>
              <a:gd name="connsiteX13" fmla="*/ 1817478 w 4768966"/>
              <a:gd name="connsiteY13" fmla="*/ 4007066 h 4282294"/>
              <a:gd name="connsiteX0" fmla="*/ 1817478 w 4761795"/>
              <a:gd name="connsiteY0" fmla="*/ 4007066 h 4282294"/>
              <a:gd name="connsiteX1" fmla="*/ 1880978 w 4761795"/>
              <a:gd name="connsiteY1" fmla="*/ 3302216 h 4282294"/>
              <a:gd name="connsiteX2" fmla="*/ 172828 w 4761795"/>
              <a:gd name="connsiteY2" fmla="*/ 3327616 h 4282294"/>
              <a:gd name="connsiteX3" fmla="*/ 20429 w 4761795"/>
              <a:gd name="connsiteY3" fmla="*/ 2787866 h 4282294"/>
              <a:gd name="connsiteX4" fmla="*/ 1378 w 4761795"/>
              <a:gd name="connsiteY4" fmla="*/ 133566 h 4282294"/>
              <a:gd name="connsiteX5" fmla="*/ 306180 w 4761795"/>
              <a:gd name="connsiteY5" fmla="*/ 216 h 4282294"/>
              <a:gd name="connsiteX6" fmla="*/ 4516228 w 4761795"/>
              <a:gd name="connsiteY6" fmla="*/ 216 h 4282294"/>
              <a:gd name="connsiteX7" fmla="*/ 4681330 w 4761795"/>
              <a:gd name="connsiteY7" fmla="*/ 235166 h 4282294"/>
              <a:gd name="connsiteX8" fmla="*/ 4617828 w 4761795"/>
              <a:gd name="connsiteY8" fmla="*/ 3270466 h 4282294"/>
              <a:gd name="connsiteX9" fmla="*/ 2801728 w 4761795"/>
              <a:gd name="connsiteY9" fmla="*/ 3289516 h 4282294"/>
              <a:gd name="connsiteX10" fmla="*/ 2858878 w 4761795"/>
              <a:gd name="connsiteY10" fmla="*/ 4146766 h 4282294"/>
              <a:gd name="connsiteX11" fmla="*/ 2579479 w 4761795"/>
              <a:gd name="connsiteY11" fmla="*/ 4280116 h 4282294"/>
              <a:gd name="connsiteX12" fmla="*/ 1665079 w 4761795"/>
              <a:gd name="connsiteY12" fmla="*/ 4121366 h 4282294"/>
              <a:gd name="connsiteX13" fmla="*/ 1817478 w 4761795"/>
              <a:gd name="connsiteY13" fmla="*/ 4007066 h 4282294"/>
              <a:gd name="connsiteX0" fmla="*/ 1817478 w 4802213"/>
              <a:gd name="connsiteY0" fmla="*/ 4007066 h 4282294"/>
              <a:gd name="connsiteX1" fmla="*/ 1880978 w 4802213"/>
              <a:gd name="connsiteY1" fmla="*/ 3302216 h 4282294"/>
              <a:gd name="connsiteX2" fmla="*/ 172828 w 4802213"/>
              <a:gd name="connsiteY2" fmla="*/ 3327616 h 4282294"/>
              <a:gd name="connsiteX3" fmla="*/ 20429 w 4802213"/>
              <a:gd name="connsiteY3" fmla="*/ 2787866 h 4282294"/>
              <a:gd name="connsiteX4" fmla="*/ 1378 w 4802213"/>
              <a:gd name="connsiteY4" fmla="*/ 133566 h 4282294"/>
              <a:gd name="connsiteX5" fmla="*/ 306180 w 4802213"/>
              <a:gd name="connsiteY5" fmla="*/ 216 h 4282294"/>
              <a:gd name="connsiteX6" fmla="*/ 4516228 w 4802213"/>
              <a:gd name="connsiteY6" fmla="*/ 216 h 4282294"/>
              <a:gd name="connsiteX7" fmla="*/ 4681330 w 4802213"/>
              <a:gd name="connsiteY7" fmla="*/ 235166 h 4282294"/>
              <a:gd name="connsiteX8" fmla="*/ 4674978 w 4802213"/>
              <a:gd name="connsiteY8" fmla="*/ 3086316 h 4282294"/>
              <a:gd name="connsiteX9" fmla="*/ 2801728 w 4802213"/>
              <a:gd name="connsiteY9" fmla="*/ 3289516 h 4282294"/>
              <a:gd name="connsiteX10" fmla="*/ 2858878 w 4802213"/>
              <a:gd name="connsiteY10" fmla="*/ 4146766 h 4282294"/>
              <a:gd name="connsiteX11" fmla="*/ 2579479 w 4802213"/>
              <a:gd name="connsiteY11" fmla="*/ 4280116 h 4282294"/>
              <a:gd name="connsiteX12" fmla="*/ 1665079 w 4802213"/>
              <a:gd name="connsiteY12" fmla="*/ 4121366 h 4282294"/>
              <a:gd name="connsiteX13" fmla="*/ 1817478 w 4802213"/>
              <a:gd name="connsiteY13" fmla="*/ 4007066 h 4282294"/>
              <a:gd name="connsiteX0" fmla="*/ 1817478 w 4802213"/>
              <a:gd name="connsiteY0" fmla="*/ 4007066 h 4282294"/>
              <a:gd name="connsiteX1" fmla="*/ 1880978 w 4802213"/>
              <a:gd name="connsiteY1" fmla="*/ 3302216 h 4282294"/>
              <a:gd name="connsiteX2" fmla="*/ 172828 w 4802213"/>
              <a:gd name="connsiteY2" fmla="*/ 3327616 h 4282294"/>
              <a:gd name="connsiteX3" fmla="*/ 20429 w 4802213"/>
              <a:gd name="connsiteY3" fmla="*/ 2787866 h 4282294"/>
              <a:gd name="connsiteX4" fmla="*/ 1378 w 4802213"/>
              <a:gd name="connsiteY4" fmla="*/ 133566 h 4282294"/>
              <a:gd name="connsiteX5" fmla="*/ 306180 w 4802213"/>
              <a:gd name="connsiteY5" fmla="*/ 216 h 4282294"/>
              <a:gd name="connsiteX6" fmla="*/ 4516228 w 4802213"/>
              <a:gd name="connsiteY6" fmla="*/ 216 h 4282294"/>
              <a:gd name="connsiteX7" fmla="*/ 4681330 w 4802213"/>
              <a:gd name="connsiteY7" fmla="*/ 235166 h 4282294"/>
              <a:gd name="connsiteX8" fmla="*/ 4674978 w 4802213"/>
              <a:gd name="connsiteY8" fmla="*/ 3086316 h 4282294"/>
              <a:gd name="connsiteX9" fmla="*/ 4490830 w 4802213"/>
              <a:gd name="connsiteY9" fmla="*/ 3314915 h 4282294"/>
              <a:gd name="connsiteX10" fmla="*/ 2801728 w 4802213"/>
              <a:gd name="connsiteY10" fmla="*/ 3289516 h 4282294"/>
              <a:gd name="connsiteX11" fmla="*/ 2858878 w 4802213"/>
              <a:gd name="connsiteY11" fmla="*/ 4146766 h 4282294"/>
              <a:gd name="connsiteX12" fmla="*/ 2579479 w 4802213"/>
              <a:gd name="connsiteY12" fmla="*/ 4280116 h 4282294"/>
              <a:gd name="connsiteX13" fmla="*/ 1665079 w 4802213"/>
              <a:gd name="connsiteY13" fmla="*/ 4121366 h 4282294"/>
              <a:gd name="connsiteX14" fmla="*/ 1817478 w 4802213"/>
              <a:gd name="connsiteY14" fmla="*/ 4007066 h 4282294"/>
              <a:gd name="connsiteX0" fmla="*/ 1817478 w 4681378"/>
              <a:gd name="connsiteY0" fmla="*/ 4007066 h 4282294"/>
              <a:gd name="connsiteX1" fmla="*/ 1880978 w 4681378"/>
              <a:gd name="connsiteY1" fmla="*/ 3302216 h 4282294"/>
              <a:gd name="connsiteX2" fmla="*/ 172828 w 4681378"/>
              <a:gd name="connsiteY2" fmla="*/ 3327616 h 4282294"/>
              <a:gd name="connsiteX3" fmla="*/ 20429 w 4681378"/>
              <a:gd name="connsiteY3" fmla="*/ 2787866 h 4282294"/>
              <a:gd name="connsiteX4" fmla="*/ 1378 w 4681378"/>
              <a:gd name="connsiteY4" fmla="*/ 133566 h 4282294"/>
              <a:gd name="connsiteX5" fmla="*/ 306180 w 4681378"/>
              <a:gd name="connsiteY5" fmla="*/ 216 h 4282294"/>
              <a:gd name="connsiteX6" fmla="*/ 4516228 w 4681378"/>
              <a:gd name="connsiteY6" fmla="*/ 216 h 4282294"/>
              <a:gd name="connsiteX7" fmla="*/ 4681330 w 4681378"/>
              <a:gd name="connsiteY7" fmla="*/ 235166 h 4282294"/>
              <a:gd name="connsiteX8" fmla="*/ 4674978 w 4681378"/>
              <a:gd name="connsiteY8" fmla="*/ 3086316 h 4282294"/>
              <a:gd name="connsiteX9" fmla="*/ 4490830 w 4681378"/>
              <a:gd name="connsiteY9" fmla="*/ 3314915 h 4282294"/>
              <a:gd name="connsiteX10" fmla="*/ 2801728 w 4681378"/>
              <a:gd name="connsiteY10" fmla="*/ 3289516 h 4282294"/>
              <a:gd name="connsiteX11" fmla="*/ 2858878 w 4681378"/>
              <a:gd name="connsiteY11" fmla="*/ 4146766 h 4282294"/>
              <a:gd name="connsiteX12" fmla="*/ 2579479 w 4681378"/>
              <a:gd name="connsiteY12" fmla="*/ 4280116 h 4282294"/>
              <a:gd name="connsiteX13" fmla="*/ 1665079 w 4681378"/>
              <a:gd name="connsiteY13" fmla="*/ 4121366 h 4282294"/>
              <a:gd name="connsiteX14" fmla="*/ 1817478 w 4681378"/>
              <a:gd name="connsiteY14" fmla="*/ 4007066 h 4282294"/>
              <a:gd name="connsiteX0" fmla="*/ 1817478 w 4681378"/>
              <a:gd name="connsiteY0" fmla="*/ 4007066 h 4282294"/>
              <a:gd name="connsiteX1" fmla="*/ 1880978 w 4681378"/>
              <a:gd name="connsiteY1" fmla="*/ 3302216 h 4282294"/>
              <a:gd name="connsiteX2" fmla="*/ 172828 w 4681378"/>
              <a:gd name="connsiteY2" fmla="*/ 3327616 h 4282294"/>
              <a:gd name="connsiteX3" fmla="*/ 20429 w 4681378"/>
              <a:gd name="connsiteY3" fmla="*/ 2787866 h 4282294"/>
              <a:gd name="connsiteX4" fmla="*/ 1378 w 4681378"/>
              <a:gd name="connsiteY4" fmla="*/ 133566 h 4282294"/>
              <a:gd name="connsiteX5" fmla="*/ 306180 w 4681378"/>
              <a:gd name="connsiteY5" fmla="*/ 216 h 4282294"/>
              <a:gd name="connsiteX6" fmla="*/ 4516228 w 4681378"/>
              <a:gd name="connsiteY6" fmla="*/ 216 h 4282294"/>
              <a:gd name="connsiteX7" fmla="*/ 4681330 w 4681378"/>
              <a:gd name="connsiteY7" fmla="*/ 235166 h 4282294"/>
              <a:gd name="connsiteX8" fmla="*/ 4674978 w 4681378"/>
              <a:gd name="connsiteY8" fmla="*/ 3086316 h 4282294"/>
              <a:gd name="connsiteX9" fmla="*/ 4490830 w 4681378"/>
              <a:gd name="connsiteY9" fmla="*/ 3314915 h 4282294"/>
              <a:gd name="connsiteX10" fmla="*/ 2801728 w 4681378"/>
              <a:gd name="connsiteY10" fmla="*/ 3289516 h 4282294"/>
              <a:gd name="connsiteX11" fmla="*/ 2858878 w 4681378"/>
              <a:gd name="connsiteY11" fmla="*/ 4146766 h 4282294"/>
              <a:gd name="connsiteX12" fmla="*/ 2579479 w 4681378"/>
              <a:gd name="connsiteY12" fmla="*/ 4280116 h 4282294"/>
              <a:gd name="connsiteX13" fmla="*/ 1665079 w 4681378"/>
              <a:gd name="connsiteY13" fmla="*/ 4121366 h 4282294"/>
              <a:gd name="connsiteX14" fmla="*/ 1817478 w 4681378"/>
              <a:gd name="connsiteY14" fmla="*/ 4007066 h 4282294"/>
              <a:gd name="connsiteX0" fmla="*/ 1817478 w 4681378"/>
              <a:gd name="connsiteY0" fmla="*/ 4007066 h 4282294"/>
              <a:gd name="connsiteX1" fmla="*/ 1880978 w 4681378"/>
              <a:gd name="connsiteY1" fmla="*/ 3302216 h 4282294"/>
              <a:gd name="connsiteX2" fmla="*/ 172828 w 4681378"/>
              <a:gd name="connsiteY2" fmla="*/ 3327616 h 4282294"/>
              <a:gd name="connsiteX3" fmla="*/ 20429 w 4681378"/>
              <a:gd name="connsiteY3" fmla="*/ 2787866 h 4282294"/>
              <a:gd name="connsiteX4" fmla="*/ 1378 w 4681378"/>
              <a:gd name="connsiteY4" fmla="*/ 133566 h 4282294"/>
              <a:gd name="connsiteX5" fmla="*/ 306180 w 4681378"/>
              <a:gd name="connsiteY5" fmla="*/ 216 h 4282294"/>
              <a:gd name="connsiteX6" fmla="*/ 4516228 w 4681378"/>
              <a:gd name="connsiteY6" fmla="*/ 216 h 4282294"/>
              <a:gd name="connsiteX7" fmla="*/ 4681330 w 4681378"/>
              <a:gd name="connsiteY7" fmla="*/ 235166 h 4282294"/>
              <a:gd name="connsiteX8" fmla="*/ 4674978 w 4681378"/>
              <a:gd name="connsiteY8" fmla="*/ 3086316 h 4282294"/>
              <a:gd name="connsiteX9" fmla="*/ 4516230 w 4681378"/>
              <a:gd name="connsiteY9" fmla="*/ 3314915 h 4282294"/>
              <a:gd name="connsiteX10" fmla="*/ 2801728 w 4681378"/>
              <a:gd name="connsiteY10" fmla="*/ 3289516 h 4282294"/>
              <a:gd name="connsiteX11" fmla="*/ 2858878 w 4681378"/>
              <a:gd name="connsiteY11" fmla="*/ 4146766 h 4282294"/>
              <a:gd name="connsiteX12" fmla="*/ 2579479 w 4681378"/>
              <a:gd name="connsiteY12" fmla="*/ 4280116 h 4282294"/>
              <a:gd name="connsiteX13" fmla="*/ 1665079 w 4681378"/>
              <a:gd name="connsiteY13" fmla="*/ 4121366 h 4282294"/>
              <a:gd name="connsiteX14" fmla="*/ 1817478 w 4681378"/>
              <a:gd name="connsiteY14" fmla="*/ 4007066 h 4282294"/>
              <a:gd name="connsiteX0" fmla="*/ 1817478 w 4681378"/>
              <a:gd name="connsiteY0" fmla="*/ 4007066 h 4282294"/>
              <a:gd name="connsiteX1" fmla="*/ 1880978 w 4681378"/>
              <a:gd name="connsiteY1" fmla="*/ 3302216 h 4282294"/>
              <a:gd name="connsiteX2" fmla="*/ 172828 w 4681378"/>
              <a:gd name="connsiteY2" fmla="*/ 3327616 h 4282294"/>
              <a:gd name="connsiteX3" fmla="*/ 20429 w 4681378"/>
              <a:gd name="connsiteY3" fmla="*/ 2787866 h 4282294"/>
              <a:gd name="connsiteX4" fmla="*/ 1378 w 4681378"/>
              <a:gd name="connsiteY4" fmla="*/ 133566 h 4282294"/>
              <a:gd name="connsiteX5" fmla="*/ 306180 w 4681378"/>
              <a:gd name="connsiteY5" fmla="*/ 216 h 4282294"/>
              <a:gd name="connsiteX6" fmla="*/ 4516228 w 4681378"/>
              <a:gd name="connsiteY6" fmla="*/ 216 h 4282294"/>
              <a:gd name="connsiteX7" fmla="*/ 4681330 w 4681378"/>
              <a:gd name="connsiteY7" fmla="*/ 235166 h 4282294"/>
              <a:gd name="connsiteX8" fmla="*/ 4674978 w 4681378"/>
              <a:gd name="connsiteY8" fmla="*/ 3086316 h 4282294"/>
              <a:gd name="connsiteX9" fmla="*/ 4516230 w 4681378"/>
              <a:gd name="connsiteY9" fmla="*/ 3314915 h 4282294"/>
              <a:gd name="connsiteX10" fmla="*/ 2801728 w 4681378"/>
              <a:gd name="connsiteY10" fmla="*/ 3289516 h 4282294"/>
              <a:gd name="connsiteX11" fmla="*/ 2858878 w 4681378"/>
              <a:gd name="connsiteY11" fmla="*/ 4146766 h 4282294"/>
              <a:gd name="connsiteX12" fmla="*/ 2579479 w 4681378"/>
              <a:gd name="connsiteY12" fmla="*/ 4280116 h 4282294"/>
              <a:gd name="connsiteX13" fmla="*/ 1665079 w 4681378"/>
              <a:gd name="connsiteY13" fmla="*/ 4121366 h 4282294"/>
              <a:gd name="connsiteX14" fmla="*/ 1817478 w 4681378"/>
              <a:gd name="connsiteY14" fmla="*/ 4007066 h 4282294"/>
              <a:gd name="connsiteX0" fmla="*/ 1817478 w 4681378"/>
              <a:gd name="connsiteY0" fmla="*/ 4007066 h 4282294"/>
              <a:gd name="connsiteX1" fmla="*/ 1880978 w 4681378"/>
              <a:gd name="connsiteY1" fmla="*/ 3302216 h 4282294"/>
              <a:gd name="connsiteX2" fmla="*/ 172828 w 4681378"/>
              <a:gd name="connsiteY2" fmla="*/ 3327616 h 4282294"/>
              <a:gd name="connsiteX3" fmla="*/ 20429 w 4681378"/>
              <a:gd name="connsiteY3" fmla="*/ 2787866 h 4282294"/>
              <a:gd name="connsiteX4" fmla="*/ 1378 w 4681378"/>
              <a:gd name="connsiteY4" fmla="*/ 133566 h 4282294"/>
              <a:gd name="connsiteX5" fmla="*/ 306180 w 4681378"/>
              <a:gd name="connsiteY5" fmla="*/ 216 h 4282294"/>
              <a:gd name="connsiteX6" fmla="*/ 4516228 w 4681378"/>
              <a:gd name="connsiteY6" fmla="*/ 216 h 4282294"/>
              <a:gd name="connsiteX7" fmla="*/ 4681330 w 4681378"/>
              <a:gd name="connsiteY7" fmla="*/ 235166 h 4282294"/>
              <a:gd name="connsiteX8" fmla="*/ 4674978 w 4681378"/>
              <a:gd name="connsiteY8" fmla="*/ 3086316 h 4282294"/>
              <a:gd name="connsiteX9" fmla="*/ 4516230 w 4681378"/>
              <a:gd name="connsiteY9" fmla="*/ 3314915 h 4282294"/>
              <a:gd name="connsiteX10" fmla="*/ 2801730 w 4681378"/>
              <a:gd name="connsiteY10" fmla="*/ 3314915 h 4282294"/>
              <a:gd name="connsiteX11" fmla="*/ 2801728 w 4681378"/>
              <a:gd name="connsiteY11" fmla="*/ 3289516 h 4282294"/>
              <a:gd name="connsiteX12" fmla="*/ 2858878 w 4681378"/>
              <a:gd name="connsiteY12" fmla="*/ 4146766 h 4282294"/>
              <a:gd name="connsiteX13" fmla="*/ 2579479 w 4681378"/>
              <a:gd name="connsiteY13" fmla="*/ 4280116 h 4282294"/>
              <a:gd name="connsiteX14" fmla="*/ 1665079 w 4681378"/>
              <a:gd name="connsiteY14" fmla="*/ 4121366 h 4282294"/>
              <a:gd name="connsiteX15" fmla="*/ 1817478 w 4681378"/>
              <a:gd name="connsiteY15" fmla="*/ 4007066 h 4282294"/>
              <a:gd name="connsiteX0" fmla="*/ 1817478 w 4681378"/>
              <a:gd name="connsiteY0" fmla="*/ 4007066 h 4282294"/>
              <a:gd name="connsiteX1" fmla="*/ 1880978 w 4681378"/>
              <a:gd name="connsiteY1" fmla="*/ 3302216 h 4282294"/>
              <a:gd name="connsiteX2" fmla="*/ 172828 w 4681378"/>
              <a:gd name="connsiteY2" fmla="*/ 3327616 h 4282294"/>
              <a:gd name="connsiteX3" fmla="*/ 20429 w 4681378"/>
              <a:gd name="connsiteY3" fmla="*/ 2787866 h 4282294"/>
              <a:gd name="connsiteX4" fmla="*/ 1378 w 4681378"/>
              <a:gd name="connsiteY4" fmla="*/ 133566 h 4282294"/>
              <a:gd name="connsiteX5" fmla="*/ 306180 w 4681378"/>
              <a:gd name="connsiteY5" fmla="*/ 216 h 4282294"/>
              <a:gd name="connsiteX6" fmla="*/ 4516228 w 4681378"/>
              <a:gd name="connsiteY6" fmla="*/ 216 h 4282294"/>
              <a:gd name="connsiteX7" fmla="*/ 4681330 w 4681378"/>
              <a:gd name="connsiteY7" fmla="*/ 235166 h 4282294"/>
              <a:gd name="connsiteX8" fmla="*/ 4674978 w 4681378"/>
              <a:gd name="connsiteY8" fmla="*/ 3086316 h 4282294"/>
              <a:gd name="connsiteX9" fmla="*/ 4516230 w 4681378"/>
              <a:gd name="connsiteY9" fmla="*/ 3314915 h 4282294"/>
              <a:gd name="connsiteX10" fmla="*/ 2801730 w 4681378"/>
              <a:gd name="connsiteY10" fmla="*/ 3314915 h 4282294"/>
              <a:gd name="connsiteX11" fmla="*/ 2801728 w 4681378"/>
              <a:gd name="connsiteY11" fmla="*/ 3289516 h 4282294"/>
              <a:gd name="connsiteX12" fmla="*/ 2858878 w 4681378"/>
              <a:gd name="connsiteY12" fmla="*/ 3994366 h 4282294"/>
              <a:gd name="connsiteX13" fmla="*/ 2579479 w 4681378"/>
              <a:gd name="connsiteY13" fmla="*/ 4280116 h 4282294"/>
              <a:gd name="connsiteX14" fmla="*/ 1665079 w 4681378"/>
              <a:gd name="connsiteY14" fmla="*/ 4121366 h 4282294"/>
              <a:gd name="connsiteX15" fmla="*/ 1817478 w 4681378"/>
              <a:gd name="connsiteY15" fmla="*/ 4007066 h 4282294"/>
              <a:gd name="connsiteX0" fmla="*/ 1817478 w 4681378"/>
              <a:gd name="connsiteY0" fmla="*/ 4007066 h 4213944"/>
              <a:gd name="connsiteX1" fmla="*/ 1880978 w 4681378"/>
              <a:gd name="connsiteY1" fmla="*/ 3302216 h 4213944"/>
              <a:gd name="connsiteX2" fmla="*/ 172828 w 4681378"/>
              <a:gd name="connsiteY2" fmla="*/ 3327616 h 4213944"/>
              <a:gd name="connsiteX3" fmla="*/ 20429 w 4681378"/>
              <a:gd name="connsiteY3" fmla="*/ 2787866 h 4213944"/>
              <a:gd name="connsiteX4" fmla="*/ 1378 w 4681378"/>
              <a:gd name="connsiteY4" fmla="*/ 133566 h 4213944"/>
              <a:gd name="connsiteX5" fmla="*/ 306180 w 4681378"/>
              <a:gd name="connsiteY5" fmla="*/ 216 h 4213944"/>
              <a:gd name="connsiteX6" fmla="*/ 4516228 w 4681378"/>
              <a:gd name="connsiteY6" fmla="*/ 216 h 4213944"/>
              <a:gd name="connsiteX7" fmla="*/ 4681330 w 4681378"/>
              <a:gd name="connsiteY7" fmla="*/ 235166 h 4213944"/>
              <a:gd name="connsiteX8" fmla="*/ 4674978 w 4681378"/>
              <a:gd name="connsiteY8" fmla="*/ 3086316 h 4213944"/>
              <a:gd name="connsiteX9" fmla="*/ 4516230 w 4681378"/>
              <a:gd name="connsiteY9" fmla="*/ 3314915 h 4213944"/>
              <a:gd name="connsiteX10" fmla="*/ 2801730 w 4681378"/>
              <a:gd name="connsiteY10" fmla="*/ 3314915 h 4213944"/>
              <a:gd name="connsiteX11" fmla="*/ 2801728 w 4681378"/>
              <a:gd name="connsiteY11" fmla="*/ 3289516 h 4213944"/>
              <a:gd name="connsiteX12" fmla="*/ 2858878 w 4681378"/>
              <a:gd name="connsiteY12" fmla="*/ 3994366 h 4213944"/>
              <a:gd name="connsiteX13" fmla="*/ 2941429 w 4681378"/>
              <a:gd name="connsiteY13" fmla="*/ 4210266 h 4213944"/>
              <a:gd name="connsiteX14" fmla="*/ 1665079 w 4681378"/>
              <a:gd name="connsiteY14" fmla="*/ 4121366 h 4213944"/>
              <a:gd name="connsiteX15" fmla="*/ 1817478 w 4681378"/>
              <a:gd name="connsiteY15" fmla="*/ 4007066 h 4213944"/>
              <a:gd name="connsiteX0" fmla="*/ 1817478 w 4681378"/>
              <a:gd name="connsiteY0" fmla="*/ 4007066 h 4213944"/>
              <a:gd name="connsiteX1" fmla="*/ 1880978 w 4681378"/>
              <a:gd name="connsiteY1" fmla="*/ 3302216 h 4213944"/>
              <a:gd name="connsiteX2" fmla="*/ 172828 w 4681378"/>
              <a:gd name="connsiteY2" fmla="*/ 3327616 h 4213944"/>
              <a:gd name="connsiteX3" fmla="*/ 20429 w 4681378"/>
              <a:gd name="connsiteY3" fmla="*/ 2787866 h 4213944"/>
              <a:gd name="connsiteX4" fmla="*/ 1378 w 4681378"/>
              <a:gd name="connsiteY4" fmla="*/ 133566 h 4213944"/>
              <a:gd name="connsiteX5" fmla="*/ 306180 w 4681378"/>
              <a:gd name="connsiteY5" fmla="*/ 216 h 4213944"/>
              <a:gd name="connsiteX6" fmla="*/ 4516228 w 4681378"/>
              <a:gd name="connsiteY6" fmla="*/ 216 h 4213944"/>
              <a:gd name="connsiteX7" fmla="*/ 4681330 w 4681378"/>
              <a:gd name="connsiteY7" fmla="*/ 235166 h 4213944"/>
              <a:gd name="connsiteX8" fmla="*/ 4674978 w 4681378"/>
              <a:gd name="connsiteY8" fmla="*/ 3086316 h 4213944"/>
              <a:gd name="connsiteX9" fmla="*/ 4516230 w 4681378"/>
              <a:gd name="connsiteY9" fmla="*/ 3314915 h 4213944"/>
              <a:gd name="connsiteX10" fmla="*/ 2801730 w 4681378"/>
              <a:gd name="connsiteY10" fmla="*/ 3314915 h 4213944"/>
              <a:gd name="connsiteX11" fmla="*/ 2801728 w 4681378"/>
              <a:gd name="connsiteY11" fmla="*/ 3289516 h 4213944"/>
              <a:gd name="connsiteX12" fmla="*/ 2858878 w 4681378"/>
              <a:gd name="connsiteY12" fmla="*/ 3994366 h 4213944"/>
              <a:gd name="connsiteX13" fmla="*/ 2941429 w 4681378"/>
              <a:gd name="connsiteY13" fmla="*/ 4210266 h 4213944"/>
              <a:gd name="connsiteX14" fmla="*/ 1665079 w 4681378"/>
              <a:gd name="connsiteY14" fmla="*/ 4121366 h 4213944"/>
              <a:gd name="connsiteX15" fmla="*/ 1817478 w 4681378"/>
              <a:gd name="connsiteY15" fmla="*/ 4007066 h 4213944"/>
              <a:gd name="connsiteX0" fmla="*/ 1817478 w 4681378"/>
              <a:gd name="connsiteY0" fmla="*/ 4007066 h 4172268"/>
              <a:gd name="connsiteX1" fmla="*/ 1880978 w 4681378"/>
              <a:gd name="connsiteY1" fmla="*/ 3302216 h 4172268"/>
              <a:gd name="connsiteX2" fmla="*/ 172828 w 4681378"/>
              <a:gd name="connsiteY2" fmla="*/ 3327616 h 4172268"/>
              <a:gd name="connsiteX3" fmla="*/ 20429 w 4681378"/>
              <a:gd name="connsiteY3" fmla="*/ 2787866 h 4172268"/>
              <a:gd name="connsiteX4" fmla="*/ 1378 w 4681378"/>
              <a:gd name="connsiteY4" fmla="*/ 133566 h 4172268"/>
              <a:gd name="connsiteX5" fmla="*/ 306180 w 4681378"/>
              <a:gd name="connsiteY5" fmla="*/ 216 h 4172268"/>
              <a:gd name="connsiteX6" fmla="*/ 4516228 w 4681378"/>
              <a:gd name="connsiteY6" fmla="*/ 216 h 4172268"/>
              <a:gd name="connsiteX7" fmla="*/ 4681330 w 4681378"/>
              <a:gd name="connsiteY7" fmla="*/ 235166 h 4172268"/>
              <a:gd name="connsiteX8" fmla="*/ 4674978 w 4681378"/>
              <a:gd name="connsiteY8" fmla="*/ 3086316 h 4172268"/>
              <a:gd name="connsiteX9" fmla="*/ 4516230 w 4681378"/>
              <a:gd name="connsiteY9" fmla="*/ 3314915 h 4172268"/>
              <a:gd name="connsiteX10" fmla="*/ 2801730 w 4681378"/>
              <a:gd name="connsiteY10" fmla="*/ 3314915 h 4172268"/>
              <a:gd name="connsiteX11" fmla="*/ 2801728 w 4681378"/>
              <a:gd name="connsiteY11" fmla="*/ 3289516 h 4172268"/>
              <a:gd name="connsiteX12" fmla="*/ 2858878 w 4681378"/>
              <a:gd name="connsiteY12" fmla="*/ 3994366 h 4172268"/>
              <a:gd name="connsiteX13" fmla="*/ 2928729 w 4681378"/>
              <a:gd name="connsiteY13" fmla="*/ 4165816 h 4172268"/>
              <a:gd name="connsiteX14" fmla="*/ 1665079 w 4681378"/>
              <a:gd name="connsiteY14" fmla="*/ 4121366 h 4172268"/>
              <a:gd name="connsiteX15" fmla="*/ 1817478 w 4681378"/>
              <a:gd name="connsiteY15" fmla="*/ 4007066 h 4172268"/>
              <a:gd name="connsiteX0" fmla="*/ 1817478 w 4681378"/>
              <a:gd name="connsiteY0" fmla="*/ 4007066 h 4181371"/>
              <a:gd name="connsiteX1" fmla="*/ 1880978 w 4681378"/>
              <a:gd name="connsiteY1" fmla="*/ 3302216 h 4181371"/>
              <a:gd name="connsiteX2" fmla="*/ 172828 w 4681378"/>
              <a:gd name="connsiteY2" fmla="*/ 3327616 h 4181371"/>
              <a:gd name="connsiteX3" fmla="*/ 20429 w 4681378"/>
              <a:gd name="connsiteY3" fmla="*/ 2787866 h 4181371"/>
              <a:gd name="connsiteX4" fmla="*/ 1378 w 4681378"/>
              <a:gd name="connsiteY4" fmla="*/ 133566 h 4181371"/>
              <a:gd name="connsiteX5" fmla="*/ 306180 w 4681378"/>
              <a:gd name="connsiteY5" fmla="*/ 216 h 4181371"/>
              <a:gd name="connsiteX6" fmla="*/ 4516228 w 4681378"/>
              <a:gd name="connsiteY6" fmla="*/ 216 h 4181371"/>
              <a:gd name="connsiteX7" fmla="*/ 4681330 w 4681378"/>
              <a:gd name="connsiteY7" fmla="*/ 235166 h 4181371"/>
              <a:gd name="connsiteX8" fmla="*/ 4674978 w 4681378"/>
              <a:gd name="connsiteY8" fmla="*/ 3086316 h 4181371"/>
              <a:gd name="connsiteX9" fmla="*/ 4516230 w 4681378"/>
              <a:gd name="connsiteY9" fmla="*/ 3314915 h 4181371"/>
              <a:gd name="connsiteX10" fmla="*/ 2801730 w 4681378"/>
              <a:gd name="connsiteY10" fmla="*/ 3314915 h 4181371"/>
              <a:gd name="connsiteX11" fmla="*/ 2801728 w 4681378"/>
              <a:gd name="connsiteY11" fmla="*/ 3289516 h 4181371"/>
              <a:gd name="connsiteX12" fmla="*/ 2858878 w 4681378"/>
              <a:gd name="connsiteY12" fmla="*/ 3994366 h 4181371"/>
              <a:gd name="connsiteX13" fmla="*/ 2928729 w 4681378"/>
              <a:gd name="connsiteY13" fmla="*/ 4165816 h 4181371"/>
              <a:gd name="connsiteX14" fmla="*/ 1880980 w 4681378"/>
              <a:gd name="connsiteY14" fmla="*/ 4172165 h 4181371"/>
              <a:gd name="connsiteX15" fmla="*/ 1665079 w 4681378"/>
              <a:gd name="connsiteY15" fmla="*/ 4121366 h 4181371"/>
              <a:gd name="connsiteX16" fmla="*/ 1817478 w 4681378"/>
              <a:gd name="connsiteY16" fmla="*/ 4007066 h 4181371"/>
              <a:gd name="connsiteX0" fmla="*/ 1817478 w 4681378"/>
              <a:gd name="connsiteY0" fmla="*/ 40070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58878 w 4681378"/>
              <a:gd name="connsiteY12" fmla="*/ 3994366 h 4178937"/>
              <a:gd name="connsiteX13" fmla="*/ 2928729 w 4681378"/>
              <a:gd name="connsiteY13" fmla="*/ 4165816 h 4178937"/>
              <a:gd name="connsiteX14" fmla="*/ 1830180 w 4681378"/>
              <a:gd name="connsiteY14" fmla="*/ 4165815 h 4178937"/>
              <a:gd name="connsiteX15" fmla="*/ 1665079 w 4681378"/>
              <a:gd name="connsiteY15" fmla="*/ 4121366 h 4178937"/>
              <a:gd name="connsiteX16" fmla="*/ 1817478 w 4681378"/>
              <a:gd name="connsiteY16" fmla="*/ 4007066 h 4178937"/>
              <a:gd name="connsiteX0" fmla="*/ 1817478 w 4681378"/>
              <a:gd name="connsiteY0" fmla="*/ 40070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58878 w 4681378"/>
              <a:gd name="connsiteY12" fmla="*/ 3994366 h 4178937"/>
              <a:gd name="connsiteX13" fmla="*/ 2928729 w 4681378"/>
              <a:gd name="connsiteY13" fmla="*/ 4165816 h 4178937"/>
              <a:gd name="connsiteX14" fmla="*/ 1830180 w 4681378"/>
              <a:gd name="connsiteY14" fmla="*/ 4165815 h 4178937"/>
              <a:gd name="connsiteX15" fmla="*/ 1817478 w 4681378"/>
              <a:gd name="connsiteY15" fmla="*/ 4007066 h 4178937"/>
              <a:gd name="connsiteX0" fmla="*/ 1817478 w 4681378"/>
              <a:gd name="connsiteY0" fmla="*/ 40070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58878 w 4681378"/>
              <a:gd name="connsiteY12" fmla="*/ 3994366 h 4178937"/>
              <a:gd name="connsiteX13" fmla="*/ 2928729 w 4681378"/>
              <a:gd name="connsiteY13" fmla="*/ 4165816 h 4178937"/>
              <a:gd name="connsiteX14" fmla="*/ 1830180 w 4681378"/>
              <a:gd name="connsiteY14" fmla="*/ 4165815 h 4178937"/>
              <a:gd name="connsiteX15" fmla="*/ 1817478 w 4681378"/>
              <a:gd name="connsiteY15" fmla="*/ 4007066 h 4178937"/>
              <a:gd name="connsiteX0" fmla="*/ 1817478 w 4681378"/>
              <a:gd name="connsiteY0" fmla="*/ 40070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58878 w 4681378"/>
              <a:gd name="connsiteY12" fmla="*/ 3994366 h 4178937"/>
              <a:gd name="connsiteX13" fmla="*/ 2928729 w 4681378"/>
              <a:gd name="connsiteY13" fmla="*/ 4165816 h 4178937"/>
              <a:gd name="connsiteX14" fmla="*/ 1830180 w 4681378"/>
              <a:gd name="connsiteY14" fmla="*/ 4165815 h 4178937"/>
              <a:gd name="connsiteX15" fmla="*/ 1792080 w 4681378"/>
              <a:gd name="connsiteY15" fmla="*/ 4007065 h 4178937"/>
              <a:gd name="connsiteX16" fmla="*/ 1817478 w 4681378"/>
              <a:gd name="connsiteY16" fmla="*/ 4007066 h 4178937"/>
              <a:gd name="connsiteX0" fmla="*/ 1817478 w 4681378"/>
              <a:gd name="connsiteY0" fmla="*/ 40070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58878 w 4681378"/>
              <a:gd name="connsiteY12" fmla="*/ 3994366 h 4178937"/>
              <a:gd name="connsiteX13" fmla="*/ 2928729 w 4681378"/>
              <a:gd name="connsiteY13" fmla="*/ 4165816 h 4178937"/>
              <a:gd name="connsiteX14" fmla="*/ 1830180 w 4681378"/>
              <a:gd name="connsiteY14" fmla="*/ 4165815 h 4178937"/>
              <a:gd name="connsiteX15" fmla="*/ 1817478 w 4681378"/>
              <a:gd name="connsiteY15" fmla="*/ 4007066 h 4178937"/>
              <a:gd name="connsiteX0" fmla="*/ 1811128 w 4681378"/>
              <a:gd name="connsiteY0" fmla="*/ 39816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58878 w 4681378"/>
              <a:gd name="connsiteY12" fmla="*/ 3994366 h 4178937"/>
              <a:gd name="connsiteX13" fmla="*/ 2928729 w 4681378"/>
              <a:gd name="connsiteY13" fmla="*/ 4165816 h 4178937"/>
              <a:gd name="connsiteX14" fmla="*/ 1830180 w 4681378"/>
              <a:gd name="connsiteY14" fmla="*/ 4165815 h 4178937"/>
              <a:gd name="connsiteX15" fmla="*/ 1811128 w 4681378"/>
              <a:gd name="connsiteY15" fmla="*/ 3981666 h 4178937"/>
              <a:gd name="connsiteX0" fmla="*/ 1811128 w 4681378"/>
              <a:gd name="connsiteY0" fmla="*/ 39816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58878 w 4681378"/>
              <a:gd name="connsiteY12" fmla="*/ 3994366 h 4178937"/>
              <a:gd name="connsiteX13" fmla="*/ 2928729 w 4681378"/>
              <a:gd name="connsiteY13" fmla="*/ 4165816 h 4178937"/>
              <a:gd name="connsiteX14" fmla="*/ 1830180 w 4681378"/>
              <a:gd name="connsiteY14" fmla="*/ 4165815 h 4178937"/>
              <a:gd name="connsiteX15" fmla="*/ 1811128 w 4681378"/>
              <a:gd name="connsiteY15" fmla="*/ 3981666 h 4178937"/>
              <a:gd name="connsiteX0" fmla="*/ 1811128 w 4681378"/>
              <a:gd name="connsiteY0" fmla="*/ 39816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58878 w 4681378"/>
              <a:gd name="connsiteY12" fmla="*/ 3994366 h 4178937"/>
              <a:gd name="connsiteX13" fmla="*/ 2928729 w 4681378"/>
              <a:gd name="connsiteY13" fmla="*/ 4165816 h 4178937"/>
              <a:gd name="connsiteX14" fmla="*/ 1830180 w 4681378"/>
              <a:gd name="connsiteY14" fmla="*/ 4165815 h 4178937"/>
              <a:gd name="connsiteX15" fmla="*/ 1811128 w 4681378"/>
              <a:gd name="connsiteY15" fmla="*/ 3981666 h 4178937"/>
              <a:gd name="connsiteX0" fmla="*/ 1811128 w 4681378"/>
              <a:gd name="connsiteY0" fmla="*/ 39816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58878 w 4681378"/>
              <a:gd name="connsiteY12" fmla="*/ 3994366 h 4178937"/>
              <a:gd name="connsiteX13" fmla="*/ 2928729 w 4681378"/>
              <a:gd name="connsiteY13" fmla="*/ 4165816 h 4178937"/>
              <a:gd name="connsiteX14" fmla="*/ 1830180 w 4681378"/>
              <a:gd name="connsiteY14" fmla="*/ 4165815 h 4178937"/>
              <a:gd name="connsiteX15" fmla="*/ 1811128 w 4681378"/>
              <a:gd name="connsiteY15" fmla="*/ 3981666 h 4178937"/>
              <a:gd name="connsiteX0" fmla="*/ 1811128 w 4681378"/>
              <a:gd name="connsiteY0" fmla="*/ 39816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84278 w 4681378"/>
              <a:gd name="connsiteY12" fmla="*/ 3988016 h 4178937"/>
              <a:gd name="connsiteX13" fmla="*/ 2928729 w 4681378"/>
              <a:gd name="connsiteY13" fmla="*/ 4165816 h 4178937"/>
              <a:gd name="connsiteX14" fmla="*/ 1830180 w 4681378"/>
              <a:gd name="connsiteY14" fmla="*/ 4165815 h 4178937"/>
              <a:gd name="connsiteX15" fmla="*/ 1811128 w 4681378"/>
              <a:gd name="connsiteY15" fmla="*/ 3981666 h 4178937"/>
              <a:gd name="connsiteX0" fmla="*/ 1811128 w 4681378"/>
              <a:gd name="connsiteY0" fmla="*/ 39816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84278 w 4681378"/>
              <a:gd name="connsiteY12" fmla="*/ 3988016 h 4178937"/>
              <a:gd name="connsiteX13" fmla="*/ 2928729 w 4681378"/>
              <a:gd name="connsiteY13" fmla="*/ 4165816 h 4178937"/>
              <a:gd name="connsiteX14" fmla="*/ 1830180 w 4681378"/>
              <a:gd name="connsiteY14" fmla="*/ 4165815 h 4178937"/>
              <a:gd name="connsiteX15" fmla="*/ 1811128 w 4681378"/>
              <a:gd name="connsiteY15" fmla="*/ 3981666 h 4178937"/>
              <a:gd name="connsiteX0" fmla="*/ 1811128 w 4681378"/>
              <a:gd name="connsiteY0" fmla="*/ 3981666 h 4178937"/>
              <a:gd name="connsiteX1" fmla="*/ 1880978 w 4681378"/>
              <a:gd name="connsiteY1" fmla="*/ 3302216 h 4178937"/>
              <a:gd name="connsiteX2" fmla="*/ 20429 w 4681378"/>
              <a:gd name="connsiteY2" fmla="*/ 2787866 h 4178937"/>
              <a:gd name="connsiteX3" fmla="*/ 1378 w 4681378"/>
              <a:gd name="connsiteY3" fmla="*/ 133566 h 4178937"/>
              <a:gd name="connsiteX4" fmla="*/ 306180 w 4681378"/>
              <a:gd name="connsiteY4" fmla="*/ 216 h 4178937"/>
              <a:gd name="connsiteX5" fmla="*/ 4516228 w 4681378"/>
              <a:gd name="connsiteY5" fmla="*/ 216 h 4178937"/>
              <a:gd name="connsiteX6" fmla="*/ 4681330 w 4681378"/>
              <a:gd name="connsiteY6" fmla="*/ 235166 h 4178937"/>
              <a:gd name="connsiteX7" fmla="*/ 4674978 w 4681378"/>
              <a:gd name="connsiteY7" fmla="*/ 3086316 h 4178937"/>
              <a:gd name="connsiteX8" fmla="*/ 4516230 w 4681378"/>
              <a:gd name="connsiteY8" fmla="*/ 3314915 h 4178937"/>
              <a:gd name="connsiteX9" fmla="*/ 2801730 w 4681378"/>
              <a:gd name="connsiteY9" fmla="*/ 3314915 h 4178937"/>
              <a:gd name="connsiteX10" fmla="*/ 2801728 w 4681378"/>
              <a:gd name="connsiteY10" fmla="*/ 3289516 h 4178937"/>
              <a:gd name="connsiteX11" fmla="*/ 2884278 w 4681378"/>
              <a:gd name="connsiteY11" fmla="*/ 3988016 h 4178937"/>
              <a:gd name="connsiteX12" fmla="*/ 2928729 w 4681378"/>
              <a:gd name="connsiteY12" fmla="*/ 4165816 h 4178937"/>
              <a:gd name="connsiteX13" fmla="*/ 1830180 w 4681378"/>
              <a:gd name="connsiteY13" fmla="*/ 4165815 h 4178937"/>
              <a:gd name="connsiteX14" fmla="*/ 1811128 w 4681378"/>
              <a:gd name="connsiteY14" fmla="*/ 3981666 h 4178937"/>
              <a:gd name="connsiteX0" fmla="*/ 1809750 w 4680000"/>
              <a:gd name="connsiteY0" fmla="*/ 3981666 h 4178937"/>
              <a:gd name="connsiteX1" fmla="*/ 1879600 w 4680000"/>
              <a:gd name="connsiteY1" fmla="*/ 3302216 h 4178937"/>
              <a:gd name="connsiteX2" fmla="*/ 0 w 4680000"/>
              <a:gd name="connsiteY2" fmla="*/ 133566 h 4178937"/>
              <a:gd name="connsiteX3" fmla="*/ 304802 w 4680000"/>
              <a:gd name="connsiteY3" fmla="*/ 216 h 4178937"/>
              <a:gd name="connsiteX4" fmla="*/ 4514850 w 4680000"/>
              <a:gd name="connsiteY4" fmla="*/ 216 h 4178937"/>
              <a:gd name="connsiteX5" fmla="*/ 4679952 w 4680000"/>
              <a:gd name="connsiteY5" fmla="*/ 235166 h 4178937"/>
              <a:gd name="connsiteX6" fmla="*/ 4673600 w 4680000"/>
              <a:gd name="connsiteY6" fmla="*/ 3086316 h 4178937"/>
              <a:gd name="connsiteX7" fmla="*/ 4514852 w 4680000"/>
              <a:gd name="connsiteY7" fmla="*/ 3314915 h 4178937"/>
              <a:gd name="connsiteX8" fmla="*/ 2800352 w 4680000"/>
              <a:gd name="connsiteY8" fmla="*/ 3314915 h 4178937"/>
              <a:gd name="connsiteX9" fmla="*/ 2800350 w 4680000"/>
              <a:gd name="connsiteY9" fmla="*/ 3289516 h 4178937"/>
              <a:gd name="connsiteX10" fmla="*/ 2882900 w 4680000"/>
              <a:gd name="connsiteY10" fmla="*/ 3988016 h 4178937"/>
              <a:gd name="connsiteX11" fmla="*/ 2927351 w 4680000"/>
              <a:gd name="connsiteY11" fmla="*/ 4165816 h 4178937"/>
              <a:gd name="connsiteX12" fmla="*/ 1828802 w 4680000"/>
              <a:gd name="connsiteY12" fmla="*/ 4165815 h 4178937"/>
              <a:gd name="connsiteX13" fmla="*/ 1809750 w 4680000"/>
              <a:gd name="connsiteY13" fmla="*/ 3981666 h 4178937"/>
              <a:gd name="connsiteX0" fmla="*/ 1504948 w 4375198"/>
              <a:gd name="connsiteY0" fmla="*/ 3981666 h 4178937"/>
              <a:gd name="connsiteX1" fmla="*/ 1574798 w 4375198"/>
              <a:gd name="connsiteY1" fmla="*/ 3302216 h 4178937"/>
              <a:gd name="connsiteX2" fmla="*/ 0 w 4375198"/>
              <a:gd name="connsiteY2" fmla="*/ 216 h 4178937"/>
              <a:gd name="connsiteX3" fmla="*/ 4210048 w 4375198"/>
              <a:gd name="connsiteY3" fmla="*/ 216 h 4178937"/>
              <a:gd name="connsiteX4" fmla="*/ 4375150 w 4375198"/>
              <a:gd name="connsiteY4" fmla="*/ 235166 h 4178937"/>
              <a:gd name="connsiteX5" fmla="*/ 4368798 w 4375198"/>
              <a:gd name="connsiteY5" fmla="*/ 3086316 h 4178937"/>
              <a:gd name="connsiteX6" fmla="*/ 4210050 w 4375198"/>
              <a:gd name="connsiteY6" fmla="*/ 3314915 h 4178937"/>
              <a:gd name="connsiteX7" fmla="*/ 2495550 w 4375198"/>
              <a:gd name="connsiteY7" fmla="*/ 3314915 h 4178937"/>
              <a:gd name="connsiteX8" fmla="*/ 2495548 w 4375198"/>
              <a:gd name="connsiteY8" fmla="*/ 3289516 h 4178937"/>
              <a:gd name="connsiteX9" fmla="*/ 2578098 w 4375198"/>
              <a:gd name="connsiteY9" fmla="*/ 3988016 h 4178937"/>
              <a:gd name="connsiteX10" fmla="*/ 2622549 w 4375198"/>
              <a:gd name="connsiteY10" fmla="*/ 4165816 h 4178937"/>
              <a:gd name="connsiteX11" fmla="*/ 1524000 w 4375198"/>
              <a:gd name="connsiteY11" fmla="*/ 4165815 h 4178937"/>
              <a:gd name="connsiteX12" fmla="*/ 1504948 w 4375198"/>
              <a:gd name="connsiteY12" fmla="*/ 3981666 h 4178937"/>
              <a:gd name="connsiteX0" fmla="*/ 127673 w 2997923"/>
              <a:gd name="connsiteY0" fmla="*/ 3981666 h 4178937"/>
              <a:gd name="connsiteX1" fmla="*/ 197523 w 2997923"/>
              <a:gd name="connsiteY1" fmla="*/ 3302216 h 4178937"/>
              <a:gd name="connsiteX2" fmla="*/ 2832773 w 2997923"/>
              <a:gd name="connsiteY2" fmla="*/ 216 h 4178937"/>
              <a:gd name="connsiteX3" fmla="*/ 2997875 w 2997923"/>
              <a:gd name="connsiteY3" fmla="*/ 235166 h 4178937"/>
              <a:gd name="connsiteX4" fmla="*/ 2991523 w 2997923"/>
              <a:gd name="connsiteY4" fmla="*/ 3086316 h 4178937"/>
              <a:gd name="connsiteX5" fmla="*/ 2832775 w 2997923"/>
              <a:gd name="connsiteY5" fmla="*/ 3314915 h 4178937"/>
              <a:gd name="connsiteX6" fmla="*/ 1118275 w 2997923"/>
              <a:gd name="connsiteY6" fmla="*/ 3314915 h 4178937"/>
              <a:gd name="connsiteX7" fmla="*/ 1118273 w 2997923"/>
              <a:gd name="connsiteY7" fmla="*/ 3289516 h 4178937"/>
              <a:gd name="connsiteX8" fmla="*/ 1200823 w 2997923"/>
              <a:gd name="connsiteY8" fmla="*/ 3988016 h 4178937"/>
              <a:gd name="connsiteX9" fmla="*/ 1245274 w 2997923"/>
              <a:gd name="connsiteY9" fmla="*/ 4165816 h 4178937"/>
              <a:gd name="connsiteX10" fmla="*/ 146725 w 2997923"/>
              <a:gd name="connsiteY10" fmla="*/ 4165815 h 4178937"/>
              <a:gd name="connsiteX11" fmla="*/ 127673 w 2997923"/>
              <a:gd name="connsiteY11" fmla="*/ 3981666 h 4178937"/>
              <a:gd name="connsiteX0" fmla="*/ 2832773 w 2997923"/>
              <a:gd name="connsiteY0" fmla="*/ 216 h 4178937"/>
              <a:gd name="connsiteX1" fmla="*/ 2997875 w 2997923"/>
              <a:gd name="connsiteY1" fmla="*/ 235166 h 4178937"/>
              <a:gd name="connsiteX2" fmla="*/ 2991523 w 2997923"/>
              <a:gd name="connsiteY2" fmla="*/ 3086316 h 4178937"/>
              <a:gd name="connsiteX3" fmla="*/ 2832775 w 2997923"/>
              <a:gd name="connsiteY3" fmla="*/ 3314915 h 4178937"/>
              <a:gd name="connsiteX4" fmla="*/ 1118275 w 2997923"/>
              <a:gd name="connsiteY4" fmla="*/ 3314915 h 4178937"/>
              <a:gd name="connsiteX5" fmla="*/ 1118273 w 2997923"/>
              <a:gd name="connsiteY5" fmla="*/ 3289516 h 4178937"/>
              <a:gd name="connsiteX6" fmla="*/ 1200823 w 2997923"/>
              <a:gd name="connsiteY6" fmla="*/ 3988016 h 4178937"/>
              <a:gd name="connsiteX7" fmla="*/ 1245274 w 2997923"/>
              <a:gd name="connsiteY7" fmla="*/ 4165816 h 4178937"/>
              <a:gd name="connsiteX8" fmla="*/ 146725 w 2997923"/>
              <a:gd name="connsiteY8" fmla="*/ 4165815 h 4178937"/>
              <a:gd name="connsiteX9" fmla="*/ 127673 w 2997923"/>
              <a:gd name="connsiteY9" fmla="*/ 3981666 h 4178937"/>
              <a:gd name="connsiteX10" fmla="*/ 288963 w 2997923"/>
              <a:gd name="connsiteY10" fmla="*/ 3393656 h 4178937"/>
              <a:gd name="connsiteX0" fmla="*/ 2832773 w 2991893"/>
              <a:gd name="connsiteY0" fmla="*/ 0 h 4178721"/>
              <a:gd name="connsiteX1" fmla="*/ 2991523 w 2991893"/>
              <a:gd name="connsiteY1" fmla="*/ 3086100 h 4178721"/>
              <a:gd name="connsiteX2" fmla="*/ 2832775 w 2991893"/>
              <a:gd name="connsiteY2" fmla="*/ 3314699 h 4178721"/>
              <a:gd name="connsiteX3" fmla="*/ 1118275 w 2991893"/>
              <a:gd name="connsiteY3" fmla="*/ 3314699 h 4178721"/>
              <a:gd name="connsiteX4" fmla="*/ 1118273 w 2991893"/>
              <a:gd name="connsiteY4" fmla="*/ 3289300 h 4178721"/>
              <a:gd name="connsiteX5" fmla="*/ 1200823 w 2991893"/>
              <a:gd name="connsiteY5" fmla="*/ 3987800 h 4178721"/>
              <a:gd name="connsiteX6" fmla="*/ 1245274 w 2991893"/>
              <a:gd name="connsiteY6" fmla="*/ 4165600 h 4178721"/>
              <a:gd name="connsiteX7" fmla="*/ 146725 w 2991893"/>
              <a:gd name="connsiteY7" fmla="*/ 4165599 h 4178721"/>
              <a:gd name="connsiteX8" fmla="*/ 127673 w 2991893"/>
              <a:gd name="connsiteY8" fmla="*/ 3981450 h 4178721"/>
              <a:gd name="connsiteX9" fmla="*/ 288963 w 2991893"/>
              <a:gd name="connsiteY9" fmla="*/ 3393440 h 4178721"/>
              <a:gd name="connsiteX0" fmla="*/ 2991523 w 2991893"/>
              <a:gd name="connsiteY0" fmla="*/ 0 h 1092621"/>
              <a:gd name="connsiteX1" fmla="*/ 2832775 w 2991893"/>
              <a:gd name="connsiteY1" fmla="*/ 228599 h 1092621"/>
              <a:gd name="connsiteX2" fmla="*/ 1118275 w 2991893"/>
              <a:gd name="connsiteY2" fmla="*/ 228599 h 1092621"/>
              <a:gd name="connsiteX3" fmla="*/ 1118273 w 2991893"/>
              <a:gd name="connsiteY3" fmla="*/ 203200 h 1092621"/>
              <a:gd name="connsiteX4" fmla="*/ 1200823 w 2991893"/>
              <a:gd name="connsiteY4" fmla="*/ 901700 h 1092621"/>
              <a:gd name="connsiteX5" fmla="*/ 1245274 w 2991893"/>
              <a:gd name="connsiteY5" fmla="*/ 1079500 h 1092621"/>
              <a:gd name="connsiteX6" fmla="*/ 146725 w 2991893"/>
              <a:gd name="connsiteY6" fmla="*/ 1079499 h 1092621"/>
              <a:gd name="connsiteX7" fmla="*/ 127673 w 2991893"/>
              <a:gd name="connsiteY7" fmla="*/ 895350 h 1092621"/>
              <a:gd name="connsiteX8" fmla="*/ 288963 w 2991893"/>
              <a:gd name="connsiteY8" fmla="*/ 307340 h 1092621"/>
              <a:gd name="connsiteX0" fmla="*/ 2832775 w 2832775"/>
              <a:gd name="connsiteY0" fmla="*/ 25399 h 889421"/>
              <a:gd name="connsiteX1" fmla="*/ 1118275 w 2832775"/>
              <a:gd name="connsiteY1" fmla="*/ 25399 h 889421"/>
              <a:gd name="connsiteX2" fmla="*/ 1118273 w 2832775"/>
              <a:gd name="connsiteY2" fmla="*/ 0 h 889421"/>
              <a:gd name="connsiteX3" fmla="*/ 1200823 w 2832775"/>
              <a:gd name="connsiteY3" fmla="*/ 698500 h 889421"/>
              <a:gd name="connsiteX4" fmla="*/ 1245274 w 2832775"/>
              <a:gd name="connsiteY4" fmla="*/ 876300 h 889421"/>
              <a:gd name="connsiteX5" fmla="*/ 146725 w 2832775"/>
              <a:gd name="connsiteY5" fmla="*/ 876299 h 889421"/>
              <a:gd name="connsiteX6" fmla="*/ 127673 w 2832775"/>
              <a:gd name="connsiteY6" fmla="*/ 692150 h 889421"/>
              <a:gd name="connsiteX7" fmla="*/ 288963 w 2832775"/>
              <a:gd name="connsiteY7" fmla="*/ 104140 h 889421"/>
              <a:gd name="connsiteX0" fmla="*/ 1118275 w 1318026"/>
              <a:gd name="connsiteY0" fmla="*/ 25399 h 889421"/>
              <a:gd name="connsiteX1" fmla="*/ 1118273 w 1318026"/>
              <a:gd name="connsiteY1" fmla="*/ 0 h 889421"/>
              <a:gd name="connsiteX2" fmla="*/ 1200823 w 1318026"/>
              <a:gd name="connsiteY2" fmla="*/ 698500 h 889421"/>
              <a:gd name="connsiteX3" fmla="*/ 1245274 w 1318026"/>
              <a:gd name="connsiteY3" fmla="*/ 876300 h 889421"/>
              <a:gd name="connsiteX4" fmla="*/ 146725 w 1318026"/>
              <a:gd name="connsiteY4" fmla="*/ 876299 h 889421"/>
              <a:gd name="connsiteX5" fmla="*/ 127673 w 1318026"/>
              <a:gd name="connsiteY5" fmla="*/ 692150 h 889421"/>
              <a:gd name="connsiteX6" fmla="*/ 288963 w 1318026"/>
              <a:gd name="connsiteY6" fmla="*/ 104140 h 889421"/>
              <a:gd name="connsiteX0" fmla="*/ 1118275 w 1318026"/>
              <a:gd name="connsiteY0" fmla="*/ 25399 h 889421"/>
              <a:gd name="connsiteX1" fmla="*/ 1118273 w 1318026"/>
              <a:gd name="connsiteY1" fmla="*/ 0 h 889421"/>
              <a:gd name="connsiteX2" fmla="*/ 1200823 w 1318026"/>
              <a:gd name="connsiteY2" fmla="*/ 698500 h 889421"/>
              <a:gd name="connsiteX3" fmla="*/ 1245274 w 1318026"/>
              <a:gd name="connsiteY3" fmla="*/ 876300 h 889421"/>
              <a:gd name="connsiteX4" fmla="*/ 146725 w 1318026"/>
              <a:gd name="connsiteY4" fmla="*/ 876299 h 889421"/>
              <a:gd name="connsiteX5" fmla="*/ 127673 w 1318026"/>
              <a:gd name="connsiteY5" fmla="*/ 692150 h 889421"/>
              <a:gd name="connsiteX6" fmla="*/ 187363 w 1318026"/>
              <a:gd name="connsiteY6" fmla="*/ 34290 h 889421"/>
              <a:gd name="connsiteX0" fmla="*/ 1118275 w 1318026"/>
              <a:gd name="connsiteY0" fmla="*/ 25399 h 889421"/>
              <a:gd name="connsiteX1" fmla="*/ 1118273 w 1318026"/>
              <a:gd name="connsiteY1" fmla="*/ 0 h 889421"/>
              <a:gd name="connsiteX2" fmla="*/ 1200823 w 1318026"/>
              <a:gd name="connsiteY2" fmla="*/ 698500 h 889421"/>
              <a:gd name="connsiteX3" fmla="*/ 1245274 w 1318026"/>
              <a:gd name="connsiteY3" fmla="*/ 876300 h 889421"/>
              <a:gd name="connsiteX4" fmla="*/ 146725 w 1318026"/>
              <a:gd name="connsiteY4" fmla="*/ 876299 h 889421"/>
              <a:gd name="connsiteX5" fmla="*/ 127673 w 1318026"/>
              <a:gd name="connsiteY5" fmla="*/ 692150 h 889421"/>
              <a:gd name="connsiteX6" fmla="*/ 187363 w 1318026"/>
              <a:gd name="connsiteY6" fmla="*/ 34290 h 889421"/>
              <a:gd name="connsiteX7" fmla="*/ 1118275 w 1318026"/>
              <a:gd name="connsiteY7" fmla="*/ 25399 h 889421"/>
              <a:gd name="connsiteX0" fmla="*/ 1118275 w 1318026"/>
              <a:gd name="connsiteY0" fmla="*/ 25399 h 889421"/>
              <a:gd name="connsiteX1" fmla="*/ 1118273 w 1318026"/>
              <a:gd name="connsiteY1" fmla="*/ 0 h 889421"/>
              <a:gd name="connsiteX2" fmla="*/ 1200823 w 1318026"/>
              <a:gd name="connsiteY2" fmla="*/ 698500 h 889421"/>
              <a:gd name="connsiteX3" fmla="*/ 1245274 w 1318026"/>
              <a:gd name="connsiteY3" fmla="*/ 876300 h 889421"/>
              <a:gd name="connsiteX4" fmla="*/ 146725 w 1318026"/>
              <a:gd name="connsiteY4" fmla="*/ 876299 h 889421"/>
              <a:gd name="connsiteX5" fmla="*/ 127673 w 1318026"/>
              <a:gd name="connsiteY5" fmla="*/ 692150 h 889421"/>
              <a:gd name="connsiteX6" fmla="*/ 187363 w 1318026"/>
              <a:gd name="connsiteY6" fmla="*/ 34290 h 889421"/>
              <a:gd name="connsiteX7" fmla="*/ 1118275 w 1318026"/>
              <a:gd name="connsiteY7" fmla="*/ 25399 h 88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8026" h="889421">
                <a:moveTo>
                  <a:pt x="1118275" y="25399"/>
                </a:moveTo>
                <a:cubicBezTo>
                  <a:pt x="1118274" y="16933"/>
                  <a:pt x="1118274" y="8466"/>
                  <a:pt x="1118273" y="0"/>
                </a:cubicBezTo>
                <a:lnTo>
                  <a:pt x="1200823" y="698500"/>
                </a:lnTo>
                <a:cubicBezTo>
                  <a:pt x="1272790" y="789517"/>
                  <a:pt x="1398732" y="854075"/>
                  <a:pt x="1245274" y="876300"/>
                </a:cubicBezTo>
                <a:cubicBezTo>
                  <a:pt x="1093933" y="901700"/>
                  <a:pt x="357333" y="883707"/>
                  <a:pt x="146725" y="876299"/>
                </a:cubicBezTo>
                <a:cubicBezTo>
                  <a:pt x="-38484" y="849841"/>
                  <a:pt x="-52243" y="848783"/>
                  <a:pt x="127673" y="692150"/>
                </a:cubicBezTo>
                <a:cubicBezTo>
                  <a:pt x="155190" y="330200"/>
                  <a:pt x="163656" y="222250"/>
                  <a:pt x="187363" y="34290"/>
                </a:cubicBezTo>
                <a:lnTo>
                  <a:pt x="1118275" y="25399"/>
                </a:lnTo>
                <a:close/>
              </a:path>
            </a:pathLst>
          </a:custGeom>
          <a:solidFill>
            <a:srgbClr val="FFFFFF"/>
          </a:solidFill>
          <a:effectLst>
            <a:outerShdw blurRad="50800" dist="38100" dir="5400000" algn="t" rotWithShape="0">
              <a:prstClr val="black">
                <a:alpha val="6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 name="Slide Number Placeholder 1"/>
          <p:cNvSpPr>
            <a:spLocks noGrp="1"/>
          </p:cNvSpPr>
          <p:nvPr>
            <p:ph type="sldNum" sz="quarter" idx="12"/>
          </p:nvPr>
        </p:nvSpPr>
        <p:spPr/>
        <p:txBody>
          <a:bodyPr/>
          <a:lstStyle/>
          <a:p>
            <a:fld id="{CDB8BC0E-CEE3-4EC1-B849-44D559D8322A}" type="slidenum">
              <a:rPr lang="en-US" altLang="fi-FI" smtClean="0"/>
              <a:pPr/>
              <a:t>19</a:t>
            </a:fld>
            <a:endParaRPr lang="en-US" altLang="fi-FI"/>
          </a:p>
        </p:txBody>
      </p:sp>
      <p:sp>
        <p:nvSpPr>
          <p:cNvPr id="48" name="Pixel Background"/>
          <p:cNvSpPr/>
          <p:nvPr/>
        </p:nvSpPr>
        <p:spPr>
          <a:xfrm>
            <a:off x="2412000" y="877590"/>
            <a:ext cx="4319018" cy="2880320"/>
          </a:xfrm>
          <a:prstGeom prst="roundRect">
            <a:avLst>
              <a:gd name="adj" fmla="val 0"/>
            </a:avLst>
          </a:prstGeom>
          <a:gradFill>
            <a:gsLst>
              <a:gs pos="0">
                <a:srgbClr val="5E9EFF"/>
              </a:gs>
              <a:gs pos="39999">
                <a:srgbClr val="85C2FF"/>
              </a:gs>
              <a:gs pos="70000">
                <a:srgbClr val="C4D6EB"/>
              </a:gs>
              <a:gs pos="100000">
                <a:srgbClr val="FFEBFA"/>
              </a:gs>
            </a:gsLst>
            <a:lin ang="5400000" scaled="0"/>
          </a:gradFill>
          <a:effectLst>
            <a:outerShdw blurRad="50800" dist="38100" dir="13500000" algn="br" rotWithShape="0">
              <a:schemeClr val="accent1">
                <a:lumMod val="50000"/>
                <a:alpha val="37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cxnSp>
        <p:nvCxnSpPr>
          <p:cNvPr id="183" name="Straight Connector 182"/>
          <p:cNvCxnSpPr/>
          <p:nvPr/>
        </p:nvCxnSpPr>
        <p:spPr>
          <a:xfrm>
            <a:off x="2413222" y="1597670"/>
            <a:ext cx="4319018" cy="0"/>
          </a:xfrm>
          <a:prstGeom prst="line">
            <a:avLst/>
          </a:prstGeom>
          <a:ln>
            <a:solidFill>
              <a:schemeClr val="accent1">
                <a:lumMod val="75000"/>
                <a:alpha val="74000"/>
              </a:schemeClr>
            </a:solidFill>
          </a:ln>
          <a:effectLst>
            <a:outerShdw blurRad="12700" dist="127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a:off x="2411760" y="2307669"/>
            <a:ext cx="4319018" cy="0"/>
          </a:xfrm>
          <a:prstGeom prst="line">
            <a:avLst/>
          </a:prstGeom>
          <a:ln>
            <a:solidFill>
              <a:schemeClr val="accent1">
                <a:lumMod val="75000"/>
                <a:alpha val="74000"/>
              </a:schemeClr>
            </a:solidFill>
          </a:ln>
          <a:effectLst>
            <a:outerShdw blurRad="12700" dist="127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85" name="Straight Connector 184"/>
          <p:cNvCxnSpPr/>
          <p:nvPr/>
        </p:nvCxnSpPr>
        <p:spPr>
          <a:xfrm>
            <a:off x="2413222" y="3037830"/>
            <a:ext cx="4319018" cy="0"/>
          </a:xfrm>
          <a:prstGeom prst="line">
            <a:avLst/>
          </a:prstGeom>
          <a:ln>
            <a:solidFill>
              <a:schemeClr val="accent1">
                <a:lumMod val="75000"/>
                <a:alpha val="74000"/>
              </a:schemeClr>
            </a:solidFill>
          </a:ln>
          <a:effectLst>
            <a:outerShdw blurRad="12700" dist="127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a:off x="3133302" y="877590"/>
            <a:ext cx="0" cy="2880320"/>
          </a:xfrm>
          <a:prstGeom prst="line">
            <a:avLst/>
          </a:prstGeom>
          <a:ln>
            <a:solidFill>
              <a:schemeClr val="accent1">
                <a:lumMod val="75000"/>
                <a:alpha val="74000"/>
              </a:schemeClr>
            </a:solidFill>
          </a:ln>
          <a:effectLst>
            <a:outerShdw blurRad="12700" dist="127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a:off x="3852651" y="877590"/>
            <a:ext cx="0" cy="2880320"/>
          </a:xfrm>
          <a:prstGeom prst="line">
            <a:avLst/>
          </a:prstGeom>
          <a:ln>
            <a:solidFill>
              <a:schemeClr val="accent1">
                <a:lumMod val="75000"/>
                <a:alpha val="74000"/>
              </a:schemeClr>
            </a:solidFill>
          </a:ln>
          <a:effectLst>
            <a:outerShdw blurRad="12700" dist="127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88" name="Straight Connector 187"/>
          <p:cNvCxnSpPr/>
          <p:nvPr/>
        </p:nvCxnSpPr>
        <p:spPr>
          <a:xfrm>
            <a:off x="4571509" y="877590"/>
            <a:ext cx="0" cy="2880320"/>
          </a:xfrm>
          <a:prstGeom prst="line">
            <a:avLst/>
          </a:prstGeom>
          <a:ln>
            <a:solidFill>
              <a:schemeClr val="accent1">
                <a:lumMod val="75000"/>
                <a:alpha val="74000"/>
              </a:schemeClr>
            </a:solidFill>
          </a:ln>
          <a:effectLst>
            <a:outerShdw blurRad="12700" dist="127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flipH="1">
            <a:off x="5292080" y="880442"/>
            <a:ext cx="1" cy="2877468"/>
          </a:xfrm>
          <a:prstGeom prst="line">
            <a:avLst/>
          </a:prstGeom>
          <a:ln>
            <a:solidFill>
              <a:schemeClr val="accent1">
                <a:lumMod val="75000"/>
                <a:alpha val="74000"/>
              </a:schemeClr>
            </a:solidFill>
          </a:ln>
          <a:effectLst>
            <a:outerShdw blurRad="12700" dist="127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flipH="1">
            <a:off x="6012160" y="880442"/>
            <a:ext cx="1" cy="2877468"/>
          </a:xfrm>
          <a:prstGeom prst="line">
            <a:avLst/>
          </a:prstGeom>
          <a:ln>
            <a:solidFill>
              <a:schemeClr val="accent1">
                <a:lumMod val="75000"/>
                <a:alpha val="74000"/>
              </a:schemeClr>
            </a:solidFill>
          </a:ln>
          <a:effectLst>
            <a:outerShdw blurRad="12700" dist="127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34" name="G-MLT Diff Connector"/>
          <p:cNvCxnSpPr/>
          <p:nvPr/>
        </p:nvCxnSpPr>
        <p:spPr>
          <a:xfrm flipH="1">
            <a:off x="4346975" y="2063348"/>
            <a:ext cx="727626" cy="1"/>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5" name="G-MLT Diff Connector"/>
          <p:cNvCxnSpPr/>
          <p:nvPr/>
        </p:nvCxnSpPr>
        <p:spPr>
          <a:xfrm flipV="1">
            <a:off x="4346973" y="2056341"/>
            <a:ext cx="2287" cy="717006"/>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6" name="G-MLT Diff Connector"/>
          <p:cNvCxnSpPr/>
          <p:nvPr/>
        </p:nvCxnSpPr>
        <p:spPr>
          <a:xfrm flipV="1">
            <a:off x="4349260" y="1343268"/>
            <a:ext cx="0" cy="71307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7" name="G-MLT Diff Connector"/>
          <p:cNvCxnSpPr/>
          <p:nvPr/>
        </p:nvCxnSpPr>
        <p:spPr>
          <a:xfrm flipH="1">
            <a:off x="3627624" y="2063349"/>
            <a:ext cx="721636" cy="0"/>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38" name="G-MLT Dot Red"/>
          <p:cNvSpPr/>
          <p:nvPr/>
        </p:nvSpPr>
        <p:spPr>
          <a:xfrm flipH="1">
            <a:off x="4265203" y="1981582"/>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39" name="G-MLT Dot Green"/>
          <p:cNvSpPr/>
          <p:nvPr/>
        </p:nvSpPr>
        <p:spPr>
          <a:xfrm flipH="1">
            <a:off x="4985283" y="1981582"/>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40" name="G-MLT Dot Green"/>
          <p:cNvSpPr/>
          <p:nvPr/>
        </p:nvSpPr>
        <p:spPr>
          <a:xfrm flipH="1">
            <a:off x="3552632" y="1981582"/>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41" name="G-MLT Dot Green"/>
          <p:cNvSpPr/>
          <p:nvPr/>
        </p:nvSpPr>
        <p:spPr>
          <a:xfrm flipH="1">
            <a:off x="4265203" y="1261502"/>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42" name="G-MLT Dot Green"/>
          <p:cNvSpPr/>
          <p:nvPr/>
        </p:nvSpPr>
        <p:spPr>
          <a:xfrm flipH="1">
            <a:off x="4267490" y="2691581"/>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43" name="G-MLT Minus"/>
          <p:cNvSpPr/>
          <p:nvPr/>
        </p:nvSpPr>
        <p:spPr>
          <a:xfrm flipV="1">
            <a:off x="4301973" y="2056341"/>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44" name="G-MLT Plus"/>
          <p:cNvSpPr/>
          <p:nvPr/>
        </p:nvSpPr>
        <p:spPr>
          <a:xfrm>
            <a:off x="3584646" y="2015585"/>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45" name="G-MLT Plus"/>
          <p:cNvSpPr/>
          <p:nvPr/>
        </p:nvSpPr>
        <p:spPr>
          <a:xfrm>
            <a:off x="5017297" y="2015585"/>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46" name="G-MLT Plus"/>
          <p:cNvSpPr/>
          <p:nvPr/>
        </p:nvSpPr>
        <p:spPr>
          <a:xfrm>
            <a:off x="4299504" y="2723591"/>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47" name="G-MLT Plus"/>
          <p:cNvSpPr/>
          <p:nvPr/>
        </p:nvSpPr>
        <p:spPr>
          <a:xfrm>
            <a:off x="4297219" y="1293512"/>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nvGrpSpPr>
          <p:cNvPr id="78" name="Gradient Pixel Pair Left"/>
          <p:cNvGrpSpPr/>
          <p:nvPr/>
        </p:nvGrpSpPr>
        <p:grpSpPr>
          <a:xfrm>
            <a:off x="3135015" y="1596987"/>
            <a:ext cx="1440160" cy="720080"/>
            <a:chOff x="3131840" y="1854162"/>
            <a:chExt cx="1440160" cy="720080"/>
          </a:xfrm>
        </p:grpSpPr>
        <p:sp>
          <p:nvSpPr>
            <p:cNvPr id="149" name="Minus Box"/>
            <p:cNvSpPr/>
            <p:nvPr/>
          </p:nvSpPr>
          <p:spPr>
            <a:xfrm>
              <a:off x="3131840" y="1854162"/>
              <a:ext cx="720080" cy="720080"/>
            </a:xfrm>
            <a:prstGeom prst="rect">
              <a:avLst/>
            </a:prstGeom>
            <a:gradFill>
              <a:gsLst>
                <a:gs pos="0">
                  <a:srgbClr val="E47373"/>
                </a:gs>
                <a:gs pos="65000">
                  <a:srgbClr val="9A1515"/>
                </a:gs>
                <a:gs pos="100000">
                  <a:srgbClr val="8C1313"/>
                </a:gs>
              </a:gsLst>
              <a:lin ang="5400000" scaled="0"/>
            </a:gradFill>
            <a:ln>
              <a:solidFill>
                <a:srgbClr val="000000">
                  <a:alpha val="49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48" name="Plus Box"/>
            <p:cNvSpPr/>
            <p:nvPr/>
          </p:nvSpPr>
          <p:spPr>
            <a:xfrm>
              <a:off x="3851920" y="1854162"/>
              <a:ext cx="720080" cy="720080"/>
            </a:xfrm>
            <a:prstGeom prst="rect">
              <a:avLst/>
            </a:prstGeom>
            <a:gradFill>
              <a:gsLst>
                <a:gs pos="0">
                  <a:schemeClr val="accent2">
                    <a:lumMod val="60000"/>
                    <a:lumOff val="40000"/>
                  </a:schemeClr>
                </a:gs>
                <a:gs pos="65000">
                  <a:schemeClr val="accent2">
                    <a:lumMod val="75000"/>
                  </a:schemeClr>
                </a:gs>
                <a:gs pos="100000">
                  <a:srgbClr val="8C9513"/>
                </a:gs>
              </a:gsLst>
              <a:lin ang="5400000" scaled="0"/>
            </a:gradFill>
            <a:ln>
              <a:solidFill>
                <a:srgbClr val="000000">
                  <a:alpha val="49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51" name="Plus Box Sign"/>
            <p:cNvSpPr/>
            <p:nvPr/>
          </p:nvSpPr>
          <p:spPr>
            <a:xfrm>
              <a:off x="4106081" y="2108405"/>
              <a:ext cx="211594" cy="211594"/>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3600" dirty="0"/>
            </a:p>
          </p:txBody>
        </p:sp>
        <p:sp>
          <p:nvSpPr>
            <p:cNvPr id="153" name="Minus Box Sign"/>
            <p:cNvSpPr/>
            <p:nvPr/>
          </p:nvSpPr>
          <p:spPr>
            <a:xfrm flipV="1">
              <a:off x="3386083" y="2199582"/>
              <a:ext cx="211594" cy="36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61" name="Gradient Pixel Pair Right"/>
          <p:cNvGrpSpPr/>
          <p:nvPr/>
        </p:nvGrpSpPr>
        <p:grpSpPr>
          <a:xfrm>
            <a:off x="3855826" y="1594495"/>
            <a:ext cx="1440160" cy="720080"/>
            <a:chOff x="3131840" y="1854162"/>
            <a:chExt cx="1440160" cy="720080"/>
          </a:xfrm>
        </p:grpSpPr>
        <p:sp>
          <p:nvSpPr>
            <p:cNvPr id="162" name="Minus Box"/>
            <p:cNvSpPr/>
            <p:nvPr/>
          </p:nvSpPr>
          <p:spPr>
            <a:xfrm>
              <a:off x="3131840" y="1854162"/>
              <a:ext cx="720080" cy="720080"/>
            </a:xfrm>
            <a:prstGeom prst="rect">
              <a:avLst/>
            </a:prstGeom>
            <a:gradFill>
              <a:gsLst>
                <a:gs pos="0">
                  <a:srgbClr val="E47373"/>
                </a:gs>
                <a:gs pos="65000">
                  <a:srgbClr val="9A1515"/>
                </a:gs>
                <a:gs pos="100000">
                  <a:srgbClr val="8C1313"/>
                </a:gs>
              </a:gsLst>
              <a:lin ang="5400000" scaled="0"/>
            </a:gradFill>
            <a:ln>
              <a:solidFill>
                <a:srgbClr val="000000">
                  <a:alpha val="49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63" name="Plus Box"/>
            <p:cNvSpPr/>
            <p:nvPr/>
          </p:nvSpPr>
          <p:spPr>
            <a:xfrm>
              <a:off x="3851920" y="1854162"/>
              <a:ext cx="720080" cy="720080"/>
            </a:xfrm>
            <a:prstGeom prst="rect">
              <a:avLst/>
            </a:prstGeom>
            <a:gradFill>
              <a:gsLst>
                <a:gs pos="0">
                  <a:schemeClr val="accent2">
                    <a:lumMod val="60000"/>
                    <a:lumOff val="40000"/>
                  </a:schemeClr>
                </a:gs>
                <a:gs pos="65000">
                  <a:schemeClr val="accent2">
                    <a:lumMod val="75000"/>
                  </a:schemeClr>
                </a:gs>
                <a:gs pos="100000">
                  <a:srgbClr val="8C9513"/>
                </a:gs>
              </a:gsLst>
              <a:lin ang="5400000" scaled="0"/>
            </a:gradFill>
            <a:ln>
              <a:solidFill>
                <a:srgbClr val="000000">
                  <a:alpha val="49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64" name="Plus Box Sign"/>
            <p:cNvSpPr/>
            <p:nvPr/>
          </p:nvSpPr>
          <p:spPr>
            <a:xfrm>
              <a:off x="4106081" y="2108405"/>
              <a:ext cx="211594" cy="211594"/>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3600" dirty="0"/>
            </a:p>
          </p:txBody>
        </p:sp>
        <p:sp>
          <p:nvSpPr>
            <p:cNvPr id="165" name="Minus Box Sign"/>
            <p:cNvSpPr/>
            <p:nvPr/>
          </p:nvSpPr>
          <p:spPr>
            <a:xfrm flipV="1">
              <a:off x="3386083" y="2199582"/>
              <a:ext cx="211594" cy="36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66" name="Gradient Pixel Pair Top"/>
          <p:cNvGrpSpPr/>
          <p:nvPr/>
        </p:nvGrpSpPr>
        <p:grpSpPr>
          <a:xfrm>
            <a:off x="3854270" y="872218"/>
            <a:ext cx="721636" cy="1444687"/>
            <a:chOff x="3844396" y="1866552"/>
            <a:chExt cx="721636" cy="1444687"/>
          </a:xfrm>
        </p:grpSpPr>
        <p:sp>
          <p:nvSpPr>
            <p:cNvPr id="167" name="Minus Box"/>
            <p:cNvSpPr/>
            <p:nvPr/>
          </p:nvSpPr>
          <p:spPr>
            <a:xfrm>
              <a:off x="3845952" y="2591159"/>
              <a:ext cx="720080" cy="720080"/>
            </a:xfrm>
            <a:prstGeom prst="rect">
              <a:avLst/>
            </a:prstGeom>
            <a:gradFill>
              <a:gsLst>
                <a:gs pos="0">
                  <a:srgbClr val="E47373"/>
                </a:gs>
                <a:gs pos="65000">
                  <a:srgbClr val="9A1515"/>
                </a:gs>
                <a:gs pos="100000">
                  <a:srgbClr val="8C1313"/>
                </a:gs>
              </a:gsLst>
              <a:lin ang="5400000" scaled="0"/>
            </a:gradFill>
            <a:ln>
              <a:solidFill>
                <a:srgbClr val="000000">
                  <a:alpha val="49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68" name="Plus Box"/>
            <p:cNvSpPr/>
            <p:nvPr/>
          </p:nvSpPr>
          <p:spPr>
            <a:xfrm>
              <a:off x="3844396" y="1866552"/>
              <a:ext cx="720080" cy="720080"/>
            </a:xfrm>
            <a:prstGeom prst="rect">
              <a:avLst/>
            </a:prstGeom>
            <a:gradFill>
              <a:gsLst>
                <a:gs pos="0">
                  <a:schemeClr val="accent2">
                    <a:lumMod val="60000"/>
                    <a:lumOff val="40000"/>
                  </a:schemeClr>
                </a:gs>
                <a:gs pos="65000">
                  <a:schemeClr val="accent2">
                    <a:lumMod val="75000"/>
                  </a:schemeClr>
                </a:gs>
                <a:gs pos="100000">
                  <a:srgbClr val="8C9513"/>
                </a:gs>
              </a:gsLst>
              <a:lin ang="5400000" scaled="0"/>
            </a:gradFill>
            <a:ln>
              <a:solidFill>
                <a:srgbClr val="000000">
                  <a:alpha val="49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69" name="Plus Box Sign"/>
            <p:cNvSpPr/>
            <p:nvPr/>
          </p:nvSpPr>
          <p:spPr>
            <a:xfrm>
              <a:off x="4106081" y="2108405"/>
              <a:ext cx="211594" cy="211594"/>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3600" dirty="0"/>
            </a:p>
          </p:txBody>
        </p:sp>
        <p:sp>
          <p:nvSpPr>
            <p:cNvPr id="170" name="Minus Box Sign"/>
            <p:cNvSpPr/>
            <p:nvPr/>
          </p:nvSpPr>
          <p:spPr>
            <a:xfrm flipV="1">
              <a:off x="4106081" y="2948154"/>
              <a:ext cx="211594" cy="36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171" name="Gradient Pixel Pair Bottom"/>
          <p:cNvGrpSpPr/>
          <p:nvPr/>
        </p:nvGrpSpPr>
        <p:grpSpPr>
          <a:xfrm>
            <a:off x="3857822" y="1594723"/>
            <a:ext cx="721636" cy="1444687"/>
            <a:chOff x="3844396" y="1866552"/>
            <a:chExt cx="721636" cy="1444687"/>
          </a:xfrm>
        </p:grpSpPr>
        <p:sp>
          <p:nvSpPr>
            <p:cNvPr id="172" name="Minus Box"/>
            <p:cNvSpPr/>
            <p:nvPr/>
          </p:nvSpPr>
          <p:spPr>
            <a:xfrm>
              <a:off x="3845952" y="2591159"/>
              <a:ext cx="720080" cy="720080"/>
            </a:xfrm>
            <a:prstGeom prst="rect">
              <a:avLst/>
            </a:prstGeom>
            <a:gradFill>
              <a:gsLst>
                <a:gs pos="0">
                  <a:srgbClr val="E47373"/>
                </a:gs>
                <a:gs pos="65000">
                  <a:srgbClr val="9A1515"/>
                </a:gs>
                <a:gs pos="100000">
                  <a:srgbClr val="8C1313"/>
                </a:gs>
              </a:gsLst>
              <a:lin ang="5400000" scaled="0"/>
            </a:gradFill>
            <a:ln>
              <a:solidFill>
                <a:srgbClr val="000000">
                  <a:alpha val="49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73" name="Plus Box"/>
            <p:cNvSpPr/>
            <p:nvPr/>
          </p:nvSpPr>
          <p:spPr>
            <a:xfrm>
              <a:off x="3844396" y="1866552"/>
              <a:ext cx="720080" cy="720080"/>
            </a:xfrm>
            <a:prstGeom prst="rect">
              <a:avLst/>
            </a:prstGeom>
            <a:gradFill>
              <a:gsLst>
                <a:gs pos="0">
                  <a:schemeClr val="accent2">
                    <a:lumMod val="60000"/>
                    <a:lumOff val="40000"/>
                  </a:schemeClr>
                </a:gs>
                <a:gs pos="65000">
                  <a:schemeClr val="accent2">
                    <a:lumMod val="75000"/>
                  </a:schemeClr>
                </a:gs>
                <a:gs pos="100000">
                  <a:srgbClr val="8C9513"/>
                </a:gs>
              </a:gsLst>
              <a:lin ang="5400000" scaled="0"/>
            </a:gradFill>
            <a:ln>
              <a:solidFill>
                <a:srgbClr val="000000">
                  <a:alpha val="49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74" name="Plus Box Sign"/>
            <p:cNvSpPr/>
            <p:nvPr/>
          </p:nvSpPr>
          <p:spPr>
            <a:xfrm>
              <a:off x="4106081" y="2108405"/>
              <a:ext cx="211594" cy="211594"/>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3600" dirty="0"/>
            </a:p>
          </p:txBody>
        </p:sp>
        <p:sp>
          <p:nvSpPr>
            <p:cNvPr id="182" name="Minus Box Sign"/>
            <p:cNvSpPr/>
            <p:nvPr/>
          </p:nvSpPr>
          <p:spPr>
            <a:xfrm flipV="1">
              <a:off x="4106081" y="2948154"/>
              <a:ext cx="211594" cy="36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sp>
        <p:nvSpPr>
          <p:cNvPr id="201" name="Throughput Box"/>
          <p:cNvSpPr/>
          <p:nvPr/>
        </p:nvSpPr>
        <p:spPr>
          <a:xfrm>
            <a:off x="3858121" y="1597670"/>
            <a:ext cx="720080" cy="720080"/>
          </a:xfrm>
          <a:prstGeom prst="rect">
            <a:avLst/>
          </a:prstGeom>
          <a:gradFill>
            <a:gsLst>
              <a:gs pos="0">
                <a:srgbClr val="E47373"/>
              </a:gs>
              <a:gs pos="65000">
                <a:srgbClr val="9A1515"/>
              </a:gs>
              <a:gs pos="100000">
                <a:srgbClr val="8C1313"/>
              </a:gs>
            </a:gsLst>
            <a:lin ang="5400000" scaled="0"/>
          </a:gradFill>
          <a:ln>
            <a:solidFill>
              <a:srgbClr val="000000">
                <a:alpha val="49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pic>
        <p:nvPicPr>
          <p:cNvPr id="53" name="Screen" descr="C:\Users\make\AppData\Local\Microsoft\Windows\Temporary Internet Files\Content.IE5\C7LR034D\apple_led_cinema_screen_by_fisshy94-d38e3o5[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4281" y="678520"/>
            <a:ext cx="4700680" cy="4206359"/>
          </a:xfrm>
          <a:prstGeom prst="rect">
            <a:avLst/>
          </a:prstGeom>
          <a:noFill/>
          <a:effectLst>
            <a:reflection blurRad="6350" stA="21000" endPos="10000" dir="5400000" sy="-100000" algn="bl" rotWithShape="0"/>
          </a:effectLst>
          <a:extLst>
            <a:ext uri="{909E8E84-426E-40dd-AFC4-6F175D3DCCD1}">
              <a14:hiddenFill xmlns=""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66018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1"/>
                                        </p:tgtEl>
                                        <p:attrNameLst>
                                          <p:attrName>style.visibility</p:attrName>
                                        </p:attrNameLst>
                                      </p:cBhvr>
                                      <p:to>
                                        <p:strVal val="visible"/>
                                      </p:to>
                                    </p:set>
                                    <p:animEffect transition="in" filter="fade">
                                      <p:cBhvr>
                                        <p:cTn id="7" dur="200"/>
                                        <p:tgtEl>
                                          <p:spTgt spid="2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00"/>
                                        <p:tgtEl>
                                          <p:spTgt spid="201"/>
                                        </p:tgtEl>
                                      </p:cBhvr>
                                    </p:animEffect>
                                    <p:set>
                                      <p:cBhvr>
                                        <p:cTn id="12" dur="1" fill="hold">
                                          <p:stCondLst>
                                            <p:cond delay="199"/>
                                          </p:stCondLst>
                                        </p:cTn>
                                        <p:tgtEl>
                                          <p:spTgt spid="20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fade">
                                      <p:cBhvr>
                                        <p:cTn id="17" dur="200"/>
                                        <p:tgtEl>
                                          <p:spTgt spid="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200"/>
                                        <p:tgtEl>
                                          <p:spTgt spid="78"/>
                                        </p:tgtEl>
                                      </p:cBhvr>
                                    </p:animEffect>
                                    <p:set>
                                      <p:cBhvr>
                                        <p:cTn id="22" dur="1" fill="hold">
                                          <p:stCondLst>
                                            <p:cond delay="199"/>
                                          </p:stCondLst>
                                        </p:cTn>
                                        <p:tgtEl>
                                          <p:spTgt spid="78"/>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166"/>
                                        </p:tgtEl>
                                        <p:attrNameLst>
                                          <p:attrName>style.visibility</p:attrName>
                                        </p:attrNameLst>
                                      </p:cBhvr>
                                      <p:to>
                                        <p:strVal val="visible"/>
                                      </p:to>
                                    </p:set>
                                    <p:animEffect transition="in" filter="fade">
                                      <p:cBhvr>
                                        <p:cTn id="25" dur="200"/>
                                        <p:tgtEl>
                                          <p:spTgt spid="16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200"/>
                                        <p:tgtEl>
                                          <p:spTgt spid="166"/>
                                        </p:tgtEl>
                                      </p:cBhvr>
                                    </p:animEffect>
                                    <p:set>
                                      <p:cBhvr>
                                        <p:cTn id="30" dur="1" fill="hold">
                                          <p:stCondLst>
                                            <p:cond delay="199"/>
                                          </p:stCondLst>
                                        </p:cTn>
                                        <p:tgtEl>
                                          <p:spTgt spid="166"/>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61"/>
                                        </p:tgtEl>
                                        <p:attrNameLst>
                                          <p:attrName>style.visibility</p:attrName>
                                        </p:attrNameLst>
                                      </p:cBhvr>
                                      <p:to>
                                        <p:strVal val="visible"/>
                                      </p:to>
                                    </p:set>
                                    <p:animEffect transition="in" filter="fade">
                                      <p:cBhvr>
                                        <p:cTn id="33" dur="200"/>
                                        <p:tgtEl>
                                          <p:spTgt spid="16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200"/>
                                        <p:tgtEl>
                                          <p:spTgt spid="161"/>
                                        </p:tgtEl>
                                      </p:cBhvr>
                                    </p:animEffect>
                                    <p:set>
                                      <p:cBhvr>
                                        <p:cTn id="38" dur="1" fill="hold">
                                          <p:stCondLst>
                                            <p:cond delay="199"/>
                                          </p:stCondLst>
                                        </p:cTn>
                                        <p:tgtEl>
                                          <p:spTgt spid="161"/>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71"/>
                                        </p:tgtEl>
                                        <p:attrNameLst>
                                          <p:attrName>style.visibility</p:attrName>
                                        </p:attrNameLst>
                                      </p:cBhvr>
                                      <p:to>
                                        <p:strVal val="visible"/>
                                      </p:to>
                                    </p:set>
                                    <p:animEffect transition="in" filter="fade">
                                      <p:cBhvr>
                                        <p:cTn id="41" dur="2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0" animBg="1"/>
      <p:bldP spid="20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40"/>
          <p:cNvSpPr>
            <a:spLocks noGrp="1"/>
          </p:cNvSpPr>
          <p:nvPr>
            <p:ph type="ctrTitle"/>
          </p:nvPr>
        </p:nvSpPr>
        <p:spPr>
          <a:xfrm>
            <a:off x="3652838" y="1714500"/>
            <a:ext cx="5491162" cy="3429000"/>
          </a:xfrm>
          <a:solidFill>
            <a:srgbClr val="41464C"/>
          </a:solidFill>
        </p:spPr>
        <p:txBody>
          <a:bodyPr/>
          <a:lstStyle/>
          <a:p>
            <a:pPr algn="l" eaLnBrk="1" hangingPunct="1"/>
            <a:r>
              <a:rPr lang="en-US" altLang="fi-FI" sz="2200" dirty="0" smtClean="0">
                <a:ea typeface="ＭＳ Ｐゴシック" pitchFamily="8" charset="-128"/>
              </a:rPr>
              <a:t>    Gradient-Domain Path Tracing</a:t>
            </a:r>
            <a:r>
              <a:rPr lang="en-US" altLang="fi-FI" sz="2400" dirty="0" smtClean="0">
                <a:ea typeface="ＭＳ Ｐゴシック" pitchFamily="8" charset="-128"/>
              </a:rPr>
              <a:t/>
            </a:r>
            <a:br>
              <a:rPr lang="en-US" altLang="fi-FI" sz="2400" dirty="0" smtClean="0">
                <a:ea typeface="ＭＳ Ｐゴシック" pitchFamily="8" charset="-128"/>
              </a:rPr>
            </a:br>
            <a:r>
              <a:rPr lang="en-US" altLang="fi-FI" sz="2400" dirty="0" smtClean="0">
                <a:ea typeface="ＭＳ Ｐゴシック" pitchFamily="8" charset="-128"/>
              </a:rPr>
              <a:t/>
            </a:r>
            <a:br>
              <a:rPr lang="en-US" altLang="fi-FI" sz="2400" dirty="0" smtClean="0">
                <a:ea typeface="ＭＳ Ｐゴシック" pitchFamily="8" charset="-128"/>
              </a:rPr>
            </a:br>
            <a:r>
              <a:rPr lang="en-US" altLang="fi-FI" sz="1800" dirty="0" smtClean="0">
                <a:ea typeface="ＭＳ Ｐゴシック" pitchFamily="8" charset="-128"/>
              </a:rPr>
              <a:t> </a:t>
            </a:r>
            <a:br>
              <a:rPr lang="en-US" altLang="fi-FI" sz="1800" dirty="0" smtClean="0">
                <a:ea typeface="ＭＳ Ｐゴシック" pitchFamily="8" charset="-128"/>
              </a:rPr>
            </a:br>
            <a:r>
              <a:rPr lang="en-US" altLang="fi-FI" sz="1800" dirty="0" smtClean="0">
                <a:ea typeface="ＭＳ Ｐゴシック" pitchFamily="8" charset="-128"/>
              </a:rPr>
              <a:t> </a:t>
            </a:r>
          </a:p>
        </p:txBody>
      </p:sp>
      <p:sp>
        <p:nvSpPr>
          <p:cNvPr id="42" name="Subtitle 41"/>
          <p:cNvSpPr>
            <a:spLocks noGrp="1"/>
          </p:cNvSpPr>
          <p:nvPr>
            <p:ph type="subTitle" idx="1"/>
          </p:nvPr>
        </p:nvSpPr>
        <p:spPr>
          <a:xfrm>
            <a:off x="0" y="1714500"/>
            <a:ext cx="3652838" cy="3429000"/>
          </a:xfrm>
          <a:solidFill>
            <a:schemeClr val="bg1"/>
          </a:solidFill>
        </p:spPr>
        <p:txBody>
          <a:bodyPr rtlCol="0" anchor="ctr">
            <a:normAutofit/>
          </a:bodyPr>
          <a:lstStyle/>
          <a:p>
            <a:pPr eaLnBrk="1" fontAlgn="auto" hangingPunct="1">
              <a:spcAft>
                <a:spcPts val="0"/>
              </a:spcAft>
              <a:buFont typeface="Arial"/>
              <a:buNone/>
              <a:defRPr/>
            </a:pPr>
            <a:r>
              <a:rPr lang="en-US" sz="1800" dirty="0" smtClean="0">
                <a:solidFill>
                  <a:schemeClr val="bg1">
                    <a:lumMod val="50000"/>
                  </a:schemeClr>
                </a:solidFill>
                <a:ea typeface="+mn-ea"/>
                <a:cs typeface="+mn-cs"/>
              </a:rPr>
              <a:t> </a:t>
            </a:r>
          </a:p>
        </p:txBody>
      </p:sp>
      <p:pic>
        <p:nvPicPr>
          <p:cNvPr id="15364" name="Picture 42" descr="S15_sub.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71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3914634" y="3405230"/>
            <a:ext cx="1504482" cy="461665"/>
          </a:xfrm>
          <a:prstGeom prst="rect">
            <a:avLst/>
          </a:prstGeom>
          <a:noFill/>
        </p:spPr>
        <p:txBody>
          <a:bodyPr wrap="square" rtlCol="0">
            <a:spAutoFit/>
          </a:bodyPr>
          <a:lstStyle/>
          <a:p>
            <a:pPr algn="ctr"/>
            <a:r>
              <a:rPr lang="fi-FI" sz="1200" b="1" dirty="0" smtClean="0">
                <a:solidFill>
                  <a:schemeClr val="bg1"/>
                </a:solidFill>
              </a:rPr>
              <a:t>Markus Kettunen</a:t>
            </a:r>
          </a:p>
          <a:p>
            <a:pPr algn="ctr"/>
            <a:r>
              <a:rPr lang="fi-FI" sz="1200" dirty="0" smtClean="0">
                <a:solidFill>
                  <a:schemeClr val="bg1"/>
                </a:solidFill>
              </a:rPr>
              <a:t>Aalto University</a:t>
            </a:r>
            <a:endParaRPr lang="fi-FI" sz="1200" dirty="0">
              <a:solidFill>
                <a:schemeClr val="bg1"/>
              </a:solidFill>
            </a:endParaRPr>
          </a:p>
        </p:txBody>
      </p:sp>
      <p:sp>
        <p:nvSpPr>
          <p:cNvPr id="6" name="TextBox 5"/>
          <p:cNvSpPr txBox="1"/>
          <p:nvPr/>
        </p:nvSpPr>
        <p:spPr>
          <a:xfrm>
            <a:off x="5419116" y="3405230"/>
            <a:ext cx="1504482" cy="461665"/>
          </a:xfrm>
          <a:prstGeom prst="rect">
            <a:avLst/>
          </a:prstGeom>
          <a:noFill/>
        </p:spPr>
        <p:txBody>
          <a:bodyPr wrap="square" rtlCol="0">
            <a:spAutoFit/>
          </a:bodyPr>
          <a:lstStyle/>
          <a:p>
            <a:pPr algn="ctr"/>
            <a:r>
              <a:rPr lang="fi-FI" sz="1200" b="1" dirty="0" smtClean="0">
                <a:solidFill>
                  <a:schemeClr val="bg1"/>
                </a:solidFill>
              </a:rPr>
              <a:t>Marco Manzi</a:t>
            </a:r>
          </a:p>
          <a:p>
            <a:pPr algn="ctr"/>
            <a:r>
              <a:rPr lang="fi-FI" sz="1200" dirty="0" smtClean="0">
                <a:solidFill>
                  <a:schemeClr val="bg1"/>
                </a:solidFill>
              </a:rPr>
              <a:t>University of Bern</a:t>
            </a:r>
            <a:endParaRPr lang="fi-FI" sz="1200" dirty="0">
              <a:solidFill>
                <a:schemeClr val="bg1"/>
              </a:solidFill>
            </a:endParaRPr>
          </a:p>
        </p:txBody>
      </p:sp>
      <p:sp>
        <p:nvSpPr>
          <p:cNvPr id="7" name="TextBox 6"/>
          <p:cNvSpPr txBox="1"/>
          <p:nvPr/>
        </p:nvSpPr>
        <p:spPr>
          <a:xfrm>
            <a:off x="6923598" y="3405228"/>
            <a:ext cx="1504482" cy="461665"/>
          </a:xfrm>
          <a:prstGeom prst="rect">
            <a:avLst/>
          </a:prstGeom>
          <a:noFill/>
        </p:spPr>
        <p:txBody>
          <a:bodyPr wrap="square" rtlCol="0">
            <a:spAutoFit/>
          </a:bodyPr>
          <a:lstStyle/>
          <a:p>
            <a:pPr algn="ctr"/>
            <a:r>
              <a:rPr lang="fi-FI" sz="1200" b="1" dirty="0" smtClean="0">
                <a:solidFill>
                  <a:schemeClr val="bg1"/>
                </a:solidFill>
              </a:rPr>
              <a:t>Miika Aittala</a:t>
            </a:r>
          </a:p>
          <a:p>
            <a:pPr algn="ctr"/>
            <a:r>
              <a:rPr lang="fi-FI" sz="1200" dirty="0" smtClean="0">
                <a:solidFill>
                  <a:schemeClr val="bg1"/>
                </a:solidFill>
              </a:rPr>
              <a:t>Aalto University</a:t>
            </a:r>
            <a:endParaRPr lang="fi-FI" sz="1200" dirty="0">
              <a:solidFill>
                <a:schemeClr val="bg1"/>
              </a:solidFill>
            </a:endParaRPr>
          </a:p>
        </p:txBody>
      </p:sp>
      <p:sp>
        <p:nvSpPr>
          <p:cNvPr id="8" name="TextBox 7"/>
          <p:cNvSpPr txBox="1"/>
          <p:nvPr/>
        </p:nvSpPr>
        <p:spPr>
          <a:xfrm>
            <a:off x="3914634" y="3935135"/>
            <a:ext cx="1504482" cy="646331"/>
          </a:xfrm>
          <a:prstGeom prst="rect">
            <a:avLst/>
          </a:prstGeom>
          <a:noFill/>
        </p:spPr>
        <p:txBody>
          <a:bodyPr wrap="square" rtlCol="0">
            <a:spAutoFit/>
          </a:bodyPr>
          <a:lstStyle/>
          <a:p>
            <a:pPr algn="ctr"/>
            <a:r>
              <a:rPr lang="fi-FI" sz="1200" b="1" dirty="0" smtClean="0">
                <a:solidFill>
                  <a:schemeClr val="bg1"/>
                </a:solidFill>
              </a:rPr>
              <a:t>Jaakko Lehtinen</a:t>
            </a:r>
          </a:p>
          <a:p>
            <a:pPr algn="ctr"/>
            <a:r>
              <a:rPr lang="fi-FI" sz="1200" dirty="0" smtClean="0">
                <a:solidFill>
                  <a:schemeClr val="bg1"/>
                </a:solidFill>
              </a:rPr>
              <a:t>Aalto University</a:t>
            </a:r>
          </a:p>
          <a:p>
            <a:pPr algn="ctr"/>
            <a:r>
              <a:rPr lang="fi-FI" sz="1200" dirty="0" smtClean="0">
                <a:solidFill>
                  <a:schemeClr val="bg1"/>
                </a:solidFill>
              </a:rPr>
              <a:t>NVIDIA</a:t>
            </a:r>
            <a:endParaRPr lang="fi-FI" sz="1200" dirty="0">
              <a:solidFill>
                <a:schemeClr val="bg1"/>
              </a:solidFill>
            </a:endParaRPr>
          </a:p>
        </p:txBody>
      </p:sp>
      <p:sp>
        <p:nvSpPr>
          <p:cNvPr id="9" name="TextBox 8"/>
          <p:cNvSpPr txBox="1"/>
          <p:nvPr/>
        </p:nvSpPr>
        <p:spPr>
          <a:xfrm>
            <a:off x="5419116" y="3935135"/>
            <a:ext cx="1504482" cy="461665"/>
          </a:xfrm>
          <a:prstGeom prst="rect">
            <a:avLst/>
          </a:prstGeom>
          <a:noFill/>
        </p:spPr>
        <p:txBody>
          <a:bodyPr wrap="square" rtlCol="0">
            <a:spAutoFit/>
          </a:bodyPr>
          <a:lstStyle/>
          <a:p>
            <a:pPr algn="ctr"/>
            <a:r>
              <a:rPr lang="fi-FI" sz="1200" b="1" dirty="0" smtClean="0">
                <a:solidFill>
                  <a:schemeClr val="bg1"/>
                </a:solidFill>
              </a:rPr>
              <a:t>Frédo Durand</a:t>
            </a:r>
          </a:p>
          <a:p>
            <a:pPr algn="ctr"/>
            <a:r>
              <a:rPr lang="fi-FI" sz="1200" dirty="0" smtClean="0">
                <a:solidFill>
                  <a:schemeClr val="bg1"/>
                </a:solidFill>
              </a:rPr>
              <a:t>MIT CSAIL</a:t>
            </a:r>
            <a:endParaRPr lang="fi-FI" sz="1200" dirty="0">
              <a:solidFill>
                <a:schemeClr val="bg1"/>
              </a:solidFill>
            </a:endParaRPr>
          </a:p>
        </p:txBody>
      </p:sp>
      <p:sp>
        <p:nvSpPr>
          <p:cNvPr id="10" name="TextBox 9"/>
          <p:cNvSpPr txBox="1"/>
          <p:nvPr/>
        </p:nvSpPr>
        <p:spPr>
          <a:xfrm>
            <a:off x="6923598" y="3935133"/>
            <a:ext cx="1504482" cy="461665"/>
          </a:xfrm>
          <a:prstGeom prst="rect">
            <a:avLst/>
          </a:prstGeom>
          <a:noFill/>
        </p:spPr>
        <p:txBody>
          <a:bodyPr wrap="square" rtlCol="0">
            <a:spAutoFit/>
          </a:bodyPr>
          <a:lstStyle/>
          <a:p>
            <a:pPr algn="ctr"/>
            <a:r>
              <a:rPr lang="fi-FI" sz="1200" b="1" dirty="0" smtClean="0">
                <a:solidFill>
                  <a:schemeClr val="bg1"/>
                </a:solidFill>
              </a:rPr>
              <a:t>Matthias Zwicker</a:t>
            </a:r>
          </a:p>
          <a:p>
            <a:pPr algn="ctr"/>
            <a:r>
              <a:rPr lang="fi-FI" sz="1200" dirty="0" smtClean="0">
                <a:solidFill>
                  <a:schemeClr val="bg1"/>
                </a:solidFill>
              </a:rPr>
              <a:t>University of Bern</a:t>
            </a:r>
            <a:endParaRPr lang="fi-FI" sz="1200" dirty="0">
              <a:solidFill>
                <a:schemeClr val="bg1"/>
              </a:solidFill>
            </a:endParaRPr>
          </a:p>
        </p:txBody>
      </p:sp>
      <p:pic>
        <p:nvPicPr>
          <p:cNvPr id="15365" name="Picture 5" descr="D:\Projects\shared_bmlt\presis\Aalto_EN_21_RGB_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11" y="1945334"/>
            <a:ext cx="1842978" cy="1689913"/>
          </a:xfrm>
          <a:prstGeom prst="rect">
            <a:avLst/>
          </a:prstGeom>
          <a:noFill/>
          <a:extLst>
            <a:ext uri="{909E8E84-426E-40dd-AFC4-6F175D3DCCD1}">
              <a14:hiddenFill xmlns="" xmlns:a14="http://schemas.microsoft.com/office/drawing/2010/main">
                <a:solidFill>
                  <a:srgbClr val="FFFFFF"/>
                </a:solidFill>
              </a14:hiddenFill>
            </a:ext>
          </a:extLst>
        </p:spPr>
      </p:pic>
      <p:pic>
        <p:nvPicPr>
          <p:cNvPr id="15366" name="Picture 6" descr="D:\Projects\shared_bmlt\presis\csai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0660" y="3656318"/>
            <a:ext cx="1307167" cy="891535"/>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7789" y="2324644"/>
            <a:ext cx="1207188" cy="931291"/>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3825" y="3735347"/>
            <a:ext cx="1164949" cy="8596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DB8BC0E-CEE3-4EC1-B849-44D559D8322A}" type="slidenum">
              <a:rPr lang="en-US" altLang="fi-FI" smtClean="0"/>
              <a:pPr/>
              <a:t>20</a:t>
            </a:fld>
            <a:endParaRPr lang="en-US" altLang="fi-FI" dirty="0"/>
          </a:p>
        </p:txBody>
      </p:sp>
      <p:pic>
        <p:nvPicPr>
          <p:cNvPr id="3"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778" y="1079260"/>
            <a:ext cx="7198043" cy="3343918"/>
          </a:xfrm>
          <a:prstGeom prst="rect">
            <a:avLst/>
          </a:prstGeom>
          <a:solidFill>
            <a:schemeClr val="accent2"/>
          </a:solidFill>
        </p:spPr>
      </p:pic>
      <p:grpSp>
        <p:nvGrpSpPr>
          <p:cNvPr id="26" name="Group 25"/>
          <p:cNvGrpSpPr/>
          <p:nvPr/>
        </p:nvGrpSpPr>
        <p:grpSpPr>
          <a:xfrm>
            <a:off x="2797739" y="1372852"/>
            <a:ext cx="1615510" cy="1620722"/>
            <a:chOff x="2797739" y="688651"/>
            <a:chExt cx="1615510" cy="1620722"/>
          </a:xfrm>
          <a:effectLst>
            <a:outerShdw blurRad="457200" dist="76200" dir="6300000" algn="tl" rotWithShape="0">
              <a:prstClr val="black">
                <a:alpha val="22000"/>
              </a:prstClr>
            </a:outerShdw>
          </a:effectLst>
        </p:grpSpPr>
        <p:sp>
          <p:nvSpPr>
            <p:cNvPr id="24" name="Oval 23"/>
            <p:cNvSpPr/>
            <p:nvPr/>
          </p:nvSpPr>
          <p:spPr>
            <a:xfrm>
              <a:off x="2958169" y="861560"/>
              <a:ext cx="1317845" cy="1288694"/>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p>
          </p:txBody>
        </p:sp>
        <p:pic>
          <p:nvPicPr>
            <p:cNvPr id="1027" name="Picture 3" descr="C:\Users\make\AppData\Local\Microsoft\Windows\Temporary Internet Files\Content.IE5\0KS6E1BQ\chromesphere[1].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97739" y="688651"/>
              <a:ext cx="1615510" cy="1620722"/>
            </a:xfrm>
            <a:prstGeom prst="rect">
              <a:avLst/>
            </a:prstGeom>
            <a:noFill/>
            <a:extLst>
              <a:ext uri="{909E8E84-426E-40dd-AFC4-6F175D3DCCD1}">
                <a14:hiddenFill xmlns="" xmlns:a14="http://schemas.microsoft.com/office/drawing/2010/main">
                  <a:solidFill>
                    <a:srgbClr val="FFFFFF"/>
                  </a:solidFill>
                </a14:hiddenFill>
              </a:ext>
            </a:extLst>
          </p:spPr>
        </p:pic>
      </p:grpSp>
      <p:cxnSp>
        <p:nvCxnSpPr>
          <p:cNvPr id="57" name="Path 1"/>
          <p:cNvCxnSpPr/>
          <p:nvPr/>
        </p:nvCxnSpPr>
        <p:spPr>
          <a:xfrm>
            <a:off x="1095375" y="1513100"/>
            <a:ext cx="3566635" cy="2603754"/>
          </a:xfrm>
          <a:prstGeom prst="line">
            <a:avLst/>
          </a:prstGeom>
          <a:ln w="50800" cap="rnd">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71" name="Path 1"/>
          <p:cNvCxnSpPr/>
          <p:nvPr/>
        </p:nvCxnSpPr>
        <p:spPr>
          <a:xfrm flipH="1">
            <a:off x="4662010" y="3365853"/>
            <a:ext cx="675076" cy="751001"/>
          </a:xfrm>
          <a:prstGeom prst="line">
            <a:avLst/>
          </a:prstGeom>
          <a:ln w="50800" cap="rnd">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75" name="Path 1"/>
          <p:cNvCxnSpPr/>
          <p:nvPr/>
        </p:nvCxnSpPr>
        <p:spPr>
          <a:xfrm>
            <a:off x="4211960" y="2265841"/>
            <a:ext cx="1125126" cy="1100012"/>
          </a:xfrm>
          <a:prstGeom prst="line">
            <a:avLst/>
          </a:prstGeom>
          <a:ln w="50800" cap="rnd">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78" name="Path 1"/>
          <p:cNvCxnSpPr/>
          <p:nvPr/>
        </p:nvCxnSpPr>
        <p:spPr>
          <a:xfrm flipH="1">
            <a:off x="4211960" y="1275731"/>
            <a:ext cx="1408252" cy="990110"/>
          </a:xfrm>
          <a:prstGeom prst="line">
            <a:avLst/>
          </a:prstGeom>
          <a:ln w="50800" cap="rnd">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7" name="Path 1"/>
          <p:cNvCxnSpPr/>
          <p:nvPr/>
        </p:nvCxnSpPr>
        <p:spPr>
          <a:xfrm flipH="1" flipV="1">
            <a:off x="5620214" y="1275732"/>
            <a:ext cx="2082336" cy="135768"/>
          </a:xfrm>
          <a:prstGeom prst="line">
            <a:avLst/>
          </a:prstGeom>
          <a:ln w="50800" cap="rnd">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Offset Path 4"/>
          <p:cNvCxnSpPr/>
          <p:nvPr/>
        </p:nvCxnSpPr>
        <p:spPr>
          <a:xfrm flipH="1" flipV="1">
            <a:off x="1095375" y="1513100"/>
            <a:ext cx="2891561" cy="2567970"/>
          </a:xfrm>
          <a:prstGeom prst="line">
            <a:avLst/>
          </a:prstGeom>
          <a:ln w="50800" cap="rnd">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96" name="Offset Path 4 Stub"/>
          <p:cNvCxnSpPr/>
          <p:nvPr/>
        </p:nvCxnSpPr>
        <p:spPr>
          <a:xfrm flipH="1" flipV="1">
            <a:off x="1085850" y="1503575"/>
            <a:ext cx="904875" cy="800100"/>
          </a:xfrm>
          <a:prstGeom prst="line">
            <a:avLst/>
          </a:prstGeom>
          <a:ln w="50800" cap="rnd">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117" name="Title 1"/>
          <p:cNvSpPr txBox="1">
            <a:spLocks/>
          </p:cNvSpPr>
          <p:nvPr/>
        </p:nvSpPr>
        <p:spPr>
          <a:xfrm>
            <a:off x="0" y="0"/>
            <a:ext cx="9144000" cy="904875"/>
          </a:xfrm>
          <a:prstGeom prst="rect">
            <a:avLst/>
          </a:prstGeom>
        </p:spPr>
        <p:txBody>
          <a:bodyPr/>
          <a:lstStyle>
            <a:lvl1pPr algn="ctr" defTabSz="457200" rtl="0" eaLnBrk="0" fontAlgn="base" hangingPunct="0">
              <a:spcBef>
                <a:spcPct val="0"/>
              </a:spcBef>
              <a:spcAft>
                <a:spcPct val="0"/>
              </a:spcAft>
              <a:defRPr sz="4400" kern="1200">
                <a:solidFill>
                  <a:schemeClr val="bg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5pPr>
            <a:lvl6pPr marL="4572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9pPr>
          </a:lstStyle>
          <a:p>
            <a:pPr algn="l"/>
            <a:endParaRPr lang="fi-FI" dirty="0">
              <a:solidFill>
                <a:srgbClr val="000000"/>
              </a:solidFill>
            </a:endParaRPr>
          </a:p>
        </p:txBody>
      </p:sp>
      <p:cxnSp>
        <p:nvCxnSpPr>
          <p:cNvPr id="118" name="Offset Path 4"/>
          <p:cNvCxnSpPr/>
          <p:nvPr/>
        </p:nvCxnSpPr>
        <p:spPr>
          <a:xfrm flipH="1">
            <a:off x="6577460" y="696910"/>
            <a:ext cx="270030" cy="0"/>
          </a:xfrm>
          <a:prstGeom prst="line">
            <a:avLst/>
          </a:prstGeom>
          <a:ln w="50800" cap="rnd">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122" name="Path 1"/>
          <p:cNvCxnSpPr/>
          <p:nvPr/>
        </p:nvCxnSpPr>
        <p:spPr>
          <a:xfrm flipH="1">
            <a:off x="6577460" y="411510"/>
            <a:ext cx="270030" cy="0"/>
          </a:xfrm>
          <a:prstGeom prst="line">
            <a:avLst/>
          </a:prstGeom>
          <a:ln w="50800" cap="rnd">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1032" name="TextBox 1031"/>
          <p:cNvSpPr txBox="1"/>
          <p:nvPr/>
        </p:nvSpPr>
        <p:spPr>
          <a:xfrm>
            <a:off x="6847490" y="215989"/>
            <a:ext cx="1395155" cy="369332"/>
          </a:xfrm>
          <a:prstGeom prst="rect">
            <a:avLst/>
          </a:prstGeom>
          <a:noFill/>
        </p:spPr>
        <p:txBody>
          <a:bodyPr wrap="square" rtlCol="0">
            <a:spAutoFit/>
          </a:bodyPr>
          <a:lstStyle/>
          <a:p>
            <a:r>
              <a:rPr lang="fi-FI" dirty="0" smtClean="0">
                <a:solidFill>
                  <a:srgbClr val="000000"/>
                </a:solidFill>
              </a:rPr>
              <a:t>Base Path</a:t>
            </a:r>
            <a:endParaRPr lang="fi-FI" dirty="0">
              <a:solidFill>
                <a:srgbClr val="000000"/>
              </a:solidFill>
            </a:endParaRPr>
          </a:p>
        </p:txBody>
      </p:sp>
      <p:sp>
        <p:nvSpPr>
          <p:cNvPr id="137" name="TextBox 136"/>
          <p:cNvSpPr txBox="1"/>
          <p:nvPr/>
        </p:nvSpPr>
        <p:spPr>
          <a:xfrm>
            <a:off x="6846025" y="501520"/>
            <a:ext cx="1395155" cy="369332"/>
          </a:xfrm>
          <a:prstGeom prst="rect">
            <a:avLst/>
          </a:prstGeom>
          <a:noFill/>
        </p:spPr>
        <p:txBody>
          <a:bodyPr wrap="square" rtlCol="0">
            <a:spAutoFit/>
          </a:bodyPr>
          <a:lstStyle/>
          <a:p>
            <a:r>
              <a:rPr lang="fi-FI" dirty="0" smtClean="0">
                <a:solidFill>
                  <a:srgbClr val="000000"/>
                </a:solidFill>
              </a:rPr>
              <a:t>Offset Path</a:t>
            </a:r>
            <a:endParaRPr lang="fi-FI" dirty="0">
              <a:solidFill>
                <a:srgbClr val="000000"/>
              </a:solidFill>
            </a:endParaRPr>
          </a:p>
        </p:txBody>
      </p:sp>
      <p:sp>
        <p:nvSpPr>
          <p:cNvPr id="1033" name="TextBox 1032"/>
          <p:cNvSpPr txBox="1"/>
          <p:nvPr/>
        </p:nvSpPr>
        <p:spPr>
          <a:xfrm>
            <a:off x="2923325" y="1751828"/>
            <a:ext cx="1387125" cy="461665"/>
          </a:xfrm>
          <a:prstGeom prst="rect">
            <a:avLst/>
          </a:prstGeom>
          <a:noFill/>
        </p:spPr>
        <p:txBody>
          <a:bodyPr wrap="square" rtlCol="0">
            <a:spAutoFit/>
          </a:bodyPr>
          <a:lstStyle/>
          <a:p>
            <a:pPr algn="ctr"/>
            <a:r>
              <a:rPr lang="fi-FI" sz="2400" dirty="0" smtClean="0">
                <a:solidFill>
                  <a:srgbClr val="000000"/>
                </a:solidFill>
                <a:effectLst>
                  <a:glow rad="127000">
                    <a:schemeClr val="bg1">
                      <a:alpha val="58000"/>
                    </a:schemeClr>
                  </a:glow>
                </a:effectLst>
              </a:rPr>
              <a:t>Mirror</a:t>
            </a:r>
            <a:endParaRPr lang="fi-FI" sz="2400" dirty="0">
              <a:solidFill>
                <a:srgbClr val="000000"/>
              </a:solidFill>
              <a:effectLst>
                <a:glow rad="127000">
                  <a:schemeClr val="bg1">
                    <a:alpha val="58000"/>
                  </a:schemeClr>
                </a:glow>
              </a:effectLst>
            </a:endParaRPr>
          </a:p>
        </p:txBody>
      </p:sp>
      <p:sp>
        <p:nvSpPr>
          <p:cNvPr id="140" name="TextBox 139"/>
          <p:cNvSpPr txBox="1"/>
          <p:nvPr/>
        </p:nvSpPr>
        <p:spPr>
          <a:xfrm>
            <a:off x="6939500" y="1608668"/>
            <a:ext cx="1387125" cy="461665"/>
          </a:xfrm>
          <a:prstGeom prst="rect">
            <a:avLst/>
          </a:prstGeom>
          <a:noFill/>
        </p:spPr>
        <p:txBody>
          <a:bodyPr wrap="square" rtlCol="0">
            <a:spAutoFit/>
          </a:bodyPr>
          <a:lstStyle/>
          <a:p>
            <a:pPr algn="ctr"/>
            <a:r>
              <a:rPr lang="fi-FI" sz="2400" dirty="0" smtClean="0">
                <a:solidFill>
                  <a:srgbClr val="000000"/>
                </a:solidFill>
                <a:effectLst>
                  <a:glow rad="127000">
                    <a:schemeClr val="bg1">
                      <a:alpha val="58000"/>
                    </a:schemeClr>
                  </a:glow>
                </a:effectLst>
              </a:rPr>
              <a:t>Light</a:t>
            </a:r>
            <a:endParaRPr lang="fi-FI" sz="2400" dirty="0">
              <a:solidFill>
                <a:srgbClr val="000000"/>
              </a:solidFill>
              <a:effectLst>
                <a:glow rad="127000">
                  <a:schemeClr val="bg1">
                    <a:alpha val="58000"/>
                  </a:schemeClr>
                </a:glow>
              </a:effectLst>
            </a:endParaRPr>
          </a:p>
        </p:txBody>
      </p:sp>
      <p:sp>
        <p:nvSpPr>
          <p:cNvPr id="21" name="Oval 20"/>
          <p:cNvSpPr/>
          <p:nvPr/>
        </p:nvSpPr>
        <p:spPr>
          <a:xfrm>
            <a:off x="-6536581" y="-6368937"/>
            <a:ext cx="16636542" cy="16636542"/>
          </a:xfrm>
          <a:prstGeom prst="ellipse">
            <a:avLst/>
          </a:prstGeom>
          <a:gradFill flip="none" rotWithShape="1">
            <a:gsLst>
              <a:gs pos="9000">
                <a:srgbClr val="000000">
                  <a:alpha val="0"/>
                </a:srgbClr>
              </a:gs>
              <a:gs pos="12000">
                <a:srgbClr val="000000">
                  <a:alpha val="40000"/>
                </a:srgb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86765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fade">
                                      <p:cBhvr>
                                        <p:cTn id="11" dur="500"/>
                                        <p:tgtEl>
                                          <p:spTgt spid="7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fade">
                                      <p:cBhvr>
                                        <p:cTn id="15" dur="500"/>
                                        <p:tgtEl>
                                          <p:spTgt spid="7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fade">
                                      <p:cBhvr>
                                        <p:cTn id="19" dur="500"/>
                                        <p:tgtEl>
                                          <p:spTgt spid="7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7"/>
                                        </p:tgtEl>
                                        <p:attrNameLst>
                                          <p:attrName>style.visibility</p:attrName>
                                        </p:attrNameLst>
                                      </p:cBhvr>
                                      <p:to>
                                        <p:strVal val="visible"/>
                                      </p:to>
                                    </p:set>
                                    <p:animEffect transition="in" filter="fade">
                                      <p:cBhvr>
                                        <p:cTn id="23" dur="500"/>
                                        <p:tgtEl>
                                          <p:spTgt spid="8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96"/>
                                        </p:tgtEl>
                                        <p:attrNameLst>
                                          <p:attrName>style.visibility</p:attrName>
                                        </p:attrNameLst>
                                      </p:cBhvr>
                                      <p:to>
                                        <p:strVal val="visible"/>
                                      </p:to>
                                    </p:set>
                                    <p:animEffect transition="in" filter="fade">
                                      <p:cBhvr>
                                        <p:cTn id="32" dur="500"/>
                                        <p:tgtEl>
                                          <p:spTgt spid="9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DB8BC0E-CEE3-4EC1-B849-44D559D8322A}" type="slidenum">
              <a:rPr lang="en-US" altLang="fi-FI" smtClean="0"/>
              <a:pPr/>
              <a:t>21</a:t>
            </a:fld>
            <a:endParaRPr lang="en-US" altLang="fi-FI" dirty="0"/>
          </a:p>
        </p:txBody>
      </p:sp>
      <p:pic>
        <p:nvPicPr>
          <p:cNvPr id="3"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778" y="1079260"/>
            <a:ext cx="7198043" cy="3343918"/>
          </a:xfrm>
          <a:prstGeom prst="rect">
            <a:avLst/>
          </a:prstGeom>
          <a:solidFill>
            <a:schemeClr val="accent2"/>
          </a:solidFill>
        </p:spPr>
      </p:pic>
      <p:grpSp>
        <p:nvGrpSpPr>
          <p:cNvPr id="26" name="Group 25"/>
          <p:cNvGrpSpPr/>
          <p:nvPr/>
        </p:nvGrpSpPr>
        <p:grpSpPr>
          <a:xfrm>
            <a:off x="2797739" y="1372852"/>
            <a:ext cx="1615510" cy="1620722"/>
            <a:chOff x="2797739" y="688651"/>
            <a:chExt cx="1615510" cy="1620722"/>
          </a:xfrm>
          <a:effectLst>
            <a:outerShdw blurRad="457200" dist="76200" dir="6300000" algn="tl" rotWithShape="0">
              <a:prstClr val="black">
                <a:alpha val="22000"/>
              </a:prstClr>
            </a:outerShdw>
          </a:effectLst>
        </p:grpSpPr>
        <p:sp>
          <p:nvSpPr>
            <p:cNvPr id="24" name="Oval 23"/>
            <p:cNvSpPr/>
            <p:nvPr/>
          </p:nvSpPr>
          <p:spPr>
            <a:xfrm>
              <a:off x="2958169" y="861560"/>
              <a:ext cx="1317845" cy="1288694"/>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p>
          </p:txBody>
        </p:sp>
        <p:pic>
          <p:nvPicPr>
            <p:cNvPr id="1027" name="Picture 3" descr="C:\Users\make\AppData\Local\Microsoft\Windows\Temporary Internet Files\Content.IE5\0KS6E1BQ\chromesphere[1].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97739" y="688651"/>
              <a:ext cx="1615510" cy="1620722"/>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06" name="Diffuse Material 1"/>
          <p:cNvSpPr/>
          <p:nvPr/>
        </p:nvSpPr>
        <p:spPr>
          <a:xfrm>
            <a:off x="4367792" y="4024173"/>
            <a:ext cx="633196" cy="295956"/>
          </a:xfrm>
          <a:prstGeom prst="ellipse">
            <a:avLst/>
          </a:prstGeom>
          <a:gradFill>
            <a:gsLst>
              <a:gs pos="0">
                <a:srgbClr val="FFEFD1"/>
              </a:gs>
              <a:gs pos="64999">
                <a:srgbClr val="F0EBD5"/>
              </a:gs>
              <a:gs pos="100000">
                <a:srgbClr val="D1C39F"/>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08" name="Diffuse Material 1"/>
          <p:cNvSpPr/>
          <p:nvPr/>
        </p:nvSpPr>
        <p:spPr>
          <a:xfrm>
            <a:off x="5306280" y="1146267"/>
            <a:ext cx="633196" cy="241382"/>
          </a:xfrm>
          <a:prstGeom prst="ellipse">
            <a:avLst/>
          </a:prstGeom>
          <a:gradFill>
            <a:gsLst>
              <a:gs pos="0">
                <a:srgbClr val="FFEFD1"/>
              </a:gs>
              <a:gs pos="64999">
                <a:srgbClr val="F0EBD5"/>
              </a:gs>
              <a:gs pos="100000">
                <a:srgbClr val="D1C39F"/>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11" name="Diffuse Material 2"/>
          <p:cNvSpPr/>
          <p:nvPr/>
        </p:nvSpPr>
        <p:spPr>
          <a:xfrm>
            <a:off x="5304066" y="3048077"/>
            <a:ext cx="74238" cy="611146"/>
          </a:xfrm>
          <a:prstGeom prst="ellipse">
            <a:avLst/>
          </a:prstGeom>
          <a:gradFill>
            <a:gsLst>
              <a:gs pos="0">
                <a:srgbClr val="FFEFD1"/>
              </a:gs>
              <a:gs pos="64999">
                <a:srgbClr val="F0EBD5"/>
              </a:gs>
              <a:gs pos="100000">
                <a:srgbClr val="D1C39F"/>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35" name="Specular Material"/>
          <p:cNvSpPr/>
          <p:nvPr/>
        </p:nvSpPr>
        <p:spPr>
          <a:xfrm>
            <a:off x="4106626" y="1949334"/>
            <a:ext cx="178528" cy="611146"/>
          </a:xfrm>
          <a:prstGeom prst="ellipse">
            <a:avLst/>
          </a:prstGeom>
          <a:gradFill>
            <a:gsLst>
              <a:gs pos="0">
                <a:schemeClr val="accent5">
                  <a:lumMod val="20000"/>
                  <a:lumOff val="80000"/>
                </a:schemeClr>
              </a:gs>
              <a:gs pos="64999">
                <a:schemeClr val="tx1">
                  <a:lumMod val="60000"/>
                  <a:lumOff val="40000"/>
                </a:schemeClr>
              </a:gs>
              <a:gs pos="100000">
                <a:schemeClr val="tx1">
                  <a:lumMod val="75000"/>
                </a:schemeClr>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cxnSp>
        <p:nvCxnSpPr>
          <p:cNvPr id="57" name="Path 1"/>
          <p:cNvCxnSpPr/>
          <p:nvPr/>
        </p:nvCxnSpPr>
        <p:spPr>
          <a:xfrm>
            <a:off x="1095375" y="1513100"/>
            <a:ext cx="3566635" cy="2603754"/>
          </a:xfrm>
          <a:prstGeom prst="line">
            <a:avLst/>
          </a:prstGeom>
          <a:ln w="50800" cap="rnd">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71" name="Path 1"/>
          <p:cNvCxnSpPr/>
          <p:nvPr/>
        </p:nvCxnSpPr>
        <p:spPr>
          <a:xfrm flipH="1">
            <a:off x="4662010" y="3365853"/>
            <a:ext cx="675076" cy="751001"/>
          </a:xfrm>
          <a:prstGeom prst="line">
            <a:avLst/>
          </a:prstGeom>
          <a:ln w="50800" cap="rnd">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75" name="Path 1"/>
          <p:cNvCxnSpPr/>
          <p:nvPr/>
        </p:nvCxnSpPr>
        <p:spPr>
          <a:xfrm>
            <a:off x="4211960" y="2265841"/>
            <a:ext cx="1125126" cy="1100012"/>
          </a:xfrm>
          <a:prstGeom prst="line">
            <a:avLst/>
          </a:prstGeom>
          <a:ln w="50800" cap="rnd">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78" name="Path 1"/>
          <p:cNvCxnSpPr/>
          <p:nvPr/>
        </p:nvCxnSpPr>
        <p:spPr>
          <a:xfrm flipH="1">
            <a:off x="4211960" y="1275731"/>
            <a:ext cx="1408252" cy="990110"/>
          </a:xfrm>
          <a:prstGeom prst="line">
            <a:avLst/>
          </a:prstGeom>
          <a:ln w="50800" cap="rnd">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7" name="Path 1"/>
          <p:cNvCxnSpPr/>
          <p:nvPr/>
        </p:nvCxnSpPr>
        <p:spPr>
          <a:xfrm flipH="1" flipV="1">
            <a:off x="5620214" y="1275732"/>
            <a:ext cx="2082336" cy="135768"/>
          </a:xfrm>
          <a:prstGeom prst="line">
            <a:avLst/>
          </a:prstGeom>
          <a:ln w="50800" cap="rnd">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Offset Path 4"/>
          <p:cNvCxnSpPr/>
          <p:nvPr/>
        </p:nvCxnSpPr>
        <p:spPr>
          <a:xfrm flipH="1" flipV="1">
            <a:off x="1095375" y="1513100"/>
            <a:ext cx="2891561" cy="2567970"/>
          </a:xfrm>
          <a:prstGeom prst="line">
            <a:avLst/>
          </a:prstGeom>
          <a:ln w="50800" cap="rnd">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96" name="Offset Path 4 Stub"/>
          <p:cNvCxnSpPr/>
          <p:nvPr/>
        </p:nvCxnSpPr>
        <p:spPr>
          <a:xfrm flipH="1" flipV="1">
            <a:off x="1085850" y="1503575"/>
            <a:ext cx="904875" cy="800100"/>
          </a:xfrm>
          <a:prstGeom prst="line">
            <a:avLst/>
          </a:prstGeom>
          <a:ln w="50800" cap="rnd">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107" name="Text: Diffuse"/>
          <p:cNvSpPr txBox="1"/>
          <p:nvPr/>
        </p:nvSpPr>
        <p:spPr>
          <a:xfrm>
            <a:off x="4890400" y="4494439"/>
            <a:ext cx="2516915" cy="461665"/>
          </a:xfrm>
          <a:prstGeom prst="rect">
            <a:avLst/>
          </a:prstGeom>
          <a:noFill/>
        </p:spPr>
        <p:txBody>
          <a:bodyPr wrap="square" rtlCol="0">
            <a:spAutoFit/>
          </a:bodyPr>
          <a:lstStyle/>
          <a:p>
            <a:pPr algn="ctr"/>
            <a:r>
              <a:rPr lang="fi-FI" sz="2400" dirty="0">
                <a:solidFill>
                  <a:srgbClr val="000000"/>
                </a:solidFill>
                <a:effectLst/>
              </a:rPr>
              <a:t>Non-Specular</a:t>
            </a:r>
          </a:p>
        </p:txBody>
      </p:sp>
      <p:sp>
        <p:nvSpPr>
          <p:cNvPr id="117" name="Title 1"/>
          <p:cNvSpPr txBox="1">
            <a:spLocks/>
          </p:cNvSpPr>
          <p:nvPr/>
        </p:nvSpPr>
        <p:spPr>
          <a:xfrm>
            <a:off x="0" y="0"/>
            <a:ext cx="9144000" cy="904875"/>
          </a:xfrm>
          <a:prstGeom prst="rect">
            <a:avLst/>
          </a:prstGeom>
        </p:spPr>
        <p:txBody>
          <a:bodyPr/>
          <a:lstStyle>
            <a:lvl1pPr algn="ctr" defTabSz="457200" rtl="0" eaLnBrk="0" fontAlgn="base" hangingPunct="0">
              <a:spcBef>
                <a:spcPct val="0"/>
              </a:spcBef>
              <a:spcAft>
                <a:spcPct val="0"/>
              </a:spcAft>
              <a:defRPr sz="4400" kern="1200">
                <a:solidFill>
                  <a:schemeClr val="bg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5pPr>
            <a:lvl6pPr marL="4572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9pPr>
          </a:lstStyle>
          <a:p>
            <a:pPr algn="l"/>
            <a:r>
              <a:rPr lang="fi-FI" dirty="0" smtClean="0">
                <a:solidFill>
                  <a:srgbClr val="000000"/>
                </a:solidFill>
              </a:rPr>
              <a:t>Vertex classification</a:t>
            </a:r>
            <a:endParaRPr lang="fi-FI" dirty="0">
              <a:solidFill>
                <a:srgbClr val="000000"/>
              </a:solidFill>
            </a:endParaRPr>
          </a:p>
        </p:txBody>
      </p:sp>
      <p:cxnSp>
        <p:nvCxnSpPr>
          <p:cNvPr id="118" name="Offset Path 4"/>
          <p:cNvCxnSpPr/>
          <p:nvPr/>
        </p:nvCxnSpPr>
        <p:spPr>
          <a:xfrm flipH="1">
            <a:off x="6577460" y="696910"/>
            <a:ext cx="270030" cy="0"/>
          </a:xfrm>
          <a:prstGeom prst="line">
            <a:avLst/>
          </a:prstGeom>
          <a:ln w="50800" cap="rnd">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122" name="Path 1"/>
          <p:cNvCxnSpPr/>
          <p:nvPr/>
        </p:nvCxnSpPr>
        <p:spPr>
          <a:xfrm flipH="1">
            <a:off x="6577460" y="411510"/>
            <a:ext cx="270030" cy="0"/>
          </a:xfrm>
          <a:prstGeom prst="line">
            <a:avLst/>
          </a:prstGeom>
          <a:ln w="50800" cap="rnd">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1032" name="TextBox 1031"/>
          <p:cNvSpPr txBox="1"/>
          <p:nvPr/>
        </p:nvSpPr>
        <p:spPr>
          <a:xfrm>
            <a:off x="6847490" y="215989"/>
            <a:ext cx="1395155" cy="369332"/>
          </a:xfrm>
          <a:prstGeom prst="rect">
            <a:avLst/>
          </a:prstGeom>
          <a:noFill/>
        </p:spPr>
        <p:txBody>
          <a:bodyPr wrap="square" rtlCol="0">
            <a:spAutoFit/>
          </a:bodyPr>
          <a:lstStyle/>
          <a:p>
            <a:r>
              <a:rPr lang="fi-FI" dirty="0" smtClean="0">
                <a:solidFill>
                  <a:srgbClr val="000000"/>
                </a:solidFill>
              </a:rPr>
              <a:t>Base Path</a:t>
            </a:r>
            <a:endParaRPr lang="fi-FI" dirty="0">
              <a:solidFill>
                <a:srgbClr val="000000"/>
              </a:solidFill>
            </a:endParaRPr>
          </a:p>
        </p:txBody>
      </p:sp>
      <p:sp>
        <p:nvSpPr>
          <p:cNvPr id="137" name="TextBox 136"/>
          <p:cNvSpPr txBox="1"/>
          <p:nvPr/>
        </p:nvSpPr>
        <p:spPr>
          <a:xfrm>
            <a:off x="6846025" y="501520"/>
            <a:ext cx="1395155" cy="369332"/>
          </a:xfrm>
          <a:prstGeom prst="rect">
            <a:avLst/>
          </a:prstGeom>
          <a:noFill/>
        </p:spPr>
        <p:txBody>
          <a:bodyPr wrap="square" rtlCol="0">
            <a:spAutoFit/>
          </a:bodyPr>
          <a:lstStyle/>
          <a:p>
            <a:r>
              <a:rPr lang="fi-FI" dirty="0" smtClean="0">
                <a:solidFill>
                  <a:srgbClr val="000000"/>
                </a:solidFill>
              </a:rPr>
              <a:t>Offset Path</a:t>
            </a:r>
            <a:endParaRPr lang="fi-FI" dirty="0">
              <a:solidFill>
                <a:srgbClr val="000000"/>
              </a:solidFill>
            </a:endParaRPr>
          </a:p>
        </p:txBody>
      </p:sp>
      <p:sp>
        <p:nvSpPr>
          <p:cNvPr id="1033" name="TextBox 1032"/>
          <p:cNvSpPr txBox="1"/>
          <p:nvPr/>
        </p:nvSpPr>
        <p:spPr>
          <a:xfrm>
            <a:off x="2923325" y="1751828"/>
            <a:ext cx="1387125" cy="461665"/>
          </a:xfrm>
          <a:prstGeom prst="rect">
            <a:avLst/>
          </a:prstGeom>
          <a:noFill/>
        </p:spPr>
        <p:txBody>
          <a:bodyPr wrap="square" rtlCol="0">
            <a:spAutoFit/>
          </a:bodyPr>
          <a:lstStyle/>
          <a:p>
            <a:pPr algn="ctr"/>
            <a:r>
              <a:rPr lang="fi-FI" sz="2400" dirty="0" smtClean="0">
                <a:solidFill>
                  <a:srgbClr val="000000"/>
                </a:solidFill>
                <a:effectLst>
                  <a:glow rad="127000">
                    <a:schemeClr val="bg1">
                      <a:alpha val="58000"/>
                    </a:schemeClr>
                  </a:glow>
                </a:effectLst>
              </a:rPr>
              <a:t>Mirror</a:t>
            </a:r>
            <a:endParaRPr lang="fi-FI" sz="2400" dirty="0">
              <a:solidFill>
                <a:srgbClr val="000000"/>
              </a:solidFill>
              <a:effectLst>
                <a:glow rad="127000">
                  <a:schemeClr val="bg1">
                    <a:alpha val="58000"/>
                  </a:schemeClr>
                </a:glow>
              </a:effectLst>
            </a:endParaRPr>
          </a:p>
        </p:txBody>
      </p:sp>
      <p:sp>
        <p:nvSpPr>
          <p:cNvPr id="140" name="TextBox 139"/>
          <p:cNvSpPr txBox="1"/>
          <p:nvPr/>
        </p:nvSpPr>
        <p:spPr>
          <a:xfrm>
            <a:off x="6939500" y="1608668"/>
            <a:ext cx="1387125" cy="461665"/>
          </a:xfrm>
          <a:prstGeom prst="rect">
            <a:avLst/>
          </a:prstGeom>
          <a:noFill/>
        </p:spPr>
        <p:txBody>
          <a:bodyPr wrap="square" rtlCol="0">
            <a:spAutoFit/>
          </a:bodyPr>
          <a:lstStyle/>
          <a:p>
            <a:pPr algn="ctr"/>
            <a:r>
              <a:rPr lang="fi-FI" sz="2400" dirty="0" smtClean="0">
                <a:solidFill>
                  <a:srgbClr val="000000"/>
                </a:solidFill>
                <a:effectLst>
                  <a:glow rad="127000">
                    <a:schemeClr val="bg1">
                      <a:alpha val="58000"/>
                    </a:schemeClr>
                  </a:glow>
                </a:effectLst>
              </a:rPr>
              <a:t>Light</a:t>
            </a:r>
            <a:endParaRPr lang="fi-FI" sz="2400" dirty="0">
              <a:solidFill>
                <a:srgbClr val="000000"/>
              </a:solidFill>
              <a:effectLst>
                <a:glow rad="127000">
                  <a:schemeClr val="bg1">
                    <a:alpha val="58000"/>
                  </a:schemeClr>
                </a:glow>
              </a:effectLst>
            </a:endParaRPr>
          </a:p>
        </p:txBody>
      </p:sp>
      <p:sp>
        <p:nvSpPr>
          <p:cNvPr id="34" name="Text: Diffuse"/>
          <p:cNvSpPr txBox="1"/>
          <p:nvPr/>
        </p:nvSpPr>
        <p:spPr>
          <a:xfrm>
            <a:off x="4260330" y="667930"/>
            <a:ext cx="2516915" cy="461665"/>
          </a:xfrm>
          <a:prstGeom prst="rect">
            <a:avLst/>
          </a:prstGeom>
          <a:noFill/>
        </p:spPr>
        <p:txBody>
          <a:bodyPr wrap="square" rtlCol="0">
            <a:spAutoFit/>
          </a:bodyPr>
          <a:lstStyle/>
          <a:p>
            <a:pPr algn="ctr"/>
            <a:r>
              <a:rPr lang="fi-FI" sz="2400" dirty="0">
                <a:solidFill>
                  <a:srgbClr val="000000"/>
                </a:solidFill>
                <a:effectLst/>
              </a:rPr>
              <a:t>Non-Specular</a:t>
            </a:r>
          </a:p>
        </p:txBody>
      </p:sp>
      <p:sp>
        <p:nvSpPr>
          <p:cNvPr id="37" name="Text: Specular"/>
          <p:cNvSpPr txBox="1"/>
          <p:nvPr/>
        </p:nvSpPr>
        <p:spPr>
          <a:xfrm>
            <a:off x="2619573" y="4499095"/>
            <a:ext cx="1520074" cy="461665"/>
          </a:xfrm>
          <a:prstGeom prst="rect">
            <a:avLst/>
          </a:prstGeom>
          <a:noFill/>
        </p:spPr>
        <p:txBody>
          <a:bodyPr wrap="square" rtlCol="0">
            <a:spAutoFit/>
          </a:bodyPr>
          <a:lstStyle/>
          <a:p>
            <a:pPr algn="ctr"/>
            <a:r>
              <a:rPr lang="fi-FI" sz="2400" dirty="0" smtClean="0">
                <a:solidFill>
                  <a:srgbClr val="000000"/>
                </a:solidFill>
                <a:effectLst/>
              </a:rPr>
              <a:t>Specular</a:t>
            </a:r>
            <a:endParaRPr lang="fi-FI" sz="2400" dirty="0">
              <a:solidFill>
                <a:srgbClr val="000000"/>
              </a:solidFill>
              <a:effectLst/>
            </a:endParaRPr>
          </a:p>
        </p:txBody>
      </p:sp>
      <p:sp>
        <p:nvSpPr>
          <p:cNvPr id="38" name="Diffuse Material 1"/>
          <p:cNvSpPr/>
          <p:nvPr/>
        </p:nvSpPr>
        <p:spPr>
          <a:xfrm>
            <a:off x="4509298" y="4571443"/>
            <a:ext cx="633196" cy="295956"/>
          </a:xfrm>
          <a:prstGeom prst="ellipse">
            <a:avLst/>
          </a:prstGeom>
          <a:gradFill>
            <a:gsLst>
              <a:gs pos="0">
                <a:srgbClr val="FFEFD1"/>
              </a:gs>
              <a:gs pos="64999">
                <a:srgbClr val="F0EBD5"/>
              </a:gs>
              <a:gs pos="100000">
                <a:srgbClr val="D1C39F"/>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40" name="Specular Material 1"/>
          <p:cNvSpPr/>
          <p:nvPr/>
        </p:nvSpPr>
        <p:spPr>
          <a:xfrm>
            <a:off x="2051720" y="4575574"/>
            <a:ext cx="633196" cy="295956"/>
          </a:xfrm>
          <a:prstGeom prst="ellipse">
            <a:avLst/>
          </a:prstGeom>
          <a:gradFill>
            <a:gsLst>
              <a:gs pos="0">
                <a:schemeClr val="accent5">
                  <a:lumMod val="20000"/>
                  <a:lumOff val="80000"/>
                </a:schemeClr>
              </a:gs>
              <a:gs pos="64999">
                <a:schemeClr val="tx1">
                  <a:lumMod val="60000"/>
                  <a:lumOff val="40000"/>
                </a:schemeClr>
              </a:gs>
              <a:gs pos="100000">
                <a:schemeClr val="tx1">
                  <a:lumMod val="75000"/>
                </a:schemeClr>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Tree>
    <p:custDataLst>
      <p:tags r:id="rId1"/>
    </p:custDataLst>
    <p:extLst>
      <p:ext uri="{BB962C8B-B14F-4D97-AF65-F5344CB8AC3E}">
        <p14:creationId xmlns:p14="http://schemas.microsoft.com/office/powerpoint/2010/main" val="1194738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6"/>
                                        </p:tgtEl>
                                        <p:attrNameLst>
                                          <p:attrName>style.visibility</p:attrName>
                                        </p:attrNameLst>
                                      </p:cBhvr>
                                      <p:to>
                                        <p:strVal val="visible"/>
                                      </p:to>
                                    </p:set>
                                    <p:animEffect transition="in" filter="fade">
                                      <p:cBhvr>
                                        <p:cTn id="18" dur="500"/>
                                        <p:tgtEl>
                                          <p:spTgt spid="10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7"/>
                                        </p:tgtEl>
                                        <p:attrNameLst>
                                          <p:attrName>style.visibility</p:attrName>
                                        </p:attrNameLst>
                                      </p:cBhvr>
                                      <p:to>
                                        <p:strVal val="visible"/>
                                      </p:to>
                                    </p:set>
                                    <p:animEffect transition="in" filter="fade">
                                      <p:cBhvr>
                                        <p:cTn id="21" dur="500"/>
                                        <p:tgtEl>
                                          <p:spTgt spid="10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8"/>
                                        </p:tgtEl>
                                        <p:attrNameLst>
                                          <p:attrName>style.visibility</p:attrName>
                                        </p:attrNameLst>
                                      </p:cBhvr>
                                      <p:to>
                                        <p:strVal val="visible"/>
                                      </p:to>
                                    </p:set>
                                    <p:animEffect transition="in" filter="fade">
                                      <p:cBhvr>
                                        <p:cTn id="24" dur="500"/>
                                        <p:tgtEl>
                                          <p:spTgt spid="10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1"/>
                                        </p:tgtEl>
                                        <p:attrNameLst>
                                          <p:attrName>style.visibility</p:attrName>
                                        </p:attrNameLst>
                                      </p:cBhvr>
                                      <p:to>
                                        <p:strVal val="visible"/>
                                      </p:to>
                                    </p:set>
                                    <p:animEffect transition="in" filter="fade">
                                      <p:cBhvr>
                                        <p:cTn id="27" dur="500"/>
                                        <p:tgtEl>
                                          <p:spTgt spid="1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108" grpId="0" animBg="1"/>
      <p:bldP spid="111" grpId="0" animBg="1"/>
      <p:bldP spid="35" grpId="0" animBg="1"/>
      <p:bldP spid="107" grpId="0"/>
      <p:bldP spid="34" grpId="0"/>
      <p:bldP spid="37" grpId="0"/>
      <p:bldP spid="38" grpId="0" animBg="1"/>
      <p:bldP spid="4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DB8BC0E-CEE3-4EC1-B849-44D559D8322A}" type="slidenum">
              <a:rPr lang="en-US" altLang="fi-FI" smtClean="0"/>
              <a:pPr/>
              <a:t>22</a:t>
            </a:fld>
            <a:endParaRPr lang="en-US" altLang="fi-FI" dirty="0"/>
          </a:p>
        </p:txBody>
      </p:sp>
      <p:pic>
        <p:nvPicPr>
          <p:cNvPr id="3"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778" y="1079260"/>
            <a:ext cx="7198043" cy="3343918"/>
          </a:xfrm>
          <a:prstGeom prst="rect">
            <a:avLst/>
          </a:prstGeom>
          <a:solidFill>
            <a:schemeClr val="accent2"/>
          </a:solidFill>
        </p:spPr>
      </p:pic>
      <p:grpSp>
        <p:nvGrpSpPr>
          <p:cNvPr id="26" name="Group 25"/>
          <p:cNvGrpSpPr/>
          <p:nvPr/>
        </p:nvGrpSpPr>
        <p:grpSpPr>
          <a:xfrm>
            <a:off x="2797739" y="1372852"/>
            <a:ext cx="1615510" cy="1620722"/>
            <a:chOff x="2797739" y="688651"/>
            <a:chExt cx="1615510" cy="1620722"/>
          </a:xfrm>
          <a:effectLst>
            <a:outerShdw blurRad="457200" dist="76200" dir="6300000" algn="tl" rotWithShape="0">
              <a:prstClr val="black">
                <a:alpha val="22000"/>
              </a:prstClr>
            </a:outerShdw>
          </a:effectLst>
        </p:grpSpPr>
        <p:sp>
          <p:nvSpPr>
            <p:cNvPr id="24" name="Oval 23"/>
            <p:cNvSpPr/>
            <p:nvPr/>
          </p:nvSpPr>
          <p:spPr>
            <a:xfrm>
              <a:off x="2958169" y="861560"/>
              <a:ext cx="1317845" cy="1288694"/>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p>
          </p:txBody>
        </p:sp>
        <p:pic>
          <p:nvPicPr>
            <p:cNvPr id="1027" name="Picture 3" descr="C:\Users\make\AppData\Local\Microsoft\Windows\Temporary Internet Files\Content.IE5\0KS6E1BQ\chromesphere[1].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97739" y="688651"/>
              <a:ext cx="1615510" cy="1620722"/>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06" name="Diffuse Material 1"/>
          <p:cNvSpPr/>
          <p:nvPr/>
        </p:nvSpPr>
        <p:spPr>
          <a:xfrm>
            <a:off x="4367792" y="4024173"/>
            <a:ext cx="633196" cy="295956"/>
          </a:xfrm>
          <a:prstGeom prst="ellipse">
            <a:avLst/>
          </a:prstGeom>
          <a:gradFill>
            <a:gsLst>
              <a:gs pos="0">
                <a:srgbClr val="FFEFD1"/>
              </a:gs>
              <a:gs pos="64999">
                <a:srgbClr val="F0EBD5"/>
              </a:gs>
              <a:gs pos="100000">
                <a:srgbClr val="D1C39F"/>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08" name="Diffuse Material 1"/>
          <p:cNvSpPr/>
          <p:nvPr/>
        </p:nvSpPr>
        <p:spPr>
          <a:xfrm>
            <a:off x="3642819" y="4024190"/>
            <a:ext cx="633196" cy="295956"/>
          </a:xfrm>
          <a:prstGeom prst="ellipse">
            <a:avLst/>
          </a:prstGeom>
          <a:gradFill>
            <a:gsLst>
              <a:gs pos="0">
                <a:srgbClr val="FFEFD1"/>
              </a:gs>
              <a:gs pos="64999">
                <a:srgbClr val="F0EBD5"/>
              </a:gs>
              <a:gs pos="100000">
                <a:srgbClr val="D1C39F"/>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11" name="Diffuse Material 2"/>
          <p:cNvSpPr/>
          <p:nvPr/>
        </p:nvSpPr>
        <p:spPr>
          <a:xfrm>
            <a:off x="5304066" y="3048077"/>
            <a:ext cx="74238" cy="611146"/>
          </a:xfrm>
          <a:prstGeom prst="ellipse">
            <a:avLst/>
          </a:prstGeom>
          <a:gradFill>
            <a:gsLst>
              <a:gs pos="0">
                <a:srgbClr val="FFEFD1"/>
              </a:gs>
              <a:gs pos="64999">
                <a:srgbClr val="F0EBD5"/>
              </a:gs>
              <a:gs pos="100000">
                <a:srgbClr val="D1C39F"/>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cxnSp>
        <p:nvCxnSpPr>
          <p:cNvPr id="57" name="Path 1"/>
          <p:cNvCxnSpPr/>
          <p:nvPr/>
        </p:nvCxnSpPr>
        <p:spPr>
          <a:xfrm>
            <a:off x="1095375" y="1513100"/>
            <a:ext cx="3566635" cy="2603754"/>
          </a:xfrm>
          <a:prstGeom prst="line">
            <a:avLst/>
          </a:prstGeom>
          <a:ln w="50800" cap="rnd">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71" name="Path 1"/>
          <p:cNvCxnSpPr/>
          <p:nvPr/>
        </p:nvCxnSpPr>
        <p:spPr>
          <a:xfrm flipH="1">
            <a:off x="4662010" y="3365853"/>
            <a:ext cx="675076" cy="751001"/>
          </a:xfrm>
          <a:prstGeom prst="line">
            <a:avLst/>
          </a:prstGeom>
          <a:ln w="50800" cap="rnd">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75" name="Path 1"/>
          <p:cNvCxnSpPr/>
          <p:nvPr/>
        </p:nvCxnSpPr>
        <p:spPr>
          <a:xfrm>
            <a:off x="4211960" y="2265841"/>
            <a:ext cx="1125126" cy="1100012"/>
          </a:xfrm>
          <a:prstGeom prst="line">
            <a:avLst/>
          </a:prstGeom>
          <a:ln w="50800" cap="rnd">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78" name="Path 1"/>
          <p:cNvCxnSpPr/>
          <p:nvPr/>
        </p:nvCxnSpPr>
        <p:spPr>
          <a:xfrm flipH="1">
            <a:off x="4211960" y="1275731"/>
            <a:ext cx="1408252" cy="990110"/>
          </a:xfrm>
          <a:prstGeom prst="line">
            <a:avLst/>
          </a:prstGeom>
          <a:ln w="50800" cap="rnd">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7" name="Path 1"/>
          <p:cNvCxnSpPr/>
          <p:nvPr/>
        </p:nvCxnSpPr>
        <p:spPr>
          <a:xfrm flipH="1" flipV="1">
            <a:off x="5620214" y="1275732"/>
            <a:ext cx="2082336" cy="135768"/>
          </a:xfrm>
          <a:prstGeom prst="line">
            <a:avLst/>
          </a:prstGeom>
          <a:ln w="50800" cap="rnd">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Offset Path 4"/>
          <p:cNvCxnSpPr/>
          <p:nvPr/>
        </p:nvCxnSpPr>
        <p:spPr>
          <a:xfrm flipH="1" flipV="1">
            <a:off x="1095375" y="1513100"/>
            <a:ext cx="2891561" cy="2567970"/>
          </a:xfrm>
          <a:prstGeom prst="line">
            <a:avLst/>
          </a:prstGeom>
          <a:ln w="50800" cap="rnd">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36" name="Offset Path 4"/>
          <p:cNvCxnSpPr/>
          <p:nvPr/>
        </p:nvCxnSpPr>
        <p:spPr>
          <a:xfrm flipV="1">
            <a:off x="3986936" y="3364378"/>
            <a:ext cx="1350149" cy="716691"/>
          </a:xfrm>
          <a:prstGeom prst="line">
            <a:avLst/>
          </a:prstGeom>
          <a:ln w="50800" cap="rnd">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44" name="Offset Path 4"/>
          <p:cNvCxnSpPr/>
          <p:nvPr/>
        </p:nvCxnSpPr>
        <p:spPr>
          <a:xfrm flipH="1" flipV="1">
            <a:off x="4211960" y="2265841"/>
            <a:ext cx="1125126" cy="1100012"/>
          </a:xfrm>
          <a:prstGeom prst="line">
            <a:avLst/>
          </a:prstGeom>
          <a:ln w="50800" cap="sq">
            <a:solidFill>
              <a:srgbClr val="00B05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8" name="Offset Path 4"/>
          <p:cNvCxnSpPr/>
          <p:nvPr/>
        </p:nvCxnSpPr>
        <p:spPr>
          <a:xfrm flipH="1">
            <a:off x="4211960" y="1275731"/>
            <a:ext cx="1408252" cy="990110"/>
          </a:xfrm>
          <a:prstGeom prst="line">
            <a:avLst/>
          </a:prstGeom>
          <a:ln w="50800" cap="sq">
            <a:solidFill>
              <a:srgbClr val="00B05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2" name="Offset Path 4"/>
          <p:cNvCxnSpPr/>
          <p:nvPr/>
        </p:nvCxnSpPr>
        <p:spPr>
          <a:xfrm flipH="1" flipV="1">
            <a:off x="5620214" y="1275732"/>
            <a:ext cx="2082336" cy="135768"/>
          </a:xfrm>
          <a:prstGeom prst="line">
            <a:avLst/>
          </a:prstGeom>
          <a:ln w="50800" cap="sq">
            <a:solidFill>
              <a:srgbClr val="00B05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6" name="Offset Path 4 Stub"/>
          <p:cNvCxnSpPr/>
          <p:nvPr/>
        </p:nvCxnSpPr>
        <p:spPr>
          <a:xfrm flipH="1" flipV="1">
            <a:off x="1085850" y="1503575"/>
            <a:ext cx="904875" cy="800100"/>
          </a:xfrm>
          <a:prstGeom prst="line">
            <a:avLst/>
          </a:prstGeom>
          <a:ln w="50800" cap="rnd">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107" name="Text: Diffuse"/>
          <p:cNvSpPr txBox="1"/>
          <p:nvPr/>
        </p:nvSpPr>
        <p:spPr>
          <a:xfrm>
            <a:off x="4071975" y="4353010"/>
            <a:ext cx="2516915" cy="461665"/>
          </a:xfrm>
          <a:prstGeom prst="rect">
            <a:avLst/>
          </a:prstGeom>
          <a:noFill/>
        </p:spPr>
        <p:txBody>
          <a:bodyPr wrap="square" rtlCol="0">
            <a:spAutoFit/>
          </a:bodyPr>
          <a:lstStyle/>
          <a:p>
            <a:pPr algn="ctr"/>
            <a:r>
              <a:rPr lang="fi-FI" sz="2400" dirty="0">
                <a:solidFill>
                  <a:srgbClr val="000000"/>
                </a:solidFill>
                <a:effectLst/>
              </a:rPr>
              <a:t>Non-Specular</a:t>
            </a:r>
          </a:p>
        </p:txBody>
      </p:sp>
      <p:sp>
        <p:nvSpPr>
          <p:cNvPr id="109" name="Text: Diffuse"/>
          <p:cNvSpPr txBox="1"/>
          <p:nvPr/>
        </p:nvSpPr>
        <p:spPr>
          <a:xfrm>
            <a:off x="2044185" y="4351925"/>
            <a:ext cx="2572820" cy="461665"/>
          </a:xfrm>
          <a:prstGeom prst="rect">
            <a:avLst/>
          </a:prstGeom>
          <a:noFill/>
        </p:spPr>
        <p:txBody>
          <a:bodyPr wrap="square" rtlCol="0">
            <a:spAutoFit/>
          </a:bodyPr>
          <a:lstStyle/>
          <a:p>
            <a:pPr algn="ctr"/>
            <a:r>
              <a:rPr lang="fi-FI" sz="2400" dirty="0" smtClean="0">
                <a:solidFill>
                  <a:srgbClr val="000000"/>
                </a:solidFill>
                <a:effectLst/>
              </a:rPr>
              <a:t>Non-Specular</a:t>
            </a:r>
            <a:endParaRPr lang="fi-FI" sz="2400" dirty="0">
              <a:solidFill>
                <a:srgbClr val="000000"/>
              </a:solidFill>
              <a:effectLst/>
            </a:endParaRPr>
          </a:p>
        </p:txBody>
      </p:sp>
      <p:sp>
        <p:nvSpPr>
          <p:cNvPr id="110" name="Text: Diffuse"/>
          <p:cNvSpPr txBox="1"/>
          <p:nvPr/>
        </p:nvSpPr>
        <p:spPr>
          <a:xfrm>
            <a:off x="5473274" y="3122817"/>
            <a:ext cx="2229276" cy="461665"/>
          </a:xfrm>
          <a:prstGeom prst="rect">
            <a:avLst/>
          </a:prstGeom>
          <a:noFill/>
        </p:spPr>
        <p:txBody>
          <a:bodyPr wrap="square" rtlCol="0">
            <a:spAutoFit/>
          </a:bodyPr>
          <a:lstStyle/>
          <a:p>
            <a:r>
              <a:rPr lang="fi-FI" sz="2400" dirty="0">
                <a:solidFill>
                  <a:srgbClr val="000000"/>
                </a:solidFill>
                <a:effectLst>
                  <a:glow rad="50800">
                    <a:schemeClr val="bg1">
                      <a:alpha val="85000"/>
                    </a:schemeClr>
                  </a:glow>
                </a:effectLst>
              </a:rPr>
              <a:t>N</a:t>
            </a:r>
            <a:r>
              <a:rPr lang="fi-FI" sz="2400" dirty="0" smtClean="0">
                <a:solidFill>
                  <a:srgbClr val="000000"/>
                </a:solidFill>
                <a:effectLst>
                  <a:glow rad="50800">
                    <a:schemeClr val="bg1">
                      <a:alpha val="85000"/>
                    </a:schemeClr>
                  </a:glow>
                </a:effectLst>
              </a:rPr>
              <a:t>on-Specular</a:t>
            </a:r>
            <a:endParaRPr lang="fi-FI" sz="2400" dirty="0">
              <a:solidFill>
                <a:srgbClr val="000000"/>
              </a:solidFill>
              <a:effectLst>
                <a:glow rad="50800">
                  <a:schemeClr val="bg1">
                    <a:alpha val="85000"/>
                  </a:schemeClr>
                </a:glow>
              </a:effectLst>
            </a:endParaRPr>
          </a:p>
        </p:txBody>
      </p:sp>
      <p:sp>
        <p:nvSpPr>
          <p:cNvPr id="117" name="Title 1"/>
          <p:cNvSpPr txBox="1">
            <a:spLocks/>
          </p:cNvSpPr>
          <p:nvPr/>
        </p:nvSpPr>
        <p:spPr>
          <a:xfrm>
            <a:off x="0" y="0"/>
            <a:ext cx="9144000" cy="904875"/>
          </a:xfrm>
          <a:prstGeom prst="rect">
            <a:avLst/>
          </a:prstGeom>
        </p:spPr>
        <p:txBody>
          <a:bodyPr/>
          <a:lstStyle>
            <a:lvl1pPr algn="ctr" defTabSz="457200" rtl="0" eaLnBrk="0" fontAlgn="base" hangingPunct="0">
              <a:spcBef>
                <a:spcPct val="0"/>
              </a:spcBef>
              <a:spcAft>
                <a:spcPct val="0"/>
              </a:spcAft>
              <a:defRPr sz="4400" kern="1200">
                <a:solidFill>
                  <a:schemeClr val="bg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5pPr>
            <a:lvl6pPr marL="4572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9pPr>
          </a:lstStyle>
          <a:p>
            <a:pPr algn="l"/>
            <a:r>
              <a:rPr lang="fi-FI" dirty="0">
                <a:solidFill>
                  <a:srgbClr val="000000"/>
                </a:solidFill>
              </a:rPr>
              <a:t>Case: </a:t>
            </a:r>
            <a:r>
              <a:rPr lang="fi-FI" dirty="0" smtClean="0">
                <a:solidFill>
                  <a:srgbClr val="000000"/>
                </a:solidFill>
              </a:rPr>
              <a:t>Reconnect</a:t>
            </a:r>
            <a:endParaRPr lang="fi-FI" dirty="0">
              <a:solidFill>
                <a:srgbClr val="000000"/>
              </a:solidFill>
            </a:endParaRPr>
          </a:p>
        </p:txBody>
      </p:sp>
      <p:cxnSp>
        <p:nvCxnSpPr>
          <p:cNvPr id="118" name="Offset Path 4"/>
          <p:cNvCxnSpPr/>
          <p:nvPr/>
        </p:nvCxnSpPr>
        <p:spPr>
          <a:xfrm flipH="1">
            <a:off x="6577460" y="696910"/>
            <a:ext cx="270030" cy="0"/>
          </a:xfrm>
          <a:prstGeom prst="line">
            <a:avLst/>
          </a:prstGeom>
          <a:ln w="50800" cap="rnd">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122" name="Path 1"/>
          <p:cNvCxnSpPr/>
          <p:nvPr/>
        </p:nvCxnSpPr>
        <p:spPr>
          <a:xfrm flipH="1">
            <a:off x="6577460" y="411510"/>
            <a:ext cx="270030" cy="0"/>
          </a:xfrm>
          <a:prstGeom prst="line">
            <a:avLst/>
          </a:prstGeom>
          <a:ln w="50800" cap="rnd">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1032" name="TextBox 1031"/>
          <p:cNvSpPr txBox="1"/>
          <p:nvPr/>
        </p:nvSpPr>
        <p:spPr>
          <a:xfrm>
            <a:off x="6847490" y="215989"/>
            <a:ext cx="1395155" cy="369332"/>
          </a:xfrm>
          <a:prstGeom prst="rect">
            <a:avLst/>
          </a:prstGeom>
          <a:noFill/>
        </p:spPr>
        <p:txBody>
          <a:bodyPr wrap="square" rtlCol="0">
            <a:spAutoFit/>
          </a:bodyPr>
          <a:lstStyle/>
          <a:p>
            <a:r>
              <a:rPr lang="fi-FI" dirty="0" smtClean="0">
                <a:solidFill>
                  <a:srgbClr val="000000"/>
                </a:solidFill>
              </a:rPr>
              <a:t>Base Path</a:t>
            </a:r>
            <a:endParaRPr lang="fi-FI" dirty="0">
              <a:solidFill>
                <a:srgbClr val="000000"/>
              </a:solidFill>
            </a:endParaRPr>
          </a:p>
        </p:txBody>
      </p:sp>
      <p:sp>
        <p:nvSpPr>
          <p:cNvPr id="137" name="TextBox 136"/>
          <p:cNvSpPr txBox="1"/>
          <p:nvPr/>
        </p:nvSpPr>
        <p:spPr>
          <a:xfrm>
            <a:off x="6846025" y="501520"/>
            <a:ext cx="1395155" cy="369332"/>
          </a:xfrm>
          <a:prstGeom prst="rect">
            <a:avLst/>
          </a:prstGeom>
          <a:noFill/>
        </p:spPr>
        <p:txBody>
          <a:bodyPr wrap="square" rtlCol="0">
            <a:spAutoFit/>
          </a:bodyPr>
          <a:lstStyle/>
          <a:p>
            <a:r>
              <a:rPr lang="fi-FI" dirty="0" smtClean="0">
                <a:solidFill>
                  <a:srgbClr val="000000"/>
                </a:solidFill>
              </a:rPr>
              <a:t>Offset Path</a:t>
            </a:r>
            <a:endParaRPr lang="fi-FI" dirty="0">
              <a:solidFill>
                <a:srgbClr val="000000"/>
              </a:solidFill>
            </a:endParaRPr>
          </a:p>
        </p:txBody>
      </p:sp>
      <p:sp>
        <p:nvSpPr>
          <p:cNvPr id="1033" name="TextBox 1032"/>
          <p:cNvSpPr txBox="1"/>
          <p:nvPr/>
        </p:nvSpPr>
        <p:spPr>
          <a:xfrm>
            <a:off x="2923325" y="1751828"/>
            <a:ext cx="1387125" cy="461665"/>
          </a:xfrm>
          <a:prstGeom prst="rect">
            <a:avLst/>
          </a:prstGeom>
          <a:noFill/>
        </p:spPr>
        <p:txBody>
          <a:bodyPr wrap="square" rtlCol="0">
            <a:spAutoFit/>
          </a:bodyPr>
          <a:lstStyle/>
          <a:p>
            <a:pPr algn="ctr"/>
            <a:r>
              <a:rPr lang="fi-FI" sz="2400" dirty="0" smtClean="0">
                <a:solidFill>
                  <a:srgbClr val="000000"/>
                </a:solidFill>
                <a:effectLst>
                  <a:glow rad="127000">
                    <a:schemeClr val="bg1">
                      <a:alpha val="58000"/>
                    </a:schemeClr>
                  </a:glow>
                </a:effectLst>
              </a:rPr>
              <a:t>Mirror</a:t>
            </a:r>
            <a:endParaRPr lang="fi-FI" sz="2400" dirty="0">
              <a:solidFill>
                <a:srgbClr val="000000"/>
              </a:solidFill>
              <a:effectLst>
                <a:glow rad="127000">
                  <a:schemeClr val="bg1">
                    <a:alpha val="58000"/>
                  </a:schemeClr>
                </a:glow>
              </a:effectLst>
            </a:endParaRPr>
          </a:p>
        </p:txBody>
      </p:sp>
      <p:sp>
        <p:nvSpPr>
          <p:cNvPr id="140" name="TextBox 139"/>
          <p:cNvSpPr txBox="1"/>
          <p:nvPr/>
        </p:nvSpPr>
        <p:spPr>
          <a:xfrm>
            <a:off x="6939500" y="1608668"/>
            <a:ext cx="1387125" cy="461665"/>
          </a:xfrm>
          <a:prstGeom prst="rect">
            <a:avLst/>
          </a:prstGeom>
          <a:noFill/>
        </p:spPr>
        <p:txBody>
          <a:bodyPr wrap="square" rtlCol="0">
            <a:spAutoFit/>
          </a:bodyPr>
          <a:lstStyle/>
          <a:p>
            <a:pPr algn="ctr"/>
            <a:r>
              <a:rPr lang="fi-FI" sz="2400" dirty="0" smtClean="0">
                <a:solidFill>
                  <a:srgbClr val="000000"/>
                </a:solidFill>
                <a:effectLst>
                  <a:glow rad="127000">
                    <a:schemeClr val="bg1">
                      <a:alpha val="58000"/>
                    </a:schemeClr>
                  </a:glow>
                </a:effectLst>
              </a:rPr>
              <a:t>Light</a:t>
            </a:r>
            <a:endParaRPr lang="fi-FI" sz="2400" dirty="0">
              <a:solidFill>
                <a:srgbClr val="000000"/>
              </a:solidFill>
              <a:effectLst>
                <a:glow rad="127000">
                  <a:schemeClr val="bg1">
                    <a:alpha val="58000"/>
                  </a:schemeClr>
                </a:glow>
              </a:effectLst>
            </a:endParaRPr>
          </a:p>
        </p:txBody>
      </p:sp>
      <p:sp>
        <p:nvSpPr>
          <p:cNvPr id="4" name="Oval 3"/>
          <p:cNvSpPr/>
          <p:nvPr/>
        </p:nvSpPr>
        <p:spPr>
          <a:xfrm>
            <a:off x="3872410" y="3972101"/>
            <a:ext cx="224118" cy="224118"/>
          </a:xfrm>
          <a:prstGeom prst="ellips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4547855" y="3994285"/>
            <a:ext cx="224118" cy="224118"/>
          </a:xfrm>
          <a:prstGeom prst="ellips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5200649" y="3290944"/>
            <a:ext cx="224118" cy="224118"/>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2010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6"/>
                                        </p:tgtEl>
                                        <p:attrNameLst>
                                          <p:attrName>style.visibility</p:attrName>
                                        </p:attrNameLst>
                                      </p:cBhvr>
                                      <p:to>
                                        <p:strVal val="visible"/>
                                      </p:to>
                                    </p:set>
                                    <p:animEffect transition="in" filter="fade">
                                      <p:cBhvr>
                                        <p:cTn id="15" dur="500"/>
                                        <p:tgtEl>
                                          <p:spTgt spid="10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7"/>
                                        </p:tgtEl>
                                        <p:attrNameLst>
                                          <p:attrName>style.visibility</p:attrName>
                                        </p:attrNameLst>
                                      </p:cBhvr>
                                      <p:to>
                                        <p:strVal val="visible"/>
                                      </p:to>
                                    </p:set>
                                    <p:animEffect transition="in" filter="fade">
                                      <p:cBhvr>
                                        <p:cTn id="18" dur="500"/>
                                        <p:tgtEl>
                                          <p:spTgt spid="10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8"/>
                                        </p:tgtEl>
                                        <p:attrNameLst>
                                          <p:attrName>style.visibility</p:attrName>
                                        </p:attrNameLst>
                                      </p:cBhvr>
                                      <p:to>
                                        <p:strVal val="visible"/>
                                      </p:to>
                                    </p:set>
                                    <p:animEffect transition="in" filter="fade">
                                      <p:cBhvr>
                                        <p:cTn id="21" dur="500"/>
                                        <p:tgtEl>
                                          <p:spTgt spid="10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9"/>
                                        </p:tgtEl>
                                        <p:attrNameLst>
                                          <p:attrName>style.visibility</p:attrName>
                                        </p:attrNameLst>
                                      </p:cBhvr>
                                      <p:to>
                                        <p:strVal val="visible"/>
                                      </p:to>
                                    </p:set>
                                    <p:animEffect transition="in" filter="fade">
                                      <p:cBhvr>
                                        <p:cTn id="24" dur="500"/>
                                        <p:tgtEl>
                                          <p:spTgt spid="10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1"/>
                                        </p:tgtEl>
                                        <p:attrNameLst>
                                          <p:attrName>style.visibility</p:attrName>
                                        </p:attrNameLst>
                                      </p:cBhvr>
                                      <p:to>
                                        <p:strVal val="visible"/>
                                      </p:to>
                                    </p:set>
                                    <p:animEffect transition="in" filter="fade">
                                      <p:cBhvr>
                                        <p:cTn id="34" dur="500"/>
                                        <p:tgtEl>
                                          <p:spTgt spid="11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0"/>
                                        </p:tgtEl>
                                        <p:attrNameLst>
                                          <p:attrName>style.visibility</p:attrName>
                                        </p:attrNameLst>
                                      </p:cBhvr>
                                      <p:to>
                                        <p:strVal val="visible"/>
                                      </p:to>
                                    </p:set>
                                    <p:animEffect transition="in" filter="fade">
                                      <p:cBhvr>
                                        <p:cTn id="37" dur="500"/>
                                        <p:tgtEl>
                                          <p:spTgt spid="1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fade">
                                      <p:cBhvr>
                                        <p:cTn id="51" dur="500"/>
                                        <p:tgtEl>
                                          <p:spTgt spid="48"/>
                                        </p:tgtEl>
                                      </p:cBhvr>
                                    </p:animEffect>
                                  </p:childTnLst>
                                </p:cTn>
                              </p:par>
                            </p:childTnLst>
                          </p:cTn>
                        </p:par>
                        <p:par>
                          <p:cTn id="52" fill="hold">
                            <p:stCondLst>
                              <p:cond delay="1000"/>
                            </p:stCondLst>
                            <p:childTnLst>
                              <p:par>
                                <p:cTn id="53" presetID="10" presetClass="entr" presetSubtype="0" fill="hold" nodeType="after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fade">
                                      <p:cBhvr>
                                        <p:cTn id="5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108" grpId="0" animBg="1"/>
      <p:bldP spid="111" grpId="0" animBg="1"/>
      <p:bldP spid="107" grpId="0"/>
      <p:bldP spid="109" grpId="0"/>
      <p:bldP spid="110" grpId="0"/>
      <p:bldP spid="4" grpId="0" animBg="1"/>
      <p:bldP spid="35" grpId="0" animBg="1"/>
      <p:bldP spid="3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DB8BC0E-CEE3-4EC1-B849-44D559D8322A}" type="slidenum">
              <a:rPr lang="en-US" altLang="fi-FI" smtClean="0"/>
              <a:pPr/>
              <a:t>23</a:t>
            </a:fld>
            <a:endParaRPr lang="en-US" altLang="fi-FI" dirty="0"/>
          </a:p>
        </p:txBody>
      </p:sp>
      <p:pic>
        <p:nvPicPr>
          <p:cNvPr id="3"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778" y="1079260"/>
            <a:ext cx="7198043" cy="3343918"/>
          </a:xfrm>
          <a:prstGeom prst="rect">
            <a:avLst/>
          </a:prstGeom>
          <a:solidFill>
            <a:schemeClr val="accent2"/>
          </a:solidFill>
        </p:spPr>
      </p:pic>
      <p:grpSp>
        <p:nvGrpSpPr>
          <p:cNvPr id="26" name="Group 25"/>
          <p:cNvGrpSpPr/>
          <p:nvPr/>
        </p:nvGrpSpPr>
        <p:grpSpPr>
          <a:xfrm>
            <a:off x="2797739" y="1372852"/>
            <a:ext cx="1615510" cy="1620722"/>
            <a:chOff x="2797739" y="688651"/>
            <a:chExt cx="1615510" cy="1620722"/>
          </a:xfrm>
          <a:effectLst>
            <a:outerShdw blurRad="457200" dist="76200" dir="6300000" algn="tl" rotWithShape="0">
              <a:prstClr val="black">
                <a:alpha val="22000"/>
              </a:prstClr>
            </a:outerShdw>
          </a:effectLst>
        </p:grpSpPr>
        <p:sp>
          <p:nvSpPr>
            <p:cNvPr id="24" name="Oval 23"/>
            <p:cNvSpPr/>
            <p:nvPr/>
          </p:nvSpPr>
          <p:spPr>
            <a:xfrm>
              <a:off x="2958170" y="861559"/>
              <a:ext cx="1284104" cy="1287241"/>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p>
          </p:txBody>
        </p:sp>
        <p:pic>
          <p:nvPicPr>
            <p:cNvPr id="1027" name="Picture 3" descr="C:\Users\make\AppData\Local\Microsoft\Windows\Temporary Internet Files\Content.IE5\0KS6E1BQ\chromesphere[1].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97739" y="688651"/>
              <a:ext cx="1615510" cy="1620722"/>
            </a:xfrm>
            <a:prstGeom prst="rect">
              <a:avLst/>
            </a:prstGeom>
            <a:noFill/>
            <a:extLst>
              <a:ext uri="{909E8E84-426E-40dd-AFC4-6F175D3DCCD1}">
                <a14:hiddenFill xmlns="" xmlns:a14="http://schemas.microsoft.com/office/drawing/2010/main">
                  <a:solidFill>
                    <a:srgbClr val="FFFFFF"/>
                  </a:solidFill>
                </a14:hiddenFill>
              </a:ext>
            </a:extLst>
          </p:spPr>
        </p:pic>
      </p:grpSp>
      <p:cxnSp>
        <p:nvCxnSpPr>
          <p:cNvPr id="57" name="Path 1"/>
          <p:cNvCxnSpPr/>
          <p:nvPr/>
        </p:nvCxnSpPr>
        <p:spPr>
          <a:xfrm>
            <a:off x="1104900" y="1519450"/>
            <a:ext cx="2026940" cy="909960"/>
          </a:xfrm>
          <a:prstGeom prst="line">
            <a:avLst/>
          </a:prstGeom>
          <a:ln w="50800" cap="rnd">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71" name="Path 1"/>
          <p:cNvCxnSpPr/>
          <p:nvPr/>
        </p:nvCxnSpPr>
        <p:spPr>
          <a:xfrm flipH="1">
            <a:off x="3649170" y="3365853"/>
            <a:ext cx="1687916" cy="728742"/>
          </a:xfrm>
          <a:prstGeom prst="line">
            <a:avLst/>
          </a:prstGeom>
          <a:ln w="50800" cap="rnd">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75" name="Path 1"/>
          <p:cNvCxnSpPr/>
          <p:nvPr/>
        </p:nvCxnSpPr>
        <p:spPr>
          <a:xfrm>
            <a:off x="4211960" y="2265841"/>
            <a:ext cx="1125126" cy="1100012"/>
          </a:xfrm>
          <a:prstGeom prst="line">
            <a:avLst/>
          </a:prstGeom>
          <a:ln w="50800" cap="rnd">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78" name="Path 1"/>
          <p:cNvCxnSpPr/>
          <p:nvPr/>
        </p:nvCxnSpPr>
        <p:spPr>
          <a:xfrm flipH="1">
            <a:off x="4211960" y="1275731"/>
            <a:ext cx="1408252" cy="990110"/>
          </a:xfrm>
          <a:prstGeom prst="line">
            <a:avLst/>
          </a:prstGeom>
          <a:ln w="50800" cap="rnd">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7" name="Path 1"/>
          <p:cNvCxnSpPr/>
          <p:nvPr/>
        </p:nvCxnSpPr>
        <p:spPr>
          <a:xfrm flipH="1" flipV="1">
            <a:off x="5620214" y="1275732"/>
            <a:ext cx="2082336" cy="135768"/>
          </a:xfrm>
          <a:prstGeom prst="line">
            <a:avLst/>
          </a:prstGeom>
          <a:ln w="50800" cap="rnd">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46" name="Path 1"/>
          <p:cNvCxnSpPr/>
          <p:nvPr/>
        </p:nvCxnSpPr>
        <p:spPr>
          <a:xfrm flipH="1" flipV="1">
            <a:off x="3131841" y="2429411"/>
            <a:ext cx="517328" cy="1665184"/>
          </a:xfrm>
          <a:prstGeom prst="line">
            <a:avLst/>
          </a:prstGeom>
          <a:ln w="50800" cap="rnd">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Offset Path 4"/>
          <p:cNvCxnSpPr/>
          <p:nvPr/>
        </p:nvCxnSpPr>
        <p:spPr>
          <a:xfrm flipH="1" flipV="1">
            <a:off x="1104902" y="1519453"/>
            <a:ext cx="2285604" cy="1134982"/>
          </a:xfrm>
          <a:prstGeom prst="line">
            <a:avLst/>
          </a:prstGeom>
          <a:ln w="50800" cap="rnd">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36" name="Offset Path 4"/>
          <p:cNvCxnSpPr/>
          <p:nvPr/>
        </p:nvCxnSpPr>
        <p:spPr>
          <a:xfrm>
            <a:off x="3390505" y="2654435"/>
            <a:ext cx="641435" cy="1468516"/>
          </a:xfrm>
          <a:prstGeom prst="line">
            <a:avLst/>
          </a:prstGeom>
          <a:ln w="50800" cap="rnd">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81" name="Half-Vector 2"/>
          <p:cNvCxnSpPr/>
          <p:nvPr/>
        </p:nvCxnSpPr>
        <p:spPr>
          <a:xfrm flipH="1">
            <a:off x="2844800" y="2429411"/>
            <a:ext cx="287044" cy="213989"/>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84" name="Half-Vector 2"/>
          <p:cNvCxnSpPr/>
          <p:nvPr/>
        </p:nvCxnSpPr>
        <p:spPr>
          <a:xfrm flipH="1">
            <a:off x="3263900" y="2667004"/>
            <a:ext cx="126606" cy="331996"/>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97" name="Title 1"/>
          <p:cNvSpPr txBox="1">
            <a:spLocks/>
          </p:cNvSpPr>
          <p:nvPr/>
        </p:nvSpPr>
        <p:spPr>
          <a:xfrm>
            <a:off x="0" y="0"/>
            <a:ext cx="9144000" cy="904875"/>
          </a:xfrm>
          <a:prstGeom prst="rect">
            <a:avLst/>
          </a:prstGeom>
        </p:spPr>
        <p:txBody>
          <a:bodyPr/>
          <a:lstStyle>
            <a:lvl1pPr algn="ctr" defTabSz="457200" rtl="0" eaLnBrk="0" fontAlgn="base" hangingPunct="0">
              <a:spcBef>
                <a:spcPct val="0"/>
              </a:spcBef>
              <a:spcAft>
                <a:spcPct val="0"/>
              </a:spcAft>
              <a:defRPr sz="4400" kern="1200">
                <a:solidFill>
                  <a:schemeClr val="bg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5pPr>
            <a:lvl6pPr marL="4572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9pPr>
          </a:lstStyle>
          <a:p>
            <a:pPr algn="l"/>
            <a:r>
              <a:rPr lang="fi-FI" dirty="0">
                <a:solidFill>
                  <a:srgbClr val="000000"/>
                </a:solidFill>
              </a:rPr>
              <a:t>Case: </a:t>
            </a:r>
            <a:r>
              <a:rPr lang="fi-FI" dirty="0" smtClean="0">
                <a:solidFill>
                  <a:srgbClr val="000000"/>
                </a:solidFill>
              </a:rPr>
              <a:t>Continue</a:t>
            </a:r>
            <a:endParaRPr lang="fi-FI" dirty="0">
              <a:solidFill>
                <a:srgbClr val="000000"/>
              </a:solidFill>
            </a:endParaRPr>
          </a:p>
        </p:txBody>
      </p:sp>
      <p:cxnSp>
        <p:nvCxnSpPr>
          <p:cNvPr id="104" name="Offset Path 4"/>
          <p:cNvCxnSpPr/>
          <p:nvPr/>
        </p:nvCxnSpPr>
        <p:spPr>
          <a:xfrm flipH="1">
            <a:off x="6577460" y="696910"/>
            <a:ext cx="270030" cy="0"/>
          </a:xfrm>
          <a:prstGeom prst="line">
            <a:avLst/>
          </a:prstGeom>
          <a:ln w="50800" cap="rnd">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105" name="Path 1"/>
          <p:cNvCxnSpPr/>
          <p:nvPr/>
        </p:nvCxnSpPr>
        <p:spPr>
          <a:xfrm flipH="1">
            <a:off x="6577460" y="411510"/>
            <a:ext cx="270030" cy="0"/>
          </a:xfrm>
          <a:prstGeom prst="line">
            <a:avLst/>
          </a:prstGeom>
          <a:ln w="50800" cap="rnd">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112" name="TextBox 111"/>
          <p:cNvSpPr txBox="1"/>
          <p:nvPr/>
        </p:nvSpPr>
        <p:spPr>
          <a:xfrm>
            <a:off x="6847490" y="215989"/>
            <a:ext cx="1395155" cy="369332"/>
          </a:xfrm>
          <a:prstGeom prst="rect">
            <a:avLst/>
          </a:prstGeom>
          <a:noFill/>
        </p:spPr>
        <p:txBody>
          <a:bodyPr wrap="square" rtlCol="0">
            <a:spAutoFit/>
          </a:bodyPr>
          <a:lstStyle/>
          <a:p>
            <a:r>
              <a:rPr lang="fi-FI" dirty="0" smtClean="0">
                <a:solidFill>
                  <a:srgbClr val="000000"/>
                </a:solidFill>
              </a:rPr>
              <a:t>Base Path</a:t>
            </a:r>
            <a:endParaRPr lang="fi-FI" dirty="0">
              <a:solidFill>
                <a:srgbClr val="000000"/>
              </a:solidFill>
            </a:endParaRPr>
          </a:p>
        </p:txBody>
      </p:sp>
      <p:sp>
        <p:nvSpPr>
          <p:cNvPr id="113" name="TextBox 112"/>
          <p:cNvSpPr txBox="1"/>
          <p:nvPr/>
        </p:nvSpPr>
        <p:spPr>
          <a:xfrm>
            <a:off x="6846025" y="501520"/>
            <a:ext cx="1395155" cy="369332"/>
          </a:xfrm>
          <a:prstGeom prst="rect">
            <a:avLst/>
          </a:prstGeom>
          <a:noFill/>
        </p:spPr>
        <p:txBody>
          <a:bodyPr wrap="square" rtlCol="0">
            <a:spAutoFit/>
          </a:bodyPr>
          <a:lstStyle/>
          <a:p>
            <a:r>
              <a:rPr lang="fi-FI" dirty="0" smtClean="0">
                <a:solidFill>
                  <a:srgbClr val="000000"/>
                </a:solidFill>
              </a:rPr>
              <a:t>Offset Path</a:t>
            </a:r>
            <a:endParaRPr lang="fi-FI" dirty="0">
              <a:solidFill>
                <a:srgbClr val="000000"/>
              </a:solidFill>
            </a:endParaRPr>
          </a:p>
        </p:txBody>
      </p:sp>
      <p:cxnSp>
        <p:nvCxnSpPr>
          <p:cNvPr id="114" name="Half-Vector 2"/>
          <p:cNvCxnSpPr/>
          <p:nvPr/>
        </p:nvCxnSpPr>
        <p:spPr>
          <a:xfrm>
            <a:off x="4391128" y="397271"/>
            <a:ext cx="391946" cy="1799"/>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15" name="TextBox 114"/>
          <p:cNvSpPr txBox="1"/>
          <p:nvPr/>
        </p:nvSpPr>
        <p:spPr>
          <a:xfrm>
            <a:off x="4756415" y="215055"/>
            <a:ext cx="1395155" cy="369332"/>
          </a:xfrm>
          <a:prstGeom prst="rect">
            <a:avLst/>
          </a:prstGeom>
          <a:noFill/>
        </p:spPr>
        <p:txBody>
          <a:bodyPr wrap="square" rtlCol="0">
            <a:spAutoFit/>
          </a:bodyPr>
          <a:lstStyle/>
          <a:p>
            <a:r>
              <a:rPr lang="fi-FI" dirty="0" smtClean="0">
                <a:solidFill>
                  <a:srgbClr val="000000"/>
                </a:solidFill>
              </a:rPr>
              <a:t>Half-vector</a:t>
            </a:r>
            <a:endParaRPr lang="fi-FI" dirty="0">
              <a:solidFill>
                <a:srgbClr val="000000"/>
              </a:solidFill>
            </a:endParaRPr>
          </a:p>
        </p:txBody>
      </p:sp>
      <p:cxnSp>
        <p:nvCxnSpPr>
          <p:cNvPr id="116" name="Ideal Reflection"/>
          <p:cNvCxnSpPr/>
          <p:nvPr/>
        </p:nvCxnSpPr>
        <p:spPr>
          <a:xfrm>
            <a:off x="4435578" y="680665"/>
            <a:ext cx="275277" cy="0"/>
          </a:xfrm>
          <a:prstGeom prst="line">
            <a:avLst/>
          </a:prstGeom>
          <a:ln>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sp>
        <p:nvSpPr>
          <p:cNvPr id="118" name="TextBox 117"/>
          <p:cNvSpPr txBox="1"/>
          <p:nvPr/>
        </p:nvSpPr>
        <p:spPr>
          <a:xfrm>
            <a:off x="4751660" y="498448"/>
            <a:ext cx="1779102" cy="369332"/>
          </a:xfrm>
          <a:prstGeom prst="rect">
            <a:avLst/>
          </a:prstGeom>
          <a:noFill/>
        </p:spPr>
        <p:txBody>
          <a:bodyPr wrap="square" rtlCol="0">
            <a:spAutoFit/>
          </a:bodyPr>
          <a:lstStyle/>
          <a:p>
            <a:r>
              <a:rPr lang="fi-FI" dirty="0" smtClean="0">
                <a:solidFill>
                  <a:srgbClr val="000000"/>
                </a:solidFill>
              </a:rPr>
              <a:t>Ideal Reflection</a:t>
            </a:r>
            <a:endParaRPr lang="fi-FI" dirty="0">
              <a:solidFill>
                <a:srgbClr val="000000"/>
              </a:solidFill>
            </a:endParaRPr>
          </a:p>
        </p:txBody>
      </p:sp>
      <p:sp>
        <p:nvSpPr>
          <p:cNvPr id="125" name="TextBox 124"/>
          <p:cNvSpPr txBox="1"/>
          <p:nvPr/>
        </p:nvSpPr>
        <p:spPr>
          <a:xfrm>
            <a:off x="2923325" y="1751828"/>
            <a:ext cx="1387125" cy="461665"/>
          </a:xfrm>
          <a:prstGeom prst="rect">
            <a:avLst/>
          </a:prstGeom>
          <a:noFill/>
        </p:spPr>
        <p:txBody>
          <a:bodyPr wrap="square" rtlCol="0">
            <a:spAutoFit/>
          </a:bodyPr>
          <a:lstStyle/>
          <a:p>
            <a:pPr algn="ctr"/>
            <a:r>
              <a:rPr lang="fi-FI" sz="2400" dirty="0" smtClean="0">
                <a:solidFill>
                  <a:srgbClr val="000000"/>
                </a:solidFill>
                <a:effectLst>
                  <a:glow rad="127000">
                    <a:schemeClr val="bg1">
                      <a:alpha val="58000"/>
                    </a:schemeClr>
                  </a:glow>
                </a:effectLst>
              </a:rPr>
              <a:t>Mirror</a:t>
            </a:r>
            <a:endParaRPr lang="fi-FI" sz="2400" dirty="0">
              <a:solidFill>
                <a:srgbClr val="000000"/>
              </a:solidFill>
              <a:effectLst>
                <a:glow rad="127000">
                  <a:schemeClr val="bg1">
                    <a:alpha val="58000"/>
                  </a:schemeClr>
                </a:glow>
              </a:effectLst>
            </a:endParaRPr>
          </a:p>
        </p:txBody>
      </p:sp>
      <p:sp>
        <p:nvSpPr>
          <p:cNvPr id="127" name="TextBox 126"/>
          <p:cNvSpPr txBox="1"/>
          <p:nvPr/>
        </p:nvSpPr>
        <p:spPr>
          <a:xfrm>
            <a:off x="6939500" y="1608668"/>
            <a:ext cx="1387125" cy="461665"/>
          </a:xfrm>
          <a:prstGeom prst="rect">
            <a:avLst/>
          </a:prstGeom>
          <a:noFill/>
        </p:spPr>
        <p:txBody>
          <a:bodyPr wrap="square" rtlCol="0">
            <a:spAutoFit/>
          </a:bodyPr>
          <a:lstStyle/>
          <a:p>
            <a:pPr algn="ctr"/>
            <a:r>
              <a:rPr lang="fi-FI" sz="2400" dirty="0" smtClean="0">
                <a:solidFill>
                  <a:srgbClr val="000000"/>
                </a:solidFill>
                <a:effectLst>
                  <a:glow rad="127000">
                    <a:schemeClr val="bg1">
                      <a:alpha val="58000"/>
                    </a:schemeClr>
                  </a:glow>
                </a:effectLst>
              </a:rPr>
              <a:t>Light</a:t>
            </a:r>
            <a:endParaRPr lang="fi-FI" sz="2400" dirty="0">
              <a:solidFill>
                <a:srgbClr val="000000"/>
              </a:solidFill>
              <a:effectLst>
                <a:glow rad="127000">
                  <a:schemeClr val="bg1">
                    <a:alpha val="58000"/>
                  </a:schemeClr>
                </a:glow>
              </a:effectLst>
            </a:endParaRPr>
          </a:p>
        </p:txBody>
      </p:sp>
    </p:spTree>
    <p:custDataLst>
      <p:tags r:id="rId1"/>
    </p:custDataLst>
    <p:extLst>
      <p:ext uri="{BB962C8B-B14F-4D97-AF65-F5344CB8AC3E}">
        <p14:creationId xmlns:p14="http://schemas.microsoft.com/office/powerpoint/2010/main" val="1817872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500"/>
                                        <p:tgtEl>
                                          <p:spTgt spid="4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fade">
                                      <p:cBhvr>
                                        <p:cTn id="15" dur="500"/>
                                        <p:tgtEl>
                                          <p:spTgt spid="7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fade">
                                      <p:cBhvr>
                                        <p:cTn id="19" dur="500"/>
                                        <p:tgtEl>
                                          <p:spTgt spid="7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8"/>
                                        </p:tgtEl>
                                        <p:attrNameLst>
                                          <p:attrName>style.visibility</p:attrName>
                                        </p:attrNameLst>
                                      </p:cBhvr>
                                      <p:to>
                                        <p:strVal val="visible"/>
                                      </p:to>
                                    </p:set>
                                    <p:animEffect transition="in" filter="fade">
                                      <p:cBhvr>
                                        <p:cTn id="23" dur="500"/>
                                        <p:tgtEl>
                                          <p:spTgt spid="7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7"/>
                                        </p:tgtEl>
                                        <p:attrNameLst>
                                          <p:attrName>style.visibility</p:attrName>
                                        </p:attrNameLst>
                                      </p:cBhvr>
                                      <p:to>
                                        <p:strVal val="visible"/>
                                      </p:to>
                                    </p:set>
                                    <p:animEffect transition="in" filter="fade">
                                      <p:cBhvr>
                                        <p:cTn id="27" dur="500"/>
                                        <p:tgtEl>
                                          <p:spTgt spid="8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1"/>
                                        </p:tgtEl>
                                        <p:attrNameLst>
                                          <p:attrName>style.visibility</p:attrName>
                                        </p:attrNameLst>
                                      </p:cBhvr>
                                      <p:to>
                                        <p:strVal val="visible"/>
                                      </p:to>
                                    </p:set>
                                    <p:animEffect transition="in" filter="fade">
                                      <p:cBhvr>
                                        <p:cTn id="37" dur="300"/>
                                        <p:tgtEl>
                                          <p:spTgt spid="8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4"/>
                                        </p:tgtEl>
                                        <p:attrNameLst>
                                          <p:attrName>style.visibility</p:attrName>
                                        </p:attrNameLst>
                                      </p:cBhvr>
                                      <p:to>
                                        <p:strVal val="visible"/>
                                      </p:to>
                                    </p:set>
                                    <p:animEffect transition="in" filter="fade">
                                      <p:cBhvr>
                                        <p:cTn id="42" dur="300"/>
                                        <p:tgtEl>
                                          <p:spTgt spid="8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DB8BC0E-CEE3-4EC1-B849-44D559D8322A}" type="slidenum">
              <a:rPr lang="en-US" altLang="fi-FI" smtClean="0"/>
              <a:pPr/>
              <a:t>24</a:t>
            </a:fld>
            <a:endParaRPr lang="en-US" altLang="fi-FI" dirty="0"/>
          </a:p>
        </p:txBody>
      </p:sp>
      <p:pic>
        <p:nvPicPr>
          <p:cNvPr id="3"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778" y="1079260"/>
            <a:ext cx="7198043" cy="3343918"/>
          </a:xfrm>
          <a:prstGeom prst="rect">
            <a:avLst/>
          </a:prstGeom>
          <a:solidFill>
            <a:schemeClr val="accent2"/>
          </a:solidFill>
        </p:spPr>
      </p:pic>
      <p:grpSp>
        <p:nvGrpSpPr>
          <p:cNvPr id="26" name="Group 25"/>
          <p:cNvGrpSpPr/>
          <p:nvPr/>
        </p:nvGrpSpPr>
        <p:grpSpPr>
          <a:xfrm>
            <a:off x="2797739" y="1372852"/>
            <a:ext cx="1615510" cy="1620722"/>
            <a:chOff x="2797739" y="688651"/>
            <a:chExt cx="1615510" cy="1620722"/>
          </a:xfrm>
          <a:effectLst>
            <a:outerShdw blurRad="457200" dist="76200" dir="6300000" algn="tl" rotWithShape="0">
              <a:prstClr val="black">
                <a:alpha val="22000"/>
              </a:prstClr>
            </a:outerShdw>
          </a:effectLst>
        </p:grpSpPr>
        <p:sp>
          <p:nvSpPr>
            <p:cNvPr id="24" name="Oval 23"/>
            <p:cNvSpPr/>
            <p:nvPr/>
          </p:nvSpPr>
          <p:spPr>
            <a:xfrm>
              <a:off x="2958170" y="861559"/>
              <a:ext cx="1284104" cy="1287241"/>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p>
          </p:txBody>
        </p:sp>
        <p:pic>
          <p:nvPicPr>
            <p:cNvPr id="1027" name="Picture 3" descr="C:\Users\make\AppData\Local\Microsoft\Windows\Temporary Internet Files\Content.IE5\0KS6E1BQ\chromesphere[1].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97739" y="688651"/>
              <a:ext cx="1615510" cy="1620722"/>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30" name="Diffuse Material 2"/>
          <p:cNvSpPr/>
          <p:nvPr/>
        </p:nvSpPr>
        <p:spPr>
          <a:xfrm>
            <a:off x="5312667" y="3045020"/>
            <a:ext cx="74238" cy="611146"/>
          </a:xfrm>
          <a:prstGeom prst="ellipse">
            <a:avLst/>
          </a:prstGeom>
          <a:gradFill>
            <a:gsLst>
              <a:gs pos="0">
                <a:srgbClr val="FFEFD1"/>
              </a:gs>
              <a:gs pos="64999">
                <a:srgbClr val="F0EBD5"/>
              </a:gs>
              <a:gs pos="100000">
                <a:srgbClr val="D1C39F"/>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8" name="Diffuse Material 1"/>
          <p:cNvSpPr/>
          <p:nvPr/>
        </p:nvSpPr>
        <p:spPr>
          <a:xfrm>
            <a:off x="3447591" y="3970020"/>
            <a:ext cx="392890" cy="335280"/>
          </a:xfrm>
          <a:prstGeom prst="ellipse">
            <a:avLst/>
          </a:prstGeom>
          <a:gradFill>
            <a:gsLst>
              <a:gs pos="0">
                <a:srgbClr val="FFEFD1"/>
              </a:gs>
              <a:gs pos="64999">
                <a:srgbClr val="F0EBD5"/>
              </a:gs>
              <a:gs pos="100000">
                <a:srgbClr val="D1C39F"/>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7" name="Diffuse Material 1"/>
          <p:cNvSpPr/>
          <p:nvPr/>
        </p:nvSpPr>
        <p:spPr>
          <a:xfrm>
            <a:off x="3861502" y="3977640"/>
            <a:ext cx="382838" cy="327660"/>
          </a:xfrm>
          <a:prstGeom prst="ellipse">
            <a:avLst/>
          </a:prstGeom>
          <a:gradFill>
            <a:gsLst>
              <a:gs pos="0">
                <a:srgbClr val="FFEFD1"/>
              </a:gs>
              <a:gs pos="64999">
                <a:srgbClr val="F0EBD5"/>
              </a:gs>
              <a:gs pos="100000">
                <a:srgbClr val="D1C39F"/>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cxnSp>
        <p:nvCxnSpPr>
          <p:cNvPr id="57" name="Path 1"/>
          <p:cNvCxnSpPr/>
          <p:nvPr/>
        </p:nvCxnSpPr>
        <p:spPr>
          <a:xfrm>
            <a:off x="1104900" y="1519450"/>
            <a:ext cx="2026940" cy="909960"/>
          </a:xfrm>
          <a:prstGeom prst="line">
            <a:avLst/>
          </a:prstGeom>
          <a:ln w="50800" cap="rnd">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71" name="Path 1"/>
          <p:cNvCxnSpPr/>
          <p:nvPr/>
        </p:nvCxnSpPr>
        <p:spPr>
          <a:xfrm flipH="1">
            <a:off x="3649170" y="3365853"/>
            <a:ext cx="1687916" cy="728742"/>
          </a:xfrm>
          <a:prstGeom prst="line">
            <a:avLst/>
          </a:prstGeom>
          <a:ln w="50800" cap="rnd">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75" name="Path 1"/>
          <p:cNvCxnSpPr/>
          <p:nvPr/>
        </p:nvCxnSpPr>
        <p:spPr>
          <a:xfrm>
            <a:off x="4211960" y="2265841"/>
            <a:ext cx="1125126" cy="1100012"/>
          </a:xfrm>
          <a:prstGeom prst="line">
            <a:avLst/>
          </a:prstGeom>
          <a:ln w="50800" cap="rnd">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78" name="Path 1"/>
          <p:cNvCxnSpPr/>
          <p:nvPr/>
        </p:nvCxnSpPr>
        <p:spPr>
          <a:xfrm flipH="1">
            <a:off x="4211960" y="1275731"/>
            <a:ext cx="1408252" cy="990110"/>
          </a:xfrm>
          <a:prstGeom prst="line">
            <a:avLst/>
          </a:prstGeom>
          <a:ln w="50800" cap="rnd">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7" name="Path 1"/>
          <p:cNvCxnSpPr/>
          <p:nvPr/>
        </p:nvCxnSpPr>
        <p:spPr>
          <a:xfrm flipH="1" flipV="1">
            <a:off x="5620214" y="1275732"/>
            <a:ext cx="2082336" cy="135768"/>
          </a:xfrm>
          <a:prstGeom prst="line">
            <a:avLst/>
          </a:prstGeom>
          <a:ln w="50800" cap="rnd">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46" name="Path 1"/>
          <p:cNvCxnSpPr/>
          <p:nvPr/>
        </p:nvCxnSpPr>
        <p:spPr>
          <a:xfrm flipH="1" flipV="1">
            <a:off x="3131841" y="2429411"/>
            <a:ext cx="517328" cy="1665184"/>
          </a:xfrm>
          <a:prstGeom prst="line">
            <a:avLst/>
          </a:prstGeom>
          <a:ln w="50800" cap="rnd">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Offset Path 4"/>
          <p:cNvCxnSpPr/>
          <p:nvPr/>
        </p:nvCxnSpPr>
        <p:spPr>
          <a:xfrm flipH="1" flipV="1">
            <a:off x="1104902" y="1519453"/>
            <a:ext cx="2285604" cy="1134982"/>
          </a:xfrm>
          <a:prstGeom prst="line">
            <a:avLst/>
          </a:prstGeom>
          <a:ln w="50800" cap="rnd">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36" name="Offset Path 4"/>
          <p:cNvCxnSpPr/>
          <p:nvPr/>
        </p:nvCxnSpPr>
        <p:spPr>
          <a:xfrm>
            <a:off x="3390505" y="2654435"/>
            <a:ext cx="641435" cy="1468516"/>
          </a:xfrm>
          <a:prstGeom prst="line">
            <a:avLst/>
          </a:prstGeom>
          <a:ln w="50800" cap="rnd">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44" name="Offset Path 4"/>
          <p:cNvCxnSpPr/>
          <p:nvPr/>
        </p:nvCxnSpPr>
        <p:spPr>
          <a:xfrm flipV="1">
            <a:off x="4031940" y="3365853"/>
            <a:ext cx="1305146" cy="757098"/>
          </a:xfrm>
          <a:prstGeom prst="line">
            <a:avLst/>
          </a:prstGeom>
          <a:ln w="50800" cap="sq">
            <a:solidFill>
              <a:srgbClr val="00B0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8" name="Offset Path 4"/>
          <p:cNvCxnSpPr/>
          <p:nvPr/>
        </p:nvCxnSpPr>
        <p:spPr>
          <a:xfrm>
            <a:off x="4211960" y="2265841"/>
            <a:ext cx="1125126" cy="1100012"/>
          </a:xfrm>
          <a:prstGeom prst="line">
            <a:avLst/>
          </a:prstGeom>
          <a:ln w="50800" cap="sq">
            <a:solidFill>
              <a:srgbClr val="00B05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2" name="Offset Path 4"/>
          <p:cNvCxnSpPr/>
          <p:nvPr/>
        </p:nvCxnSpPr>
        <p:spPr>
          <a:xfrm flipH="1" flipV="1">
            <a:off x="5620215" y="1275732"/>
            <a:ext cx="2082335" cy="135768"/>
          </a:xfrm>
          <a:prstGeom prst="line">
            <a:avLst/>
          </a:prstGeom>
          <a:ln w="50800" cap="sq">
            <a:solidFill>
              <a:srgbClr val="00B05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0" name="Offset Path 4"/>
          <p:cNvCxnSpPr/>
          <p:nvPr/>
        </p:nvCxnSpPr>
        <p:spPr>
          <a:xfrm flipH="1">
            <a:off x="4211960" y="1275732"/>
            <a:ext cx="1408252" cy="990109"/>
          </a:xfrm>
          <a:prstGeom prst="line">
            <a:avLst/>
          </a:prstGeom>
          <a:ln w="50800" cap="sq">
            <a:solidFill>
              <a:srgbClr val="00B05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4" name="Half-Vector 2"/>
          <p:cNvCxnSpPr/>
          <p:nvPr/>
        </p:nvCxnSpPr>
        <p:spPr>
          <a:xfrm flipH="1">
            <a:off x="3263900" y="2667004"/>
            <a:ext cx="126606" cy="331996"/>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81" name="Half-Vector 2"/>
          <p:cNvCxnSpPr/>
          <p:nvPr/>
        </p:nvCxnSpPr>
        <p:spPr>
          <a:xfrm flipH="1">
            <a:off x="2844800" y="2429411"/>
            <a:ext cx="287044" cy="213989"/>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0" y="0"/>
            <a:ext cx="9144000" cy="904875"/>
          </a:xfrm>
          <a:prstGeom prst="rect">
            <a:avLst/>
          </a:prstGeom>
        </p:spPr>
        <p:txBody>
          <a:bodyPr/>
          <a:lstStyle>
            <a:lvl1pPr algn="ctr" defTabSz="457200" rtl="0" eaLnBrk="0" fontAlgn="base" hangingPunct="0">
              <a:spcBef>
                <a:spcPct val="0"/>
              </a:spcBef>
              <a:spcAft>
                <a:spcPct val="0"/>
              </a:spcAft>
              <a:defRPr sz="4400" kern="1200">
                <a:solidFill>
                  <a:schemeClr val="bg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5pPr>
            <a:lvl6pPr marL="4572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9pPr>
          </a:lstStyle>
          <a:p>
            <a:pPr algn="l"/>
            <a:r>
              <a:rPr lang="fi-FI" dirty="0" smtClean="0">
                <a:solidFill>
                  <a:srgbClr val="000000"/>
                </a:solidFill>
              </a:rPr>
              <a:t>Case: Continue</a:t>
            </a:r>
            <a:endParaRPr lang="fi-FI" dirty="0">
              <a:solidFill>
                <a:srgbClr val="000000"/>
              </a:solidFill>
            </a:endParaRPr>
          </a:p>
        </p:txBody>
      </p:sp>
      <p:cxnSp>
        <p:nvCxnSpPr>
          <p:cNvPr id="41" name="Offset Path 4"/>
          <p:cNvCxnSpPr/>
          <p:nvPr/>
        </p:nvCxnSpPr>
        <p:spPr>
          <a:xfrm flipH="1">
            <a:off x="6577460" y="696910"/>
            <a:ext cx="270030" cy="0"/>
          </a:xfrm>
          <a:prstGeom prst="line">
            <a:avLst/>
          </a:prstGeom>
          <a:ln w="50800" cap="rnd">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42" name="Path 1"/>
          <p:cNvCxnSpPr/>
          <p:nvPr/>
        </p:nvCxnSpPr>
        <p:spPr>
          <a:xfrm flipH="1">
            <a:off x="6577460" y="411510"/>
            <a:ext cx="270030" cy="0"/>
          </a:xfrm>
          <a:prstGeom prst="line">
            <a:avLst/>
          </a:prstGeom>
          <a:ln w="50800" cap="rnd">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6847490" y="215989"/>
            <a:ext cx="1395155" cy="369332"/>
          </a:xfrm>
          <a:prstGeom prst="rect">
            <a:avLst/>
          </a:prstGeom>
          <a:noFill/>
        </p:spPr>
        <p:txBody>
          <a:bodyPr wrap="square" rtlCol="0">
            <a:spAutoFit/>
          </a:bodyPr>
          <a:lstStyle/>
          <a:p>
            <a:r>
              <a:rPr lang="fi-FI" dirty="0" smtClean="0">
                <a:solidFill>
                  <a:srgbClr val="000000"/>
                </a:solidFill>
              </a:rPr>
              <a:t>Base Path</a:t>
            </a:r>
            <a:endParaRPr lang="fi-FI" dirty="0">
              <a:solidFill>
                <a:srgbClr val="000000"/>
              </a:solidFill>
            </a:endParaRPr>
          </a:p>
        </p:txBody>
      </p:sp>
      <p:sp>
        <p:nvSpPr>
          <p:cNvPr id="45" name="TextBox 44"/>
          <p:cNvSpPr txBox="1"/>
          <p:nvPr/>
        </p:nvSpPr>
        <p:spPr>
          <a:xfrm>
            <a:off x="6846025" y="501520"/>
            <a:ext cx="1395155" cy="369332"/>
          </a:xfrm>
          <a:prstGeom prst="rect">
            <a:avLst/>
          </a:prstGeom>
          <a:noFill/>
        </p:spPr>
        <p:txBody>
          <a:bodyPr wrap="square" rtlCol="0">
            <a:spAutoFit/>
          </a:bodyPr>
          <a:lstStyle/>
          <a:p>
            <a:r>
              <a:rPr lang="fi-FI" dirty="0" smtClean="0">
                <a:solidFill>
                  <a:srgbClr val="000000"/>
                </a:solidFill>
              </a:rPr>
              <a:t>Offset Path</a:t>
            </a:r>
            <a:endParaRPr lang="fi-FI" dirty="0">
              <a:solidFill>
                <a:srgbClr val="000000"/>
              </a:solidFill>
            </a:endParaRPr>
          </a:p>
        </p:txBody>
      </p:sp>
      <p:cxnSp>
        <p:nvCxnSpPr>
          <p:cNvPr id="47" name="Half-Vector 2"/>
          <p:cNvCxnSpPr/>
          <p:nvPr/>
        </p:nvCxnSpPr>
        <p:spPr>
          <a:xfrm>
            <a:off x="4391128" y="397271"/>
            <a:ext cx="391946" cy="1799"/>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4756415" y="215055"/>
            <a:ext cx="1395155" cy="369332"/>
          </a:xfrm>
          <a:prstGeom prst="rect">
            <a:avLst/>
          </a:prstGeom>
          <a:noFill/>
        </p:spPr>
        <p:txBody>
          <a:bodyPr wrap="square" rtlCol="0">
            <a:spAutoFit/>
          </a:bodyPr>
          <a:lstStyle/>
          <a:p>
            <a:r>
              <a:rPr lang="fi-FI" dirty="0" smtClean="0">
                <a:solidFill>
                  <a:srgbClr val="000000"/>
                </a:solidFill>
              </a:rPr>
              <a:t>Half-vector</a:t>
            </a:r>
            <a:endParaRPr lang="fi-FI" dirty="0">
              <a:solidFill>
                <a:srgbClr val="000000"/>
              </a:solidFill>
            </a:endParaRPr>
          </a:p>
        </p:txBody>
      </p:sp>
      <p:cxnSp>
        <p:nvCxnSpPr>
          <p:cNvPr id="50" name="Ideal Reflection"/>
          <p:cNvCxnSpPr/>
          <p:nvPr/>
        </p:nvCxnSpPr>
        <p:spPr>
          <a:xfrm>
            <a:off x="4435578" y="680665"/>
            <a:ext cx="275277" cy="0"/>
          </a:xfrm>
          <a:prstGeom prst="line">
            <a:avLst/>
          </a:prstGeom>
          <a:ln>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4751660" y="498448"/>
            <a:ext cx="1779102" cy="369332"/>
          </a:xfrm>
          <a:prstGeom prst="rect">
            <a:avLst/>
          </a:prstGeom>
          <a:noFill/>
        </p:spPr>
        <p:txBody>
          <a:bodyPr wrap="square" rtlCol="0">
            <a:spAutoFit/>
          </a:bodyPr>
          <a:lstStyle/>
          <a:p>
            <a:r>
              <a:rPr lang="fi-FI" dirty="0" smtClean="0">
                <a:solidFill>
                  <a:srgbClr val="000000"/>
                </a:solidFill>
              </a:rPr>
              <a:t>Ideal Reflection</a:t>
            </a:r>
            <a:endParaRPr lang="fi-FI" dirty="0">
              <a:solidFill>
                <a:srgbClr val="000000"/>
              </a:solidFill>
            </a:endParaRPr>
          </a:p>
        </p:txBody>
      </p:sp>
      <p:sp>
        <p:nvSpPr>
          <p:cNvPr id="54" name="TextBox 53"/>
          <p:cNvSpPr txBox="1"/>
          <p:nvPr/>
        </p:nvSpPr>
        <p:spPr>
          <a:xfrm>
            <a:off x="2923325" y="1751828"/>
            <a:ext cx="1387125" cy="461665"/>
          </a:xfrm>
          <a:prstGeom prst="rect">
            <a:avLst/>
          </a:prstGeom>
          <a:noFill/>
        </p:spPr>
        <p:txBody>
          <a:bodyPr wrap="square" rtlCol="0">
            <a:spAutoFit/>
          </a:bodyPr>
          <a:lstStyle/>
          <a:p>
            <a:pPr algn="ctr"/>
            <a:r>
              <a:rPr lang="fi-FI" sz="2400" dirty="0" smtClean="0">
                <a:solidFill>
                  <a:srgbClr val="000000"/>
                </a:solidFill>
                <a:effectLst>
                  <a:glow rad="127000">
                    <a:schemeClr val="bg1">
                      <a:alpha val="58000"/>
                    </a:schemeClr>
                  </a:glow>
                </a:effectLst>
              </a:rPr>
              <a:t>Mirror</a:t>
            </a:r>
            <a:endParaRPr lang="fi-FI" sz="2400" dirty="0">
              <a:solidFill>
                <a:srgbClr val="000000"/>
              </a:solidFill>
              <a:effectLst>
                <a:glow rad="127000">
                  <a:schemeClr val="bg1">
                    <a:alpha val="58000"/>
                  </a:schemeClr>
                </a:glow>
              </a:effectLst>
            </a:endParaRPr>
          </a:p>
        </p:txBody>
      </p:sp>
      <p:sp>
        <p:nvSpPr>
          <p:cNvPr id="56" name="TextBox 55"/>
          <p:cNvSpPr txBox="1"/>
          <p:nvPr/>
        </p:nvSpPr>
        <p:spPr>
          <a:xfrm>
            <a:off x="6939500" y="1608668"/>
            <a:ext cx="1387125" cy="461665"/>
          </a:xfrm>
          <a:prstGeom prst="rect">
            <a:avLst/>
          </a:prstGeom>
          <a:noFill/>
        </p:spPr>
        <p:txBody>
          <a:bodyPr wrap="square" rtlCol="0">
            <a:spAutoFit/>
          </a:bodyPr>
          <a:lstStyle/>
          <a:p>
            <a:pPr algn="ctr"/>
            <a:r>
              <a:rPr lang="fi-FI" sz="2400" dirty="0" smtClean="0">
                <a:solidFill>
                  <a:srgbClr val="000000"/>
                </a:solidFill>
                <a:effectLst>
                  <a:glow rad="127000">
                    <a:schemeClr val="bg1">
                      <a:alpha val="58000"/>
                    </a:schemeClr>
                  </a:glow>
                </a:effectLst>
              </a:rPr>
              <a:t>Light</a:t>
            </a:r>
            <a:endParaRPr lang="fi-FI" sz="2400" dirty="0">
              <a:solidFill>
                <a:srgbClr val="000000"/>
              </a:solidFill>
              <a:effectLst>
                <a:glow rad="127000">
                  <a:schemeClr val="bg1">
                    <a:alpha val="58000"/>
                  </a:schemeClr>
                </a:glow>
              </a:effectLst>
            </a:endParaRPr>
          </a:p>
        </p:txBody>
      </p:sp>
      <p:sp>
        <p:nvSpPr>
          <p:cNvPr id="60" name="Text: Diffuse"/>
          <p:cNvSpPr txBox="1"/>
          <p:nvPr/>
        </p:nvSpPr>
        <p:spPr>
          <a:xfrm>
            <a:off x="3617845" y="4353010"/>
            <a:ext cx="2516915" cy="461665"/>
          </a:xfrm>
          <a:prstGeom prst="rect">
            <a:avLst/>
          </a:prstGeom>
          <a:noFill/>
        </p:spPr>
        <p:txBody>
          <a:bodyPr wrap="square" rtlCol="0">
            <a:spAutoFit/>
          </a:bodyPr>
          <a:lstStyle/>
          <a:p>
            <a:pPr algn="ctr"/>
            <a:r>
              <a:rPr lang="fi-FI" sz="2400" dirty="0">
                <a:solidFill>
                  <a:srgbClr val="000000"/>
                </a:solidFill>
                <a:effectLst/>
              </a:rPr>
              <a:t>Non-Specular</a:t>
            </a:r>
          </a:p>
        </p:txBody>
      </p:sp>
      <p:sp>
        <p:nvSpPr>
          <p:cNvPr id="61" name="Text: Diffuse"/>
          <p:cNvSpPr txBox="1"/>
          <p:nvPr/>
        </p:nvSpPr>
        <p:spPr>
          <a:xfrm>
            <a:off x="1579610" y="4351925"/>
            <a:ext cx="2572820" cy="461665"/>
          </a:xfrm>
          <a:prstGeom prst="rect">
            <a:avLst/>
          </a:prstGeom>
          <a:noFill/>
        </p:spPr>
        <p:txBody>
          <a:bodyPr wrap="square" rtlCol="0">
            <a:spAutoFit/>
          </a:bodyPr>
          <a:lstStyle/>
          <a:p>
            <a:pPr algn="ctr"/>
            <a:r>
              <a:rPr lang="fi-FI" sz="2400" dirty="0" smtClean="0">
                <a:solidFill>
                  <a:srgbClr val="000000"/>
                </a:solidFill>
                <a:effectLst/>
              </a:rPr>
              <a:t>Non-Specular</a:t>
            </a:r>
            <a:endParaRPr lang="fi-FI" sz="2400" dirty="0">
              <a:solidFill>
                <a:srgbClr val="000000"/>
              </a:solidFill>
              <a:effectLst/>
            </a:endParaRPr>
          </a:p>
        </p:txBody>
      </p:sp>
      <p:sp>
        <p:nvSpPr>
          <p:cNvPr id="62" name="Text: Diffuse"/>
          <p:cNvSpPr txBox="1"/>
          <p:nvPr/>
        </p:nvSpPr>
        <p:spPr>
          <a:xfrm>
            <a:off x="5473274" y="3122817"/>
            <a:ext cx="2229276" cy="461665"/>
          </a:xfrm>
          <a:prstGeom prst="rect">
            <a:avLst/>
          </a:prstGeom>
          <a:noFill/>
        </p:spPr>
        <p:txBody>
          <a:bodyPr wrap="square" rtlCol="0">
            <a:spAutoFit/>
          </a:bodyPr>
          <a:lstStyle/>
          <a:p>
            <a:r>
              <a:rPr lang="fi-FI" sz="2400" dirty="0">
                <a:solidFill>
                  <a:srgbClr val="000000"/>
                </a:solidFill>
                <a:effectLst>
                  <a:glow rad="50800">
                    <a:schemeClr val="bg1">
                      <a:alpha val="85000"/>
                    </a:schemeClr>
                  </a:glow>
                </a:effectLst>
              </a:rPr>
              <a:t>N</a:t>
            </a:r>
            <a:r>
              <a:rPr lang="fi-FI" sz="2400" dirty="0" smtClean="0">
                <a:solidFill>
                  <a:srgbClr val="000000"/>
                </a:solidFill>
                <a:effectLst>
                  <a:glow rad="50800">
                    <a:schemeClr val="bg1">
                      <a:alpha val="85000"/>
                    </a:schemeClr>
                  </a:glow>
                </a:effectLst>
              </a:rPr>
              <a:t>on-Specular</a:t>
            </a:r>
            <a:endParaRPr lang="fi-FI" sz="2400" dirty="0">
              <a:solidFill>
                <a:srgbClr val="000000"/>
              </a:solidFill>
              <a:effectLst>
                <a:glow rad="50800">
                  <a:schemeClr val="bg1">
                    <a:alpha val="85000"/>
                  </a:schemeClr>
                </a:glow>
              </a:effectLst>
            </a:endParaRPr>
          </a:p>
        </p:txBody>
      </p:sp>
    </p:spTree>
    <p:custDataLst>
      <p:tags r:id="rId1"/>
    </p:custDataLst>
    <p:extLst>
      <p:ext uri="{BB962C8B-B14F-4D97-AF65-F5344CB8AC3E}">
        <p14:creationId xmlns:p14="http://schemas.microsoft.com/office/powerpoint/2010/main" val="1700395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fade">
                                      <p:cBhvr>
                                        <p:cTn id="18" dur="500"/>
                                        <p:tgtEl>
                                          <p:spTgt spid="6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fade">
                                      <p:cBhvr>
                                        <p:cTn id="26" dur="500"/>
                                        <p:tgtEl>
                                          <p:spTgt spid="6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500"/>
                                        <p:tgtEl>
                                          <p:spTgt spid="48"/>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8" grpId="0" animBg="1"/>
      <p:bldP spid="27" grpId="0" animBg="1"/>
      <p:bldP spid="60" grpId="0"/>
      <p:bldP spid="61" grpId="0"/>
      <p:bldP spid="6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i-FI" dirty="0" smtClean="0"/>
              <a:t>That’s it!</a:t>
            </a:r>
            <a:endParaRPr lang="en-US" dirty="0"/>
          </a:p>
        </p:txBody>
      </p:sp>
      <p:sp>
        <p:nvSpPr>
          <p:cNvPr id="4" name="Slide Number Placeholder 3"/>
          <p:cNvSpPr>
            <a:spLocks noGrp="1"/>
          </p:cNvSpPr>
          <p:nvPr>
            <p:ph type="sldNum" sz="quarter" idx="12"/>
          </p:nvPr>
        </p:nvSpPr>
        <p:spPr/>
        <p:txBody>
          <a:bodyPr/>
          <a:lstStyle/>
          <a:p>
            <a:fld id="{B0B407E7-3A6C-44B6-ADAB-31AD73D40FA0}" type="slidenum">
              <a:rPr lang="en-US" altLang="fi-FI" smtClean="0"/>
              <a:pPr/>
              <a:t>25</a:t>
            </a:fld>
            <a:endParaRPr lang="en-US" altLang="fi-FI"/>
          </a:p>
        </p:txBody>
      </p:sp>
      <p:sp>
        <p:nvSpPr>
          <p:cNvPr id="26" name="Slide Number Placeholder 1"/>
          <p:cNvSpPr txBox="1">
            <a:spLocks/>
          </p:cNvSpPr>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kern="1200">
                <a:solidFill>
                  <a:srgbClr val="FF5050"/>
                </a:solidFill>
                <a:latin typeface="Arial" charset="0"/>
                <a:ea typeface="ＭＳ Ｐゴシック" pitchFamily="8"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8"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8"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8"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8" charset="-128"/>
                <a:cs typeface="+mn-cs"/>
              </a:defRPr>
            </a:lvl5pPr>
            <a:lvl6pPr marL="2286000" algn="l" defTabSz="914400" rtl="0" eaLnBrk="1" latinLnBrk="0" hangingPunct="1">
              <a:defRPr kern="1200">
                <a:solidFill>
                  <a:schemeClr val="tx1"/>
                </a:solidFill>
                <a:latin typeface="Arial" charset="0"/>
                <a:ea typeface="ＭＳ Ｐゴシック" pitchFamily="8" charset="-128"/>
                <a:cs typeface="+mn-cs"/>
              </a:defRPr>
            </a:lvl6pPr>
            <a:lvl7pPr marL="2743200" algn="l" defTabSz="914400" rtl="0" eaLnBrk="1" latinLnBrk="0" hangingPunct="1">
              <a:defRPr kern="1200">
                <a:solidFill>
                  <a:schemeClr val="tx1"/>
                </a:solidFill>
                <a:latin typeface="Arial" charset="0"/>
                <a:ea typeface="ＭＳ Ｐゴシック" pitchFamily="8" charset="-128"/>
                <a:cs typeface="+mn-cs"/>
              </a:defRPr>
            </a:lvl7pPr>
            <a:lvl8pPr marL="3200400" algn="l" defTabSz="914400" rtl="0" eaLnBrk="1" latinLnBrk="0" hangingPunct="1">
              <a:defRPr kern="1200">
                <a:solidFill>
                  <a:schemeClr val="tx1"/>
                </a:solidFill>
                <a:latin typeface="Arial" charset="0"/>
                <a:ea typeface="ＭＳ Ｐゴシック" pitchFamily="8" charset="-128"/>
                <a:cs typeface="+mn-cs"/>
              </a:defRPr>
            </a:lvl8pPr>
            <a:lvl9pPr marL="3657600" algn="l" defTabSz="914400" rtl="0" eaLnBrk="1" latinLnBrk="0" hangingPunct="1">
              <a:defRPr kern="1200">
                <a:solidFill>
                  <a:schemeClr val="tx1"/>
                </a:solidFill>
                <a:latin typeface="Arial" charset="0"/>
                <a:ea typeface="ＭＳ Ｐゴシック" pitchFamily="8" charset="-128"/>
                <a:cs typeface="+mn-cs"/>
              </a:defRPr>
            </a:lvl9pPr>
          </a:lstStyle>
          <a:p>
            <a:fld id="{CDB8BC0E-CEE3-4EC1-B849-44D559D8322A}" type="slidenum">
              <a:rPr lang="en-US" altLang="fi-FI" smtClean="0"/>
              <a:pPr/>
              <a:t>25</a:t>
            </a:fld>
            <a:endParaRPr lang="en-US" altLang="fi-FI"/>
          </a:p>
        </p:txBody>
      </p:sp>
      <p:sp>
        <p:nvSpPr>
          <p:cNvPr id="28" name="TextBox 27"/>
          <p:cNvSpPr txBox="1"/>
          <p:nvPr/>
        </p:nvSpPr>
        <p:spPr>
          <a:xfrm>
            <a:off x="1351005" y="1446625"/>
            <a:ext cx="7721495" cy="3847207"/>
          </a:xfrm>
          <a:prstGeom prst="rect">
            <a:avLst/>
          </a:prstGeom>
          <a:noFill/>
        </p:spPr>
        <p:txBody>
          <a:bodyPr wrap="square" rtlCol="0">
            <a:spAutoFit/>
          </a:bodyPr>
          <a:lstStyle/>
          <a:p>
            <a:r>
              <a:rPr lang="fi-FI" sz="3200" dirty="0" smtClean="0">
                <a:solidFill>
                  <a:srgbClr val="000000"/>
                </a:solidFill>
              </a:rPr>
              <a:t>Simple modification of</a:t>
            </a:r>
          </a:p>
          <a:p>
            <a:r>
              <a:rPr lang="fi-FI" sz="3200" dirty="0" smtClean="0">
                <a:solidFill>
                  <a:srgbClr val="000000"/>
                </a:solidFill>
              </a:rPr>
              <a:t>standard path tracer</a:t>
            </a:r>
          </a:p>
          <a:p>
            <a:endParaRPr lang="fi-FI" sz="3200" dirty="0">
              <a:solidFill>
                <a:srgbClr val="000000"/>
              </a:solidFill>
            </a:endParaRPr>
          </a:p>
          <a:p>
            <a:r>
              <a:rPr lang="fi-FI" sz="3200" dirty="0" smtClean="0">
                <a:solidFill>
                  <a:srgbClr val="000000"/>
                </a:solidFill>
              </a:rPr>
              <a:t>Several third-party implementations</a:t>
            </a:r>
          </a:p>
          <a:p>
            <a:endParaRPr lang="fi-FI" sz="3200" dirty="0">
              <a:solidFill>
                <a:srgbClr val="000000"/>
              </a:solidFill>
            </a:endParaRPr>
          </a:p>
          <a:p>
            <a:r>
              <a:rPr lang="fi-FI" sz="3200" dirty="0" smtClean="0">
                <a:solidFill>
                  <a:srgbClr val="000000"/>
                </a:solidFill>
              </a:rPr>
              <a:t>Local shift, no manifold perturbation</a:t>
            </a:r>
          </a:p>
          <a:p>
            <a:endParaRPr lang="fi-FI" sz="3200" dirty="0">
              <a:solidFill>
                <a:srgbClr val="000000"/>
              </a:solidFill>
            </a:endParaRPr>
          </a:p>
          <a:p>
            <a:endParaRPr lang="fi-FI" sz="2000" dirty="0">
              <a:solidFill>
                <a:srgbClr val="000000"/>
              </a:solidFill>
            </a:endParaRPr>
          </a:p>
        </p:txBody>
      </p:sp>
    </p:spTree>
    <p:extLst>
      <p:ext uri="{BB962C8B-B14F-4D97-AF65-F5344CB8AC3E}">
        <p14:creationId xmlns:p14="http://schemas.microsoft.com/office/powerpoint/2010/main" val="3676112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69CDA9-80C4-4D97-A125-D5DED02C06CC}" type="slidenum">
              <a:rPr lang="en-US" altLang="fi-FI" smtClean="0"/>
              <a:pPr/>
              <a:t>26</a:t>
            </a:fld>
            <a:endParaRPr lang="en-US" altLang="fi-FI"/>
          </a:p>
        </p:txBody>
      </p:sp>
    </p:spTree>
    <p:extLst>
      <p:ext uri="{BB962C8B-B14F-4D97-AF65-F5344CB8AC3E}">
        <p14:creationId xmlns:p14="http://schemas.microsoft.com/office/powerpoint/2010/main" val="3159212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4" name="Slide Number Placeholder 3"/>
          <p:cNvSpPr>
            <a:spLocks noGrp="1"/>
          </p:cNvSpPr>
          <p:nvPr>
            <p:ph type="sldNum" sz="quarter" idx="12"/>
          </p:nvPr>
        </p:nvSpPr>
        <p:spPr/>
        <p:txBody>
          <a:bodyPr/>
          <a:lstStyle/>
          <a:p>
            <a:fld id="{B0B407E7-3A6C-44B6-ADAB-31AD73D40FA0}" type="slidenum">
              <a:rPr lang="en-US" altLang="fi-FI" smtClean="0"/>
              <a:pPr/>
              <a:t>27</a:t>
            </a:fld>
            <a:endParaRPr lang="en-US" altLang="fi-FI"/>
          </a:p>
        </p:txBody>
      </p:sp>
      <p:sp>
        <p:nvSpPr>
          <p:cNvPr id="10" name="Text Placeholder 9"/>
          <p:cNvSpPr>
            <a:spLocks noGrp="1"/>
          </p:cNvSpPr>
          <p:nvPr>
            <p:ph type="body" sz="quarter" idx="14"/>
          </p:nvPr>
        </p:nvSpPr>
        <p:spPr/>
        <p:txBody>
          <a:bodyPr/>
          <a:lstStyle/>
          <a:p>
            <a:r>
              <a:rPr lang="fi-FI" dirty="0" smtClean="0"/>
              <a:t>Path Tracing, 8 spp</a:t>
            </a:r>
            <a:endParaRPr lang="fi-FI" dirty="0"/>
          </a:p>
        </p:txBody>
      </p:sp>
    </p:spTree>
    <p:extLst>
      <p:ext uri="{BB962C8B-B14F-4D97-AF65-F5344CB8AC3E}">
        <p14:creationId xmlns:p14="http://schemas.microsoft.com/office/powerpoint/2010/main" val="337187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3329" r="33329"/>
          <a:stretch/>
        </p:blipFill>
        <p:spPr>
          <a:xfrm>
            <a:off x="0" y="0"/>
            <a:ext cx="3049200" cy="51444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3327" r="33327" b="2"/>
          <a:stretch/>
        </p:blipFill>
        <p:spPr>
          <a:xfrm>
            <a:off x="6098400" y="0"/>
            <a:ext cx="3049200" cy="514440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33327" r="33327"/>
          <a:stretch/>
        </p:blipFill>
        <p:spPr>
          <a:xfrm>
            <a:off x="3049200" y="0"/>
            <a:ext cx="3049200" cy="5144400"/>
          </a:xfrm>
          <a:prstGeom prst="rect">
            <a:avLst/>
          </a:prstGeom>
        </p:spPr>
      </p:pic>
      <p:sp>
        <p:nvSpPr>
          <p:cNvPr id="9" name="Rectangle 8"/>
          <p:cNvSpPr/>
          <p:nvPr/>
        </p:nvSpPr>
        <p:spPr>
          <a:xfrm>
            <a:off x="3049201" y="4558725"/>
            <a:ext cx="3049198" cy="584775"/>
          </a:xfrm>
          <a:prstGeom prst="rect">
            <a:avLst/>
          </a:prstGeom>
          <a:effectLst/>
        </p:spPr>
        <p:txBody>
          <a:bodyPr wrap="square">
            <a:spAutoFit/>
          </a:bodyPr>
          <a:lstStyle/>
          <a:p>
            <a:pPr algn="ctr"/>
            <a:r>
              <a:rPr lang="en-US" sz="3200" dirty="0" smtClean="0">
                <a:solidFill>
                  <a:srgbClr val="000000"/>
                </a:solidFill>
                <a:effectLst>
                  <a:outerShdw blurRad="38100" dist="38100" dir="2700000" algn="tl">
                    <a:srgbClr val="000000">
                      <a:alpha val="43137"/>
                    </a:srgbClr>
                  </a:outerShdw>
                </a:effectLst>
              </a:rPr>
              <a:t>throughput</a:t>
            </a:r>
            <a:endParaRPr lang="en-US" sz="3200" dirty="0">
              <a:solidFill>
                <a:srgbClr val="000000"/>
              </a:solidFill>
              <a:effectLst>
                <a:outerShdw blurRad="38100" dist="38100" dir="2700000" algn="tl">
                  <a:srgbClr val="000000">
                    <a:alpha val="43137"/>
                  </a:srgbClr>
                </a:outerShdw>
              </a:effectLst>
            </a:endParaRPr>
          </a:p>
        </p:txBody>
      </p:sp>
      <p:sp>
        <p:nvSpPr>
          <p:cNvPr id="10" name="Rectangle 9"/>
          <p:cNvSpPr/>
          <p:nvPr/>
        </p:nvSpPr>
        <p:spPr>
          <a:xfrm>
            <a:off x="7311261" y="4554975"/>
            <a:ext cx="617477" cy="584775"/>
          </a:xfrm>
          <a:prstGeom prst="rect">
            <a:avLst/>
          </a:prstGeom>
        </p:spPr>
        <p:txBody>
          <a:bodyPr wrap="none">
            <a:spAutoFit/>
          </a:bodyPr>
          <a:lstStyle/>
          <a:p>
            <a:r>
              <a:rPr lang="en-US" sz="3200" dirty="0" err="1" smtClean="0">
                <a:solidFill>
                  <a:srgbClr val="000000"/>
                </a:solidFill>
                <a:effectLst>
                  <a:outerShdw blurRad="38100" dist="38100" dir="2700000" algn="tl">
                    <a:srgbClr val="000000">
                      <a:alpha val="43137"/>
                    </a:srgbClr>
                  </a:outerShdw>
                </a:effectLst>
              </a:rPr>
              <a:t>dy</a:t>
            </a:r>
            <a:endParaRPr lang="en-US" sz="3200" dirty="0">
              <a:solidFill>
                <a:srgbClr val="000000"/>
              </a:solidFill>
              <a:effectLst>
                <a:outerShdw blurRad="38100" dist="38100" dir="2700000" algn="tl">
                  <a:srgbClr val="000000">
                    <a:alpha val="43137"/>
                  </a:srgbClr>
                </a:outerShdw>
              </a:effectLst>
            </a:endParaRPr>
          </a:p>
        </p:txBody>
      </p:sp>
      <p:sp>
        <p:nvSpPr>
          <p:cNvPr id="12" name="Rectangle 11"/>
          <p:cNvSpPr/>
          <p:nvPr/>
        </p:nvSpPr>
        <p:spPr>
          <a:xfrm>
            <a:off x="1215861" y="4558725"/>
            <a:ext cx="617477" cy="584775"/>
          </a:xfrm>
          <a:prstGeom prst="rect">
            <a:avLst/>
          </a:prstGeom>
        </p:spPr>
        <p:txBody>
          <a:bodyPr wrap="none">
            <a:spAutoFit/>
          </a:bodyPr>
          <a:lstStyle/>
          <a:p>
            <a:r>
              <a:rPr lang="en-US" sz="3200" dirty="0" smtClean="0">
                <a:solidFill>
                  <a:srgbClr val="000000"/>
                </a:solidFill>
                <a:effectLst>
                  <a:outerShdw blurRad="38100" dist="38100" dir="2700000" algn="tl">
                    <a:srgbClr val="000000">
                      <a:alpha val="43137"/>
                    </a:srgbClr>
                  </a:outerShdw>
                </a:effectLst>
              </a:rPr>
              <a:t>dx</a:t>
            </a:r>
            <a:endParaRPr lang="en-US" sz="3200" dirty="0">
              <a:solidFill>
                <a:srgbClr val="000000"/>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2469CDA9-80C4-4D97-A125-D5DED02C06CC}" type="slidenum">
              <a:rPr lang="en-US" altLang="fi-FI" smtClean="0"/>
              <a:pPr/>
              <a:t>28</a:t>
            </a:fld>
            <a:endParaRPr lang="en-US" altLang="fi-FI"/>
          </a:p>
        </p:txBody>
      </p:sp>
    </p:spTree>
    <p:extLst>
      <p:ext uri="{BB962C8B-B14F-4D97-AF65-F5344CB8AC3E}">
        <p14:creationId xmlns:p14="http://schemas.microsoft.com/office/powerpoint/2010/main" val="3690759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4" name="Slide Number Placeholder 3"/>
          <p:cNvSpPr>
            <a:spLocks noGrp="1"/>
          </p:cNvSpPr>
          <p:nvPr>
            <p:ph type="sldNum" sz="quarter" idx="12"/>
          </p:nvPr>
        </p:nvSpPr>
        <p:spPr/>
        <p:txBody>
          <a:bodyPr/>
          <a:lstStyle/>
          <a:p>
            <a:fld id="{B0B407E7-3A6C-44B6-ADAB-31AD73D40FA0}" type="slidenum">
              <a:rPr lang="en-US" altLang="fi-FI" smtClean="0"/>
              <a:pPr/>
              <a:t>29</a:t>
            </a:fld>
            <a:endParaRPr lang="en-US" altLang="fi-FI" dirty="0"/>
          </a:p>
        </p:txBody>
      </p:sp>
      <p:sp>
        <p:nvSpPr>
          <p:cNvPr id="10" name="Text Placeholder 9"/>
          <p:cNvSpPr>
            <a:spLocks noGrp="1"/>
          </p:cNvSpPr>
          <p:nvPr>
            <p:ph type="body" sz="quarter" idx="14"/>
          </p:nvPr>
        </p:nvSpPr>
        <p:spPr/>
        <p:txBody>
          <a:bodyPr/>
          <a:lstStyle/>
          <a:p>
            <a:r>
              <a:rPr lang="fi-FI" dirty="0" smtClean="0"/>
              <a:t>Our Result, </a:t>
            </a:r>
            <a:r>
              <a:rPr lang="fi-FI" dirty="0"/>
              <a:t>Equal Time</a:t>
            </a:r>
          </a:p>
        </p:txBody>
      </p:sp>
    </p:spTree>
    <p:extLst>
      <p:ext uri="{BB962C8B-B14F-4D97-AF65-F5344CB8AC3E}">
        <p14:creationId xmlns:p14="http://schemas.microsoft.com/office/powerpoint/2010/main" val="2219639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DB8BC0E-CEE3-4EC1-B849-44D559D8322A}" type="slidenum">
              <a:rPr lang="en-US" altLang="fi-FI" smtClean="0"/>
              <a:pPr/>
              <a:t>3</a:t>
            </a:fld>
            <a:endParaRPr lang="en-US" altLang="fi-FI"/>
          </a:p>
        </p:txBody>
      </p:sp>
      <p:grpSp>
        <p:nvGrpSpPr>
          <p:cNvPr id="6" name="Pathspace Setting"/>
          <p:cNvGrpSpPr/>
          <p:nvPr/>
        </p:nvGrpSpPr>
        <p:grpSpPr>
          <a:xfrm>
            <a:off x="2342814" y="1025305"/>
            <a:ext cx="4622004" cy="3299867"/>
            <a:chOff x="1674355" y="404582"/>
            <a:chExt cx="6014849" cy="4294284"/>
          </a:xfrm>
        </p:grpSpPr>
        <p:pic>
          <p:nvPicPr>
            <p:cNvPr id="3" name="Pathspace Setting 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4355" y="689000"/>
              <a:ext cx="5628986" cy="4007409"/>
            </a:xfrm>
            <a:prstGeom prst="rect">
              <a:avLst/>
            </a:prstGeom>
          </p:spPr>
        </p:pic>
        <mc:AlternateContent xmlns:mc="http://schemas.openxmlformats.org/markup-compatibility/2006" xmlns:a14="http://schemas.microsoft.com/office/drawing/2010/main">
          <mc:Choice Requires="a14">
            <p:sp>
              <p:nvSpPr>
                <p:cNvPr id="4" name="X"/>
                <p:cNvSpPr txBox="1"/>
                <p:nvPr/>
              </p:nvSpPr>
              <p:spPr>
                <a:xfrm>
                  <a:off x="7246775" y="4237201"/>
                  <a:ext cx="44242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i="1" dirty="0" smtClean="0">
                            <a:solidFill>
                              <a:srgbClr val="000000"/>
                            </a:solidFill>
                            <a:latin typeface="Cambria Math"/>
                          </a:rPr>
                          <m:t>𝑥</m:t>
                        </m:r>
                      </m:oMath>
                    </m:oMathPara>
                  </a14:m>
                  <a:endParaRPr lang="fi-FI" sz="2400" dirty="0">
                    <a:solidFill>
                      <a:srgbClr val="000000"/>
                    </a:solidFill>
                  </a:endParaRPr>
                </a:p>
              </p:txBody>
            </p:sp>
          </mc:Choice>
          <mc:Fallback xmlns="">
            <p:sp>
              <p:nvSpPr>
                <p:cNvPr id="4" name="X"/>
                <p:cNvSpPr txBox="1">
                  <a:spLocks noRot="1" noChangeAspect="1" noMove="1" noResize="1" noEditPoints="1" noAdjustHandles="1" noChangeArrowheads="1" noChangeShapeType="1" noTextEdit="1"/>
                </p:cNvSpPr>
                <p:nvPr/>
              </p:nvSpPr>
              <p:spPr>
                <a:xfrm>
                  <a:off x="7246775" y="4237201"/>
                  <a:ext cx="442429" cy="461665"/>
                </a:xfrm>
                <a:prstGeom prst="rect">
                  <a:avLst/>
                </a:prstGeom>
                <a:blipFill rotWithShape="1">
                  <a:blip r:embed="rId5"/>
                  <a:stretch>
                    <a:fillRect b="-16949"/>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5" name="Y"/>
                <p:cNvSpPr txBox="1"/>
                <p:nvPr/>
              </p:nvSpPr>
              <p:spPr>
                <a:xfrm>
                  <a:off x="5066521" y="404582"/>
                  <a:ext cx="579010" cy="60078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𝑝</m:t>
                        </m:r>
                      </m:oMath>
                    </m:oMathPara>
                  </a14:m>
                  <a:endParaRPr lang="fi-FI" sz="2400" dirty="0">
                    <a:solidFill>
                      <a:srgbClr val="000000"/>
                    </a:solidFill>
                  </a:endParaRPr>
                </a:p>
              </p:txBody>
            </p:sp>
          </mc:Choice>
          <mc:Fallback xmlns="">
            <p:sp>
              <p:nvSpPr>
                <p:cNvPr id="5" name="Y"/>
                <p:cNvSpPr txBox="1">
                  <a:spLocks noRot="1" noChangeAspect="1" noMove="1" noResize="1" noEditPoints="1" noAdjustHandles="1" noChangeArrowheads="1" noChangeShapeType="1" noTextEdit="1"/>
                </p:cNvSpPr>
                <p:nvPr/>
              </p:nvSpPr>
              <p:spPr>
                <a:xfrm>
                  <a:off x="5066521" y="404582"/>
                  <a:ext cx="579010" cy="600788"/>
                </a:xfrm>
                <a:prstGeom prst="rect">
                  <a:avLst/>
                </a:prstGeom>
                <a:blipFill rotWithShape="1">
                  <a:blip r:embed="rId6"/>
                  <a:stretch>
                    <a:fillRect b="-11842"/>
                  </a:stretch>
                </a:blipFill>
              </p:spPr>
              <p:txBody>
                <a:bodyPr/>
                <a:lstStyle/>
                <a:p>
                  <a:r>
                    <a:rPr lang="fi-FI">
                      <a:noFill/>
                    </a:rPr>
                    <a:t> </a:t>
                  </a:r>
                </a:p>
              </p:txBody>
            </p:sp>
          </mc:Fallback>
        </mc:AlternateContent>
      </p:grpSp>
      <p:sp>
        <p:nvSpPr>
          <p:cNvPr id="8" name="Y"/>
          <p:cNvSpPr txBox="1"/>
          <p:nvPr/>
        </p:nvSpPr>
        <p:spPr>
          <a:xfrm>
            <a:off x="3269490" y="1028315"/>
            <a:ext cx="750526" cy="461665"/>
          </a:xfrm>
          <a:prstGeom prst="rect">
            <a:avLst/>
          </a:prstGeom>
          <a:noFill/>
        </p:spPr>
        <p:txBody>
          <a:bodyPr wrap="none" rtlCol="0">
            <a:spAutoFit/>
          </a:bodyPr>
          <a:lstStyle/>
          <a:p>
            <a:r>
              <a:rPr lang="fi-FI" sz="2400" dirty="0" smtClean="0">
                <a:solidFill>
                  <a:srgbClr val="000000"/>
                </a:solidFill>
              </a:rPr>
              <a:t>light</a:t>
            </a:r>
            <a:endParaRPr lang="fi-FI" sz="2400" dirty="0">
              <a:solidFill>
                <a:srgbClr val="000000"/>
              </a:solidFill>
            </a:endParaRPr>
          </a:p>
        </p:txBody>
      </p:sp>
      <p:sp>
        <p:nvSpPr>
          <p:cNvPr id="9" name="Y"/>
          <p:cNvSpPr txBox="1"/>
          <p:nvPr/>
        </p:nvSpPr>
        <p:spPr>
          <a:xfrm>
            <a:off x="5547442" y="1898569"/>
            <a:ext cx="1350050" cy="461665"/>
          </a:xfrm>
          <a:prstGeom prst="rect">
            <a:avLst/>
          </a:prstGeom>
          <a:noFill/>
        </p:spPr>
        <p:txBody>
          <a:bodyPr wrap="none" rtlCol="0">
            <a:spAutoFit/>
          </a:bodyPr>
          <a:lstStyle/>
          <a:p>
            <a:r>
              <a:rPr lang="fi-FI" sz="2400" dirty="0" smtClean="0">
                <a:solidFill>
                  <a:srgbClr val="000000"/>
                </a:solidFill>
              </a:rPr>
              <a:t>occluder</a:t>
            </a:r>
            <a:endParaRPr lang="fi-FI" sz="2400" dirty="0">
              <a:solidFill>
                <a:srgbClr val="000000"/>
              </a:solidFill>
            </a:endParaRPr>
          </a:p>
        </p:txBody>
      </p:sp>
      <p:sp>
        <p:nvSpPr>
          <p:cNvPr id="10" name="Y"/>
          <p:cNvSpPr txBox="1"/>
          <p:nvPr/>
        </p:nvSpPr>
        <p:spPr>
          <a:xfrm>
            <a:off x="755660" y="3555879"/>
            <a:ext cx="2513830" cy="461665"/>
          </a:xfrm>
          <a:prstGeom prst="rect">
            <a:avLst/>
          </a:prstGeom>
          <a:noFill/>
        </p:spPr>
        <p:txBody>
          <a:bodyPr wrap="none" rtlCol="0">
            <a:spAutoFit/>
          </a:bodyPr>
          <a:lstStyle/>
          <a:p>
            <a:r>
              <a:rPr lang="fi-FI" sz="2400" dirty="0" smtClean="0">
                <a:solidFill>
                  <a:srgbClr val="000000"/>
                </a:solidFill>
              </a:rPr>
              <a:t>receiving surface</a:t>
            </a:r>
            <a:endParaRPr lang="fi-FI" sz="2400" dirty="0">
              <a:solidFill>
                <a:srgbClr val="000000"/>
              </a:solidFill>
            </a:endParaRPr>
          </a:p>
        </p:txBody>
      </p:sp>
      <p:cxnSp>
        <p:nvCxnSpPr>
          <p:cNvPr id="13" name="Path2a"/>
          <p:cNvCxnSpPr/>
          <p:nvPr/>
        </p:nvCxnSpPr>
        <p:spPr>
          <a:xfrm>
            <a:off x="2967038" y="2309813"/>
            <a:ext cx="2484088" cy="1770721"/>
          </a:xfrm>
          <a:prstGeom prst="line">
            <a:avLst/>
          </a:prstGeom>
          <a:ln cap="rnd"/>
        </p:spPr>
        <p:style>
          <a:lnRef idx="3">
            <a:schemeClr val="accent5"/>
          </a:lnRef>
          <a:fillRef idx="0">
            <a:schemeClr val="accent5"/>
          </a:fillRef>
          <a:effectRef idx="2">
            <a:schemeClr val="accent5"/>
          </a:effectRef>
          <a:fontRef idx="minor">
            <a:schemeClr val="tx1"/>
          </a:fontRef>
        </p:style>
      </p:cxnSp>
      <p:cxnSp>
        <p:nvCxnSpPr>
          <p:cNvPr id="14" name="Path2b"/>
          <p:cNvCxnSpPr/>
          <p:nvPr/>
        </p:nvCxnSpPr>
        <p:spPr>
          <a:xfrm flipH="1" flipV="1">
            <a:off x="4777060" y="1586152"/>
            <a:ext cx="674068" cy="2494382"/>
          </a:xfrm>
          <a:prstGeom prst="line">
            <a:avLst/>
          </a:prstGeom>
          <a:ln cap="rnd"/>
        </p:spPr>
        <p:style>
          <a:lnRef idx="3">
            <a:schemeClr val="accent5"/>
          </a:lnRef>
          <a:fillRef idx="0">
            <a:schemeClr val="accent5"/>
          </a:fillRef>
          <a:effectRef idx="2">
            <a:schemeClr val="accent5"/>
          </a:effectRef>
          <a:fontRef idx="minor">
            <a:schemeClr val="tx1"/>
          </a:fontRef>
        </p:style>
      </p:cxnSp>
      <p:sp>
        <p:nvSpPr>
          <p:cNvPr id="15" name="Cross 6"/>
          <p:cNvSpPr/>
          <p:nvPr/>
        </p:nvSpPr>
        <p:spPr>
          <a:xfrm>
            <a:off x="4896911" y="2275097"/>
            <a:ext cx="217182" cy="217182"/>
          </a:xfrm>
          <a:prstGeom prst="mathMultiply">
            <a:avLst/>
          </a:prstGeom>
          <a:solidFill>
            <a:schemeClr val="accent3">
              <a:lumMod val="60000"/>
              <a:lumOff val="4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cxnSp>
        <p:nvCxnSpPr>
          <p:cNvPr id="19" name="Path1a"/>
          <p:cNvCxnSpPr/>
          <p:nvPr/>
        </p:nvCxnSpPr>
        <p:spPr>
          <a:xfrm>
            <a:off x="2919413" y="2350294"/>
            <a:ext cx="2102637" cy="1730240"/>
          </a:xfrm>
          <a:prstGeom prst="line">
            <a:avLst/>
          </a:prstGeom>
          <a:ln cap="rnd"/>
        </p:spPr>
        <p:style>
          <a:lnRef idx="3">
            <a:schemeClr val="accent5"/>
          </a:lnRef>
          <a:fillRef idx="0">
            <a:schemeClr val="accent5"/>
          </a:fillRef>
          <a:effectRef idx="2">
            <a:schemeClr val="accent5"/>
          </a:effectRef>
          <a:fontRef idx="minor">
            <a:schemeClr val="tx1"/>
          </a:fontRef>
        </p:style>
      </p:cxnSp>
      <p:cxnSp>
        <p:nvCxnSpPr>
          <p:cNvPr id="20" name="Path1b"/>
          <p:cNvCxnSpPr/>
          <p:nvPr/>
        </p:nvCxnSpPr>
        <p:spPr>
          <a:xfrm flipH="1" flipV="1">
            <a:off x="3969333" y="1586152"/>
            <a:ext cx="1052718" cy="2494382"/>
          </a:xfrm>
          <a:prstGeom prst="line">
            <a:avLst/>
          </a:prstGeom>
          <a:ln cap="rnd"/>
        </p:spPr>
        <p:style>
          <a:lnRef idx="3">
            <a:schemeClr val="accent5"/>
          </a:lnRef>
          <a:fillRef idx="0">
            <a:schemeClr val="accent5"/>
          </a:fillRef>
          <a:effectRef idx="2">
            <a:schemeClr val="accent5"/>
          </a:effectRef>
          <a:fontRef idx="minor">
            <a:schemeClr val="tx1"/>
          </a:fontRef>
        </p:style>
      </p:cxnSp>
      <p:sp>
        <p:nvSpPr>
          <p:cNvPr id="46" name="Rectangle 45"/>
          <p:cNvSpPr/>
          <p:nvPr/>
        </p:nvSpPr>
        <p:spPr>
          <a:xfrm>
            <a:off x="4256965" y="1025305"/>
            <a:ext cx="1194161" cy="421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47" name="Rectangle 46"/>
          <p:cNvSpPr/>
          <p:nvPr/>
        </p:nvSpPr>
        <p:spPr>
          <a:xfrm>
            <a:off x="5770657" y="4147793"/>
            <a:ext cx="1194161" cy="421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7" name="Y"/>
          <p:cNvSpPr txBox="1"/>
          <p:nvPr/>
        </p:nvSpPr>
        <p:spPr>
          <a:xfrm>
            <a:off x="1424594" y="1266605"/>
            <a:ext cx="1212191" cy="461665"/>
          </a:xfrm>
          <a:prstGeom prst="rect">
            <a:avLst/>
          </a:prstGeom>
          <a:noFill/>
        </p:spPr>
        <p:txBody>
          <a:bodyPr wrap="none" rtlCol="0">
            <a:spAutoFit/>
          </a:bodyPr>
          <a:lstStyle/>
          <a:p>
            <a:r>
              <a:rPr lang="fi-FI" sz="2400" dirty="0" smtClean="0">
                <a:solidFill>
                  <a:srgbClr val="000000"/>
                </a:solidFill>
              </a:rPr>
              <a:t>camera</a:t>
            </a:r>
            <a:endParaRPr lang="fi-FI" sz="2400" dirty="0">
              <a:solidFill>
                <a:srgbClr val="000000"/>
              </a:solidFill>
            </a:endParaRPr>
          </a:p>
        </p:txBody>
      </p:sp>
    </p:spTree>
    <p:custDataLst>
      <p:tags r:id="rId1"/>
    </p:custDataLst>
    <p:extLst>
      <p:ext uri="{BB962C8B-B14F-4D97-AF65-F5344CB8AC3E}">
        <p14:creationId xmlns:p14="http://schemas.microsoft.com/office/powerpoint/2010/main" val="3118034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9"/>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31245" t="17822" r="56252" b="59010"/>
          <a:stretch/>
        </p:blipFill>
        <p:spPr/>
      </p:pic>
      <p:sp>
        <p:nvSpPr>
          <p:cNvPr id="10" name="Text Placeholder 9"/>
          <p:cNvSpPr>
            <a:spLocks noGrp="1"/>
          </p:cNvSpPr>
          <p:nvPr>
            <p:ph type="body" sz="quarter" idx="14"/>
          </p:nvPr>
        </p:nvSpPr>
        <p:spPr>
          <a:noFill/>
        </p:spPr>
        <p:txBody>
          <a:bodyPr/>
          <a:lstStyle/>
          <a:p>
            <a:r>
              <a:rPr lang="fi-FI" dirty="0"/>
              <a:t>Path </a:t>
            </a:r>
            <a:r>
              <a:rPr lang="fi-FI" dirty="0" smtClean="0"/>
              <a:t>Tracing</a:t>
            </a:r>
            <a:r>
              <a:rPr lang="fi-FI" dirty="0"/>
              <a:t>, </a:t>
            </a:r>
            <a:r>
              <a:rPr lang="fi-FI" dirty="0" smtClean="0"/>
              <a:t>8 spp</a:t>
            </a:r>
            <a:endParaRPr lang="fi-FI" dirty="0"/>
          </a:p>
        </p:txBody>
      </p:sp>
      <p:pic>
        <p:nvPicPr>
          <p:cNvPr id="9" name="Picture Placeholder 8"/>
          <p:cNvPicPr>
            <a:picLocks noGrp="1" noChangeAspect="1"/>
          </p:cNvPicPr>
          <p:nvPr>
            <p:ph type="pic" idx="15"/>
          </p:nvPr>
        </p:nvPicPr>
        <p:blipFill rotWithShape="1">
          <a:blip r:embed="rId4">
            <a:extLst>
              <a:ext uri="{28A0092B-C50C-407E-A947-70E740481C1C}">
                <a14:useLocalDpi xmlns:a14="http://schemas.microsoft.com/office/drawing/2010/main" val="0"/>
              </a:ext>
            </a:extLst>
          </a:blip>
          <a:srcRect l="31247" t="17822" r="56251" b="59010"/>
          <a:stretch/>
        </p:blipFill>
        <p:spPr/>
      </p:pic>
      <p:sp>
        <p:nvSpPr>
          <p:cNvPr id="3" name="Text Placeholder 2"/>
          <p:cNvSpPr>
            <a:spLocks noGrp="1"/>
          </p:cNvSpPr>
          <p:nvPr>
            <p:ph type="body" sz="quarter" idx="16"/>
          </p:nvPr>
        </p:nvSpPr>
        <p:spPr/>
        <p:txBody>
          <a:bodyPr/>
          <a:lstStyle/>
          <a:p>
            <a:r>
              <a:rPr lang="fi-FI" dirty="0"/>
              <a:t>Ours, Equal Time</a:t>
            </a:r>
          </a:p>
        </p:txBody>
      </p:sp>
      <p:cxnSp>
        <p:nvCxnSpPr>
          <p:cNvPr id="18" name="Straight Connector 17"/>
          <p:cNvCxnSpPr/>
          <p:nvPr/>
        </p:nvCxnSpPr>
        <p:spPr>
          <a:xfrm>
            <a:off x="4572000" y="0"/>
            <a:ext cx="0" cy="5143501"/>
          </a:xfrm>
          <a:prstGeom prst="line">
            <a:avLst/>
          </a:prstGeom>
          <a:ln w="2540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12"/>
          </p:nvPr>
        </p:nvSpPr>
        <p:spPr>
          <a:xfrm>
            <a:off x="6957265" y="4416955"/>
            <a:ext cx="2133600" cy="274637"/>
          </a:xfrm>
        </p:spPr>
        <p:txBody>
          <a:bodyPr/>
          <a:lstStyle/>
          <a:p>
            <a:fld id="{B0B407E7-3A6C-44B6-ADAB-31AD73D40FA0}" type="slidenum">
              <a:rPr lang="en-US" altLang="fi-FI" smtClean="0"/>
              <a:pPr/>
              <a:t>30</a:t>
            </a:fld>
            <a:endParaRPr lang="en-US" altLang="fi-FI" dirty="0"/>
          </a:p>
        </p:txBody>
      </p:sp>
    </p:spTree>
    <p:extLst>
      <p:ext uri="{BB962C8B-B14F-4D97-AF65-F5344CB8AC3E}">
        <p14:creationId xmlns:p14="http://schemas.microsoft.com/office/powerpoint/2010/main" val="1057030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31247" t="17822" r="56251" b="59010"/>
          <a:stretch/>
        </p:blipFill>
        <p:spPr/>
      </p:pic>
      <p:sp>
        <p:nvSpPr>
          <p:cNvPr id="10" name="Text Placeholder 9"/>
          <p:cNvSpPr>
            <a:spLocks noGrp="1"/>
          </p:cNvSpPr>
          <p:nvPr>
            <p:ph type="body" sz="quarter" idx="14"/>
          </p:nvPr>
        </p:nvSpPr>
        <p:spPr/>
        <p:txBody>
          <a:bodyPr/>
          <a:lstStyle/>
          <a:p>
            <a:r>
              <a:rPr lang="fi-FI" smtClean="0"/>
              <a:t>Path Tracing, 128 spp</a:t>
            </a:r>
            <a:endParaRPr lang="fi-FI" dirty="0"/>
          </a:p>
        </p:txBody>
      </p:sp>
      <p:pic>
        <p:nvPicPr>
          <p:cNvPr id="9" name="Picture Placeholder 8"/>
          <p:cNvPicPr>
            <a:picLocks noGrp="1" noChangeAspect="1"/>
          </p:cNvPicPr>
          <p:nvPr>
            <p:ph type="pic" idx="15"/>
          </p:nvPr>
        </p:nvPicPr>
        <p:blipFill rotWithShape="1">
          <a:blip r:embed="rId4">
            <a:extLst>
              <a:ext uri="{28A0092B-C50C-407E-A947-70E740481C1C}">
                <a14:useLocalDpi xmlns:a14="http://schemas.microsoft.com/office/drawing/2010/main" val="0"/>
              </a:ext>
            </a:extLst>
          </a:blip>
          <a:srcRect l="31247" t="17822" r="56251" b="59010"/>
          <a:stretch/>
        </p:blipFill>
        <p:spPr/>
      </p:pic>
      <p:sp>
        <p:nvSpPr>
          <p:cNvPr id="3" name="Text Placeholder 2"/>
          <p:cNvSpPr>
            <a:spLocks noGrp="1"/>
          </p:cNvSpPr>
          <p:nvPr>
            <p:ph type="body" sz="quarter" idx="16"/>
          </p:nvPr>
        </p:nvSpPr>
        <p:spPr/>
        <p:txBody>
          <a:bodyPr/>
          <a:lstStyle/>
          <a:p>
            <a:r>
              <a:rPr lang="fi-FI" dirty="0" smtClean="0"/>
              <a:t>Ours, Equal Time</a:t>
            </a:r>
            <a:endParaRPr lang="fi-FI" dirty="0"/>
          </a:p>
        </p:txBody>
      </p:sp>
      <p:cxnSp>
        <p:nvCxnSpPr>
          <p:cNvPr id="18" name="Straight Connector 17"/>
          <p:cNvCxnSpPr/>
          <p:nvPr/>
        </p:nvCxnSpPr>
        <p:spPr>
          <a:xfrm>
            <a:off x="4572000" y="0"/>
            <a:ext cx="0" cy="5143500"/>
          </a:xfrm>
          <a:prstGeom prst="line">
            <a:avLst/>
          </a:prstGeom>
          <a:ln w="2540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13" name="Slide Number Placeholder 12"/>
          <p:cNvSpPr>
            <a:spLocks noGrp="1"/>
          </p:cNvSpPr>
          <p:nvPr>
            <p:ph type="sldNum" sz="quarter" idx="12"/>
          </p:nvPr>
        </p:nvSpPr>
        <p:spPr>
          <a:xfrm>
            <a:off x="6958800" y="4417200"/>
            <a:ext cx="2133600" cy="274637"/>
          </a:xfrm>
        </p:spPr>
        <p:txBody>
          <a:bodyPr/>
          <a:lstStyle/>
          <a:p>
            <a:fld id="{B0B407E7-3A6C-44B6-ADAB-31AD73D40FA0}" type="slidenum">
              <a:rPr lang="en-US" altLang="fi-FI" smtClean="0"/>
              <a:pPr/>
              <a:t>31</a:t>
            </a:fld>
            <a:endParaRPr lang="en-US" altLang="fi-FI" dirty="0"/>
          </a:p>
        </p:txBody>
      </p:sp>
    </p:spTree>
    <p:extLst>
      <p:ext uri="{BB962C8B-B14F-4D97-AF65-F5344CB8AC3E}">
        <p14:creationId xmlns:p14="http://schemas.microsoft.com/office/powerpoint/2010/main" val="2808015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575" y="782920"/>
            <a:ext cx="7543800" cy="4309110"/>
          </a:xfrm>
          <a:prstGeom prst="rect">
            <a:avLst/>
          </a:prstGeom>
        </p:spPr>
      </p:pic>
      <p:sp>
        <p:nvSpPr>
          <p:cNvPr id="4" name="Slide Number Placeholder 3"/>
          <p:cNvSpPr>
            <a:spLocks noGrp="1"/>
          </p:cNvSpPr>
          <p:nvPr>
            <p:ph type="sldNum" sz="quarter" idx="12"/>
          </p:nvPr>
        </p:nvSpPr>
        <p:spPr/>
        <p:txBody>
          <a:bodyPr/>
          <a:lstStyle/>
          <a:p>
            <a:fld id="{B0B407E7-3A6C-44B6-ADAB-31AD73D40FA0}" type="slidenum">
              <a:rPr lang="en-US" altLang="fi-FI" smtClean="0"/>
              <a:pPr/>
              <a:t>32</a:t>
            </a:fld>
            <a:endParaRPr lang="en-US" altLang="fi-FI" dirty="0"/>
          </a:p>
        </p:txBody>
      </p:sp>
      <p:sp>
        <p:nvSpPr>
          <p:cNvPr id="2" name="Title 1"/>
          <p:cNvSpPr>
            <a:spLocks noGrp="1"/>
          </p:cNvSpPr>
          <p:nvPr>
            <p:ph type="title"/>
          </p:nvPr>
        </p:nvSpPr>
        <p:spPr/>
        <p:txBody>
          <a:bodyPr/>
          <a:lstStyle/>
          <a:p>
            <a:r>
              <a:rPr lang="fi-FI" dirty="0" smtClean="0"/>
              <a:t>Error vs. Time (Sponza)</a:t>
            </a:r>
            <a:endParaRPr lang="fi-FI" dirty="0"/>
          </a:p>
        </p:txBody>
      </p:sp>
      <p:cxnSp>
        <p:nvCxnSpPr>
          <p:cNvPr id="5" name="Speed Bar"/>
          <p:cNvCxnSpPr/>
          <p:nvPr/>
        </p:nvCxnSpPr>
        <p:spPr>
          <a:xfrm flipH="1">
            <a:off x="4713193" y="3611990"/>
            <a:ext cx="1800201" cy="0"/>
          </a:xfrm>
          <a:prstGeom prst="line">
            <a:avLst/>
          </a:prstGeom>
          <a:ln w="50800">
            <a:solidFill>
              <a:srgbClr val="000000"/>
            </a:solidFill>
            <a:headEnd type="arrow" w="sm" len="sm"/>
            <a:tailEnd type="arrow" w="sm" len="sm"/>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9" name="nX"/>
          <p:cNvSpPr txBox="1"/>
          <p:nvPr/>
        </p:nvSpPr>
        <p:spPr>
          <a:xfrm>
            <a:off x="5071228" y="3246825"/>
            <a:ext cx="954107" cy="646331"/>
          </a:xfrm>
          <a:prstGeom prst="rect">
            <a:avLst/>
          </a:prstGeom>
          <a:noFill/>
          <a:ln>
            <a:noFill/>
          </a:ln>
          <a:effectLst/>
        </p:spPr>
        <p:txBody>
          <a:bodyPr wrap="none" rtlCol="0">
            <a:spAutoFit/>
          </a:bodyPr>
          <a:lstStyle/>
          <a:p>
            <a:r>
              <a:rPr lang="fi-FI" sz="3600" b="1" dirty="0" smtClean="0">
                <a:ln>
                  <a:solidFill>
                    <a:srgbClr val="000000"/>
                  </a:solidFill>
                </a:ln>
                <a:solidFill>
                  <a:schemeClr val="accent5">
                    <a:lumMod val="60000"/>
                    <a:lumOff val="40000"/>
                  </a:schemeClr>
                </a:solidFill>
                <a:effectLst>
                  <a:outerShdw blurRad="50800" dist="38100" dir="2700000" algn="tl" rotWithShape="0">
                    <a:prstClr val="black">
                      <a:alpha val="40000"/>
                    </a:prstClr>
                  </a:outerShdw>
                </a:effectLst>
              </a:rPr>
              <a:t>12x</a:t>
            </a:r>
            <a:endParaRPr lang="fi-FI" sz="3600" b="1" dirty="0">
              <a:ln>
                <a:solidFill>
                  <a:srgbClr val="000000"/>
                </a:solidFill>
              </a:ln>
              <a:solidFill>
                <a:schemeClr val="accent5">
                  <a:lumMod val="60000"/>
                  <a:lumOff val="40000"/>
                </a:schemeClr>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454703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DB8BC0E-CEE3-4EC1-B849-44D559D8322A}" type="slidenum">
              <a:rPr lang="en-US" altLang="fi-FI" smtClean="0"/>
              <a:pPr/>
              <a:t>33</a:t>
            </a:fld>
            <a:endParaRPr lang="en-US" altLang="fi-FI"/>
          </a:p>
        </p:txBody>
      </p:sp>
      <p:sp>
        <p:nvSpPr>
          <p:cNvPr id="4" name="Title 3"/>
          <p:cNvSpPr>
            <a:spLocks noGrp="1"/>
          </p:cNvSpPr>
          <p:nvPr>
            <p:ph type="title"/>
          </p:nvPr>
        </p:nvSpPr>
        <p:spPr/>
        <p:txBody>
          <a:bodyPr/>
          <a:lstStyle/>
          <a:p>
            <a:r>
              <a:rPr lang="fi-FI" dirty="0" smtClean="0"/>
              <a:t>Analysis</a:t>
            </a:r>
            <a:endParaRPr lang="fi-FI" dirty="0"/>
          </a:p>
        </p:txBody>
      </p:sp>
      <p:sp>
        <p:nvSpPr>
          <p:cNvPr id="7" name="TextBox 6"/>
          <p:cNvSpPr txBox="1"/>
          <p:nvPr/>
        </p:nvSpPr>
        <p:spPr>
          <a:xfrm>
            <a:off x="1351005" y="1742303"/>
            <a:ext cx="7237039" cy="584775"/>
          </a:xfrm>
          <a:prstGeom prst="rect">
            <a:avLst/>
          </a:prstGeom>
          <a:noFill/>
        </p:spPr>
        <p:txBody>
          <a:bodyPr wrap="square" rtlCol="0">
            <a:spAutoFit/>
          </a:bodyPr>
          <a:lstStyle/>
          <a:p>
            <a:r>
              <a:rPr lang="fi-FI" sz="3200" dirty="0" smtClean="0">
                <a:solidFill>
                  <a:srgbClr val="000000"/>
                </a:solidFill>
              </a:rPr>
              <a:t>Standard Monte Carlo</a:t>
            </a:r>
            <a:endParaRPr lang="fi-FI" sz="3200" dirty="0">
              <a:solidFill>
                <a:srgbClr val="000000"/>
              </a:solidFill>
            </a:endParaRPr>
          </a:p>
        </p:txBody>
      </p:sp>
      <p:pic>
        <p:nvPicPr>
          <p:cNvPr id="3074" name="Picture 2" descr="C:\Users\make\AppData\Local\Microsoft\Windows\Temporary Internet Files\Content.IE5\S3AW3YEA\large-arrow-orange-right-33.3-604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248" y="1804642"/>
            <a:ext cx="509758" cy="48342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591048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DB8BC0E-CEE3-4EC1-B849-44D559D8322A}" type="slidenum">
              <a:rPr lang="en-US" altLang="fi-FI" smtClean="0"/>
              <a:pPr/>
              <a:t>34</a:t>
            </a:fld>
            <a:endParaRPr lang="en-US" altLang="fi-FI" dirty="0"/>
          </a:p>
        </p:txBody>
      </p:sp>
      <p:pic>
        <p:nvPicPr>
          <p:cNvPr id="5" name="Prima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04914"/>
            <a:ext cx="4749798" cy="3562349"/>
          </a:xfrm>
          <a:prstGeom prst="rect">
            <a:avLst/>
          </a:prstGeom>
        </p:spPr>
      </p:pic>
      <p:grpSp>
        <p:nvGrpSpPr>
          <p:cNvPr id="103" name="Big Axis x, p"/>
          <p:cNvGrpSpPr/>
          <p:nvPr/>
        </p:nvGrpSpPr>
        <p:grpSpPr>
          <a:xfrm>
            <a:off x="160392" y="943224"/>
            <a:ext cx="4317136" cy="4220449"/>
            <a:chOff x="1009164" y="-882979"/>
            <a:chExt cx="4317136" cy="4220449"/>
          </a:xfrm>
        </p:grpSpPr>
        <p:cxnSp>
          <p:nvCxnSpPr>
            <p:cNvPr id="104" name="Axis X"/>
            <p:cNvCxnSpPr/>
            <p:nvPr/>
          </p:nvCxnSpPr>
          <p:spPr>
            <a:xfrm flipV="1">
              <a:off x="1438656" y="2942716"/>
              <a:ext cx="3804317" cy="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05" name="Axis P"/>
            <p:cNvCxnSpPr/>
            <p:nvPr/>
          </p:nvCxnSpPr>
          <p:spPr>
            <a:xfrm flipV="1">
              <a:off x="1438656" y="-825306"/>
              <a:ext cx="0" cy="376802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06" name="X"/>
                <p:cNvSpPr txBox="1"/>
                <p:nvPr/>
              </p:nvSpPr>
              <p:spPr>
                <a:xfrm>
                  <a:off x="4883871" y="2875805"/>
                  <a:ext cx="44242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𝑥</m:t>
                        </m:r>
                      </m:oMath>
                    </m:oMathPara>
                  </a14:m>
                  <a:endParaRPr lang="fi-FI" sz="2400" dirty="0">
                    <a:solidFill>
                      <a:srgbClr val="000000"/>
                    </a:solidFill>
                  </a:endParaRPr>
                </a:p>
              </p:txBody>
            </p:sp>
          </mc:Choice>
          <mc:Fallback xmlns="">
            <p:sp>
              <p:nvSpPr>
                <p:cNvPr id="106" name="X"/>
                <p:cNvSpPr txBox="1">
                  <a:spLocks noRot="1" noChangeAspect="1" noMove="1" noResize="1" noEditPoints="1" noAdjustHandles="1" noChangeArrowheads="1" noChangeShapeType="1" noTextEdit="1"/>
                </p:cNvSpPr>
                <p:nvPr/>
              </p:nvSpPr>
              <p:spPr>
                <a:xfrm>
                  <a:off x="4883871" y="2875805"/>
                  <a:ext cx="442429" cy="461665"/>
                </a:xfrm>
                <a:prstGeom prst="rect">
                  <a:avLst/>
                </a:prstGeom>
                <a:blipFill rotWithShape="1">
                  <a:blip r:embed="rId7"/>
                  <a:stretch>
                    <a:fillRect/>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107" name="Y"/>
                <p:cNvSpPr txBox="1"/>
                <p:nvPr/>
              </p:nvSpPr>
              <p:spPr>
                <a:xfrm>
                  <a:off x="1009164" y="-882979"/>
                  <a:ext cx="46038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𝑝</m:t>
                        </m:r>
                      </m:oMath>
                    </m:oMathPara>
                  </a14:m>
                  <a:endParaRPr lang="fi-FI" sz="2400" dirty="0">
                    <a:solidFill>
                      <a:srgbClr val="000000"/>
                    </a:solidFill>
                  </a:endParaRPr>
                </a:p>
              </p:txBody>
            </p:sp>
          </mc:Choice>
          <mc:Fallback xmlns="">
            <p:sp>
              <p:nvSpPr>
                <p:cNvPr id="107" name="Y"/>
                <p:cNvSpPr txBox="1">
                  <a:spLocks noRot="1" noChangeAspect="1" noMove="1" noResize="1" noEditPoints="1" noAdjustHandles="1" noChangeArrowheads="1" noChangeShapeType="1" noTextEdit="1"/>
                </p:cNvSpPr>
                <p:nvPr/>
              </p:nvSpPr>
              <p:spPr>
                <a:xfrm>
                  <a:off x="1009164" y="-882979"/>
                  <a:ext cx="460382" cy="461665"/>
                </a:xfrm>
                <a:prstGeom prst="rect">
                  <a:avLst/>
                </a:prstGeom>
                <a:blipFill rotWithShape="1">
                  <a:blip r:embed="rId8"/>
                  <a:stretch>
                    <a:fillRect b="-13333"/>
                  </a:stretch>
                </a:blipFill>
              </p:spPr>
              <p:txBody>
                <a:bodyPr/>
                <a:lstStyle/>
                <a:p>
                  <a:r>
                    <a:rPr lang="fi-FI">
                      <a:noFill/>
                    </a:rPr>
                    <a:t> </a:t>
                  </a:r>
                </a:p>
              </p:txBody>
            </p:sp>
          </mc:Fallback>
        </mc:AlternateContent>
      </p:grpSp>
      <p:grpSp>
        <p:nvGrpSpPr>
          <p:cNvPr id="4" name="Group 3"/>
          <p:cNvGrpSpPr/>
          <p:nvPr/>
        </p:nvGrpSpPr>
        <p:grpSpPr>
          <a:xfrm>
            <a:off x="1304260" y="429806"/>
            <a:ext cx="2406022" cy="461665"/>
            <a:chOff x="1049084" y="429806"/>
            <a:chExt cx="2406022" cy="461665"/>
          </a:xfrm>
        </p:grpSpPr>
        <mc:AlternateContent xmlns:mc="http://schemas.openxmlformats.org/markup-compatibility/2006" xmlns:a14="http://schemas.microsoft.com/office/drawing/2010/main">
          <mc:Choice Requires="a14">
            <p:sp>
              <p:nvSpPr>
                <p:cNvPr id="145" name="Math Text: f"/>
                <p:cNvSpPr txBox="1"/>
                <p:nvPr/>
              </p:nvSpPr>
              <p:spPr>
                <a:xfrm>
                  <a:off x="2547538" y="429806"/>
                  <a:ext cx="907568" cy="461665"/>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fi-FI" sz="2400" b="0" i="1" dirty="0" smtClean="0">
                            <a:solidFill>
                              <a:srgbClr val="000000"/>
                            </a:solidFill>
                            <a:latin typeface="Cambria Math"/>
                          </a:rPr>
                          <m:t>𝑓</m:t>
                        </m:r>
                      </m:oMath>
                    </m:oMathPara>
                  </a14:m>
                  <a:endParaRPr lang="fi-FI" sz="2400" dirty="0">
                    <a:solidFill>
                      <a:srgbClr val="000000"/>
                    </a:solidFill>
                  </a:endParaRPr>
                </a:p>
              </p:txBody>
            </p:sp>
          </mc:Choice>
          <mc:Fallback xmlns="">
            <p:sp>
              <p:nvSpPr>
                <p:cNvPr id="145" name="Math Text: f"/>
                <p:cNvSpPr txBox="1">
                  <a:spLocks noRot="1" noChangeAspect="1" noMove="1" noResize="1" noEditPoints="1" noAdjustHandles="1" noChangeArrowheads="1" noChangeShapeType="1" noTextEdit="1"/>
                </p:cNvSpPr>
                <p:nvPr/>
              </p:nvSpPr>
              <p:spPr>
                <a:xfrm>
                  <a:off x="2547538" y="429806"/>
                  <a:ext cx="907568" cy="461665"/>
                </a:xfrm>
                <a:prstGeom prst="rect">
                  <a:avLst/>
                </a:prstGeom>
                <a:blipFill rotWithShape="0">
                  <a:blip r:embed="rId20"/>
                  <a:stretch>
                    <a:fillRect b="-21333"/>
                  </a:stretch>
                </a:blipFill>
              </p:spPr>
              <p:txBody>
                <a:bodyPr/>
                <a:lstStyle/>
                <a:p>
                  <a:r>
                    <a:rPr lang="en-US">
                      <a:noFill/>
                    </a:rPr>
                    <a:t> </a:t>
                  </a:r>
                </a:p>
              </p:txBody>
            </p:sp>
          </mc:Fallback>
        </mc:AlternateContent>
        <p:sp>
          <p:nvSpPr>
            <p:cNvPr id="3" name="TextBox 2"/>
            <p:cNvSpPr txBox="1"/>
            <p:nvPr/>
          </p:nvSpPr>
          <p:spPr>
            <a:xfrm>
              <a:off x="1049084" y="501520"/>
              <a:ext cx="1826141" cy="369332"/>
            </a:xfrm>
            <a:prstGeom prst="rect">
              <a:avLst/>
            </a:prstGeom>
            <a:noFill/>
          </p:spPr>
          <p:txBody>
            <a:bodyPr wrap="none" rtlCol="0">
              <a:spAutoFit/>
            </a:bodyPr>
            <a:lstStyle/>
            <a:p>
              <a:pPr algn="ctr"/>
              <a:r>
                <a:rPr lang="fi-FI" dirty="0" smtClean="0">
                  <a:solidFill>
                    <a:srgbClr val="000000"/>
                  </a:solidFill>
                </a:rPr>
                <a:t>Path throughput</a:t>
              </a:r>
              <a:endParaRPr lang="en-US" dirty="0">
                <a:solidFill>
                  <a:srgbClr val="000000"/>
                </a:solidFill>
              </a:endParaRPr>
            </a:p>
          </p:txBody>
        </p:sp>
      </p:grpSp>
    </p:spTree>
    <p:custDataLst>
      <p:tags r:id="rId1"/>
    </p:custDataLst>
    <p:extLst>
      <p:ext uri="{BB962C8B-B14F-4D97-AF65-F5344CB8AC3E}">
        <p14:creationId xmlns:p14="http://schemas.microsoft.com/office/powerpoint/2010/main" val="2785634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03510" y="4869303"/>
            <a:ext cx="2133600" cy="274637"/>
          </a:xfrm>
        </p:spPr>
        <p:txBody>
          <a:bodyPr/>
          <a:lstStyle/>
          <a:p>
            <a:fld id="{CDB8BC0E-CEE3-4EC1-B849-44D559D8322A}" type="slidenum">
              <a:rPr lang="en-US" altLang="fi-FI" smtClean="0"/>
              <a:pPr/>
              <a:t>35</a:t>
            </a:fld>
            <a:endParaRPr lang="en-US" altLang="fi-FI" dirty="0"/>
          </a:p>
        </p:txBody>
      </p:sp>
      <p:pic>
        <p:nvPicPr>
          <p:cNvPr id="5" name="Prima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04914"/>
            <a:ext cx="4749798" cy="3562349"/>
          </a:xfrm>
          <a:prstGeom prst="rect">
            <a:avLst/>
          </a:prstGeom>
        </p:spPr>
      </p:pic>
      <p:grpSp>
        <p:nvGrpSpPr>
          <p:cNvPr id="103" name="Big Axis x, p"/>
          <p:cNvGrpSpPr/>
          <p:nvPr/>
        </p:nvGrpSpPr>
        <p:grpSpPr>
          <a:xfrm>
            <a:off x="160392" y="943224"/>
            <a:ext cx="4317136" cy="4220449"/>
            <a:chOff x="1009164" y="-882979"/>
            <a:chExt cx="4317136" cy="4220449"/>
          </a:xfrm>
        </p:grpSpPr>
        <p:cxnSp>
          <p:nvCxnSpPr>
            <p:cNvPr id="104" name="Axis X"/>
            <p:cNvCxnSpPr/>
            <p:nvPr/>
          </p:nvCxnSpPr>
          <p:spPr>
            <a:xfrm flipV="1">
              <a:off x="1438656" y="2942716"/>
              <a:ext cx="3804317" cy="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05" name="Axis P"/>
            <p:cNvCxnSpPr/>
            <p:nvPr/>
          </p:nvCxnSpPr>
          <p:spPr>
            <a:xfrm flipV="1">
              <a:off x="1438656" y="-825306"/>
              <a:ext cx="0" cy="376802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06" name="X"/>
                <p:cNvSpPr txBox="1"/>
                <p:nvPr/>
              </p:nvSpPr>
              <p:spPr>
                <a:xfrm>
                  <a:off x="4883871" y="2875805"/>
                  <a:ext cx="44242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𝑥</m:t>
                        </m:r>
                      </m:oMath>
                    </m:oMathPara>
                  </a14:m>
                  <a:endParaRPr lang="fi-FI" sz="2400" dirty="0">
                    <a:solidFill>
                      <a:srgbClr val="000000"/>
                    </a:solidFill>
                  </a:endParaRPr>
                </a:p>
              </p:txBody>
            </p:sp>
          </mc:Choice>
          <mc:Fallback xmlns="">
            <p:sp>
              <p:nvSpPr>
                <p:cNvPr id="106" name="X"/>
                <p:cNvSpPr txBox="1">
                  <a:spLocks noRot="1" noChangeAspect="1" noMove="1" noResize="1" noEditPoints="1" noAdjustHandles="1" noChangeArrowheads="1" noChangeShapeType="1" noTextEdit="1"/>
                </p:cNvSpPr>
                <p:nvPr/>
              </p:nvSpPr>
              <p:spPr>
                <a:xfrm>
                  <a:off x="4883871" y="2875805"/>
                  <a:ext cx="442429" cy="461665"/>
                </a:xfrm>
                <a:prstGeom prst="rect">
                  <a:avLst/>
                </a:prstGeom>
                <a:blipFill rotWithShape="1">
                  <a:blip r:embed="rId7"/>
                  <a:stretch>
                    <a:fillRect/>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107" name="Y"/>
                <p:cNvSpPr txBox="1"/>
                <p:nvPr/>
              </p:nvSpPr>
              <p:spPr>
                <a:xfrm>
                  <a:off x="1009164" y="-882979"/>
                  <a:ext cx="46038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𝑝</m:t>
                        </m:r>
                      </m:oMath>
                    </m:oMathPara>
                  </a14:m>
                  <a:endParaRPr lang="fi-FI" sz="2400" dirty="0">
                    <a:solidFill>
                      <a:srgbClr val="000000"/>
                    </a:solidFill>
                  </a:endParaRPr>
                </a:p>
              </p:txBody>
            </p:sp>
          </mc:Choice>
          <mc:Fallback xmlns="">
            <p:sp>
              <p:nvSpPr>
                <p:cNvPr id="107" name="Y"/>
                <p:cNvSpPr txBox="1">
                  <a:spLocks noRot="1" noChangeAspect="1" noMove="1" noResize="1" noEditPoints="1" noAdjustHandles="1" noChangeArrowheads="1" noChangeShapeType="1" noTextEdit="1"/>
                </p:cNvSpPr>
                <p:nvPr/>
              </p:nvSpPr>
              <p:spPr>
                <a:xfrm>
                  <a:off x="1009164" y="-882979"/>
                  <a:ext cx="460382" cy="461665"/>
                </a:xfrm>
                <a:prstGeom prst="rect">
                  <a:avLst/>
                </a:prstGeom>
                <a:blipFill rotWithShape="1">
                  <a:blip r:embed="rId8"/>
                  <a:stretch>
                    <a:fillRect b="-13333"/>
                  </a:stretch>
                </a:blipFill>
              </p:spPr>
              <p:txBody>
                <a:bodyPr/>
                <a:lstStyle/>
                <a:p>
                  <a:r>
                    <a:rPr lang="fi-FI">
                      <a:noFill/>
                    </a:rPr>
                    <a:t> </a:t>
                  </a:r>
                </a:p>
              </p:txBody>
            </p:sp>
          </mc:Fallback>
        </mc:AlternateContent>
      </p:grpSp>
      <p:grpSp>
        <p:nvGrpSpPr>
          <p:cNvPr id="4" name="Fourier Transform"/>
          <p:cNvGrpSpPr/>
          <p:nvPr/>
        </p:nvGrpSpPr>
        <p:grpSpPr>
          <a:xfrm>
            <a:off x="4394202" y="448485"/>
            <a:ext cx="4749798" cy="4715188"/>
            <a:chOff x="4394202" y="448485"/>
            <a:chExt cx="4749798" cy="4715188"/>
          </a:xfrm>
        </p:grpSpPr>
        <p:sp>
          <p:nvSpPr>
            <p:cNvPr id="22" name="TextBox 21"/>
            <p:cNvSpPr txBox="1"/>
            <p:nvPr/>
          </p:nvSpPr>
          <p:spPr>
            <a:xfrm>
              <a:off x="5448244" y="501520"/>
              <a:ext cx="2018501" cy="369332"/>
            </a:xfrm>
            <a:prstGeom prst="rect">
              <a:avLst/>
            </a:prstGeom>
            <a:noFill/>
          </p:spPr>
          <p:txBody>
            <a:bodyPr wrap="none" rtlCol="0">
              <a:spAutoFit/>
            </a:bodyPr>
            <a:lstStyle/>
            <a:p>
              <a:r>
                <a:rPr lang="fi-FI" dirty="0" smtClean="0">
                  <a:solidFill>
                    <a:srgbClr val="000000"/>
                  </a:solidFill>
                </a:rPr>
                <a:t>Fourier transform</a:t>
              </a:r>
              <a:endParaRPr lang="en-US" dirty="0">
                <a:solidFill>
                  <a:srgbClr val="000000"/>
                </a:solidFill>
              </a:endParaRPr>
            </a:p>
          </p:txBody>
        </p:sp>
        <p:pic>
          <p:nvPicPr>
            <p:cNvPr id="6" name="Fourie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94202" y="1204914"/>
              <a:ext cx="4749798" cy="3562349"/>
            </a:xfrm>
            <a:prstGeom prst="rect">
              <a:avLst/>
            </a:prstGeom>
          </p:spPr>
        </p:pic>
        <mc:AlternateContent xmlns:mc="http://schemas.openxmlformats.org/markup-compatibility/2006" xmlns:a14="http://schemas.microsoft.com/office/drawing/2010/main">
          <mc:Choice Requires="a14">
            <p:sp>
              <p:nvSpPr>
                <p:cNvPr id="144" name="Math Text: f hat"/>
                <p:cNvSpPr txBox="1"/>
                <p:nvPr/>
              </p:nvSpPr>
              <p:spPr>
                <a:xfrm>
                  <a:off x="7315822" y="448485"/>
                  <a:ext cx="907568" cy="461665"/>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m:rPr>
                            <m:nor/>
                          </m:rPr>
                          <a:rPr lang="fi-FI" sz="2400" dirty="0" smtClean="0">
                            <a:solidFill>
                              <a:srgbClr val="000000"/>
                            </a:solidFill>
                          </a:rPr>
                          <m:t>ℱ</m:t>
                        </m:r>
                        <m:r>
                          <a:rPr lang="fi-FI" sz="2400" b="0" i="1" dirty="0" smtClean="0">
                            <a:solidFill>
                              <a:srgbClr val="000000"/>
                            </a:solidFill>
                            <a:latin typeface="Cambria Math"/>
                          </a:rPr>
                          <m:t>{</m:t>
                        </m:r>
                        <m:r>
                          <a:rPr lang="fi-FI" sz="2400" i="1" dirty="0">
                            <a:solidFill>
                              <a:srgbClr val="000000"/>
                            </a:solidFill>
                            <a:latin typeface="Cambria Math"/>
                          </a:rPr>
                          <m:t>𝑓</m:t>
                        </m:r>
                        <m:r>
                          <a:rPr lang="fi-FI" sz="2400" b="0" i="1" dirty="0" smtClean="0">
                            <a:solidFill>
                              <a:srgbClr val="000000"/>
                            </a:solidFill>
                            <a:latin typeface="Cambria Math"/>
                          </a:rPr>
                          <m:t>}</m:t>
                        </m:r>
                      </m:oMath>
                    </m:oMathPara>
                  </a14:m>
                  <a:endParaRPr lang="fi-FI" sz="2400" dirty="0">
                    <a:solidFill>
                      <a:srgbClr val="000000"/>
                    </a:solidFill>
                  </a:endParaRPr>
                </a:p>
              </p:txBody>
            </p:sp>
          </mc:Choice>
          <mc:Fallback xmlns="">
            <p:sp>
              <p:nvSpPr>
                <p:cNvPr id="144" name="Math Text: f hat"/>
                <p:cNvSpPr txBox="1">
                  <a:spLocks noRot="1" noChangeAspect="1" noMove="1" noResize="1" noEditPoints="1" noAdjustHandles="1" noChangeArrowheads="1" noChangeShapeType="1" noTextEdit="1"/>
                </p:cNvSpPr>
                <p:nvPr/>
              </p:nvSpPr>
              <p:spPr>
                <a:xfrm>
                  <a:off x="7315822" y="448485"/>
                  <a:ext cx="907568" cy="461665"/>
                </a:xfrm>
                <a:prstGeom prst="rect">
                  <a:avLst/>
                </a:prstGeom>
                <a:blipFill rotWithShape="0">
                  <a:blip r:embed="rId10"/>
                  <a:stretch>
                    <a:fillRect b="-21333"/>
                  </a:stretch>
                </a:blipFill>
              </p:spPr>
              <p:txBody>
                <a:bodyPr/>
                <a:lstStyle/>
                <a:p>
                  <a:r>
                    <a:rPr lang="en-US">
                      <a:noFill/>
                    </a:rPr>
                    <a:t> </a:t>
                  </a:r>
                </a:p>
              </p:txBody>
            </p:sp>
          </mc:Fallback>
        </mc:AlternateContent>
        <p:grpSp>
          <p:nvGrpSpPr>
            <p:cNvPr id="135" name="Fourier Axes Big"/>
            <p:cNvGrpSpPr/>
            <p:nvPr/>
          </p:nvGrpSpPr>
          <p:grpSpPr>
            <a:xfrm>
              <a:off x="4418925" y="953513"/>
              <a:ext cx="4461687" cy="4210160"/>
              <a:chOff x="4418925" y="953513"/>
              <a:chExt cx="4461687" cy="4210160"/>
            </a:xfrm>
          </p:grpSpPr>
          <p:cxnSp>
            <p:nvCxnSpPr>
              <p:cNvPr id="114" name="Axis X"/>
              <p:cNvCxnSpPr/>
              <p:nvPr/>
            </p:nvCxnSpPr>
            <p:spPr>
              <a:xfrm flipV="1">
                <a:off x="4988449" y="4768919"/>
                <a:ext cx="3804317" cy="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15" name="Axis P"/>
              <p:cNvCxnSpPr/>
              <p:nvPr/>
            </p:nvCxnSpPr>
            <p:spPr>
              <a:xfrm flipV="1">
                <a:off x="4988449" y="1000897"/>
                <a:ext cx="0" cy="376802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16" name="X"/>
                  <p:cNvSpPr txBox="1"/>
                  <p:nvPr/>
                </p:nvSpPr>
                <p:spPr>
                  <a:xfrm>
                    <a:off x="8248324" y="4702008"/>
                    <a:ext cx="63228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𝑥</m:t>
                              </m:r>
                            </m:sub>
                          </m:sSub>
                        </m:oMath>
                      </m:oMathPara>
                    </a14:m>
                    <a:endParaRPr lang="fi-FI" sz="2400" dirty="0">
                      <a:solidFill>
                        <a:srgbClr val="000000"/>
                      </a:solidFill>
                    </a:endParaRPr>
                  </a:p>
                </p:txBody>
              </p:sp>
            </mc:Choice>
            <mc:Fallback xmlns="">
              <p:sp>
                <p:nvSpPr>
                  <p:cNvPr id="116" name="X"/>
                  <p:cNvSpPr txBox="1">
                    <a:spLocks noRot="1" noChangeAspect="1" noMove="1" noResize="1" noEditPoints="1" noAdjustHandles="1" noChangeArrowheads="1" noChangeShapeType="1" noTextEdit="1"/>
                  </p:cNvSpPr>
                  <p:nvPr/>
                </p:nvSpPr>
                <p:spPr>
                  <a:xfrm>
                    <a:off x="8248324" y="4702008"/>
                    <a:ext cx="632288" cy="461665"/>
                  </a:xfrm>
                  <a:prstGeom prst="rect">
                    <a:avLst/>
                  </a:prstGeom>
                  <a:blipFill rotWithShape="1">
                    <a:blip r:embed="rId11"/>
                    <a:stretch>
                      <a:fillRect/>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117" name="Y"/>
                  <p:cNvSpPr txBox="1"/>
                  <p:nvPr/>
                </p:nvSpPr>
                <p:spPr>
                  <a:xfrm>
                    <a:off x="4418925" y="953513"/>
                    <a:ext cx="637033" cy="4901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𝑝</m:t>
                              </m:r>
                            </m:sub>
                          </m:sSub>
                        </m:oMath>
                      </m:oMathPara>
                    </a14:m>
                    <a:endParaRPr lang="fi-FI" sz="2400" dirty="0">
                      <a:solidFill>
                        <a:srgbClr val="000000"/>
                      </a:solidFill>
                    </a:endParaRPr>
                  </a:p>
                </p:txBody>
              </p:sp>
            </mc:Choice>
            <mc:Fallback xmlns="">
              <p:sp>
                <p:nvSpPr>
                  <p:cNvPr id="117" name="Y"/>
                  <p:cNvSpPr txBox="1">
                    <a:spLocks noRot="1" noChangeAspect="1" noMove="1" noResize="1" noEditPoints="1" noAdjustHandles="1" noChangeArrowheads="1" noChangeShapeType="1" noTextEdit="1"/>
                  </p:cNvSpPr>
                  <p:nvPr/>
                </p:nvSpPr>
                <p:spPr>
                  <a:xfrm>
                    <a:off x="4418925" y="953513"/>
                    <a:ext cx="637033" cy="490199"/>
                  </a:xfrm>
                  <a:prstGeom prst="rect">
                    <a:avLst/>
                  </a:prstGeom>
                  <a:blipFill rotWithShape="1">
                    <a:blip r:embed="rId12"/>
                    <a:stretch>
                      <a:fillRect b="-4938"/>
                    </a:stretch>
                  </a:blipFill>
                </p:spPr>
                <p:txBody>
                  <a:bodyPr/>
                  <a:lstStyle/>
                  <a:p>
                    <a:r>
                      <a:rPr lang="fi-FI">
                        <a:noFill/>
                      </a:rPr>
                      <a:t> </a:t>
                    </a:r>
                  </a:p>
                </p:txBody>
              </p:sp>
            </mc:Fallback>
          </mc:AlternateContent>
          <p:cxnSp>
            <p:nvCxnSpPr>
              <p:cNvPr id="127" name="Fourier ω_p=0"/>
              <p:cNvCxnSpPr/>
              <p:nvPr/>
            </p:nvCxnSpPr>
            <p:spPr>
              <a:xfrm>
                <a:off x="4933950" y="3001779"/>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cxnSp>
            <p:nvCxnSpPr>
              <p:cNvPr id="133" name="Fourier ω_x=0"/>
              <p:cNvCxnSpPr/>
              <p:nvPr/>
            </p:nvCxnSpPr>
            <p:spPr>
              <a:xfrm rot="5400000">
                <a:off x="6745157" y="4792977"/>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grpSp>
      </p:grpSp>
      <p:grpSp>
        <p:nvGrpSpPr>
          <p:cNvPr id="23" name="Group 22"/>
          <p:cNvGrpSpPr/>
          <p:nvPr/>
        </p:nvGrpSpPr>
        <p:grpSpPr>
          <a:xfrm>
            <a:off x="1304260" y="429806"/>
            <a:ext cx="2406022" cy="461665"/>
            <a:chOff x="1049084" y="429806"/>
            <a:chExt cx="2406022" cy="461665"/>
          </a:xfrm>
        </p:grpSpPr>
        <mc:AlternateContent xmlns:mc="http://schemas.openxmlformats.org/markup-compatibility/2006" xmlns:a14="http://schemas.microsoft.com/office/drawing/2010/main">
          <mc:Choice Requires="a14">
            <p:sp>
              <p:nvSpPr>
                <p:cNvPr id="24" name="Math Text: f"/>
                <p:cNvSpPr txBox="1"/>
                <p:nvPr/>
              </p:nvSpPr>
              <p:spPr>
                <a:xfrm>
                  <a:off x="2547538" y="429806"/>
                  <a:ext cx="907568" cy="461665"/>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fi-FI" sz="2400" b="0" i="1" dirty="0" smtClean="0">
                            <a:solidFill>
                              <a:srgbClr val="000000"/>
                            </a:solidFill>
                            <a:latin typeface="Cambria Math"/>
                          </a:rPr>
                          <m:t>𝑓</m:t>
                        </m:r>
                      </m:oMath>
                    </m:oMathPara>
                  </a14:m>
                  <a:endParaRPr lang="fi-FI" sz="2400" dirty="0">
                    <a:solidFill>
                      <a:srgbClr val="000000"/>
                    </a:solidFill>
                  </a:endParaRPr>
                </a:p>
              </p:txBody>
            </p:sp>
          </mc:Choice>
          <mc:Fallback xmlns="">
            <p:sp>
              <p:nvSpPr>
                <p:cNvPr id="24" name="Math Text: f"/>
                <p:cNvSpPr txBox="1">
                  <a:spLocks noRot="1" noChangeAspect="1" noMove="1" noResize="1" noEditPoints="1" noAdjustHandles="1" noChangeArrowheads="1" noChangeShapeType="1" noTextEdit="1"/>
                </p:cNvSpPr>
                <p:nvPr/>
              </p:nvSpPr>
              <p:spPr>
                <a:xfrm>
                  <a:off x="2547538" y="429806"/>
                  <a:ext cx="907568" cy="461665"/>
                </a:xfrm>
                <a:prstGeom prst="rect">
                  <a:avLst/>
                </a:prstGeom>
                <a:blipFill rotWithShape="0">
                  <a:blip r:embed="rId13"/>
                  <a:stretch>
                    <a:fillRect b="-21333"/>
                  </a:stretch>
                </a:blipFill>
              </p:spPr>
              <p:txBody>
                <a:bodyPr/>
                <a:lstStyle/>
                <a:p>
                  <a:r>
                    <a:rPr lang="en-US">
                      <a:noFill/>
                    </a:rPr>
                    <a:t> </a:t>
                  </a:r>
                </a:p>
              </p:txBody>
            </p:sp>
          </mc:Fallback>
        </mc:AlternateContent>
        <p:sp>
          <p:nvSpPr>
            <p:cNvPr id="25" name="TextBox 24"/>
            <p:cNvSpPr txBox="1"/>
            <p:nvPr/>
          </p:nvSpPr>
          <p:spPr>
            <a:xfrm>
              <a:off x="1049084" y="501520"/>
              <a:ext cx="1826141" cy="369332"/>
            </a:xfrm>
            <a:prstGeom prst="rect">
              <a:avLst/>
            </a:prstGeom>
            <a:noFill/>
          </p:spPr>
          <p:txBody>
            <a:bodyPr wrap="none" rtlCol="0">
              <a:spAutoFit/>
            </a:bodyPr>
            <a:lstStyle/>
            <a:p>
              <a:pPr algn="ctr"/>
              <a:r>
                <a:rPr lang="fi-FI" dirty="0" smtClean="0">
                  <a:solidFill>
                    <a:srgbClr val="000000"/>
                  </a:solidFill>
                </a:rPr>
                <a:t>Path throughput</a:t>
              </a:r>
              <a:endParaRPr lang="en-US" dirty="0">
                <a:solidFill>
                  <a:srgbClr val="000000"/>
                </a:solidFill>
              </a:endParaRPr>
            </a:p>
          </p:txBody>
        </p:sp>
      </p:grpSp>
    </p:spTree>
    <p:custDataLst>
      <p:tags r:id="rId1"/>
    </p:custDataLst>
    <p:extLst>
      <p:ext uri="{BB962C8B-B14F-4D97-AF65-F5344CB8AC3E}">
        <p14:creationId xmlns:p14="http://schemas.microsoft.com/office/powerpoint/2010/main" val="3336406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0" presetClass="exit" presetSubtype="0" fill="hold" grpId="0" nodeType="with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10400" y="4864336"/>
            <a:ext cx="2133600" cy="274637"/>
          </a:xfrm>
        </p:spPr>
        <p:txBody>
          <a:bodyPr/>
          <a:lstStyle/>
          <a:p>
            <a:fld id="{CDB8BC0E-CEE3-4EC1-B849-44D559D8322A}" type="slidenum">
              <a:rPr lang="en-US" altLang="fi-FI" smtClean="0"/>
              <a:pPr/>
              <a:t>36</a:t>
            </a:fld>
            <a:endParaRPr lang="en-US" altLang="fi-FI" dirty="0"/>
          </a:p>
        </p:txBody>
      </p:sp>
      <p:grpSp>
        <p:nvGrpSpPr>
          <p:cNvPr id="35" name="Fourier Transform"/>
          <p:cNvGrpSpPr/>
          <p:nvPr/>
        </p:nvGrpSpPr>
        <p:grpSpPr>
          <a:xfrm>
            <a:off x="4394202" y="448485"/>
            <a:ext cx="4749798" cy="4715188"/>
            <a:chOff x="4394202" y="448485"/>
            <a:chExt cx="4749798" cy="4715188"/>
          </a:xfrm>
        </p:grpSpPr>
        <p:sp>
          <p:nvSpPr>
            <p:cNvPr id="50" name="TextBox 49"/>
            <p:cNvSpPr txBox="1"/>
            <p:nvPr/>
          </p:nvSpPr>
          <p:spPr>
            <a:xfrm>
              <a:off x="5448244" y="501520"/>
              <a:ext cx="2018501" cy="369332"/>
            </a:xfrm>
            <a:prstGeom prst="rect">
              <a:avLst/>
            </a:prstGeom>
            <a:noFill/>
          </p:spPr>
          <p:txBody>
            <a:bodyPr wrap="none" rtlCol="0">
              <a:spAutoFit/>
            </a:bodyPr>
            <a:lstStyle/>
            <a:p>
              <a:r>
                <a:rPr lang="fi-FI" dirty="0" smtClean="0">
                  <a:solidFill>
                    <a:srgbClr val="000000"/>
                  </a:solidFill>
                </a:rPr>
                <a:t>Fourier transform</a:t>
              </a:r>
              <a:endParaRPr lang="en-US" dirty="0">
                <a:solidFill>
                  <a:srgbClr val="000000"/>
                </a:solidFill>
              </a:endParaRPr>
            </a:p>
          </p:txBody>
        </p:sp>
        <p:pic>
          <p:nvPicPr>
            <p:cNvPr id="51" name="Fouri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4202" y="1204914"/>
              <a:ext cx="4749798" cy="3562349"/>
            </a:xfrm>
            <a:prstGeom prst="rect">
              <a:avLst/>
            </a:prstGeom>
          </p:spPr>
        </p:pic>
        <mc:AlternateContent xmlns:mc="http://schemas.openxmlformats.org/markup-compatibility/2006" xmlns:a14="http://schemas.microsoft.com/office/drawing/2010/main">
          <mc:Choice Requires="a14">
            <p:sp>
              <p:nvSpPr>
                <p:cNvPr id="52" name="Math Text: f hat"/>
                <p:cNvSpPr txBox="1"/>
                <p:nvPr/>
              </p:nvSpPr>
              <p:spPr>
                <a:xfrm>
                  <a:off x="7315822" y="448485"/>
                  <a:ext cx="907568" cy="461665"/>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m:rPr>
                            <m:nor/>
                          </m:rPr>
                          <a:rPr lang="fi-FI" sz="2400" dirty="0" smtClean="0">
                            <a:solidFill>
                              <a:srgbClr val="000000"/>
                            </a:solidFill>
                          </a:rPr>
                          <m:t>ℱ</m:t>
                        </m:r>
                        <m:r>
                          <a:rPr lang="fi-FI" sz="2400" b="0" i="1" dirty="0" smtClean="0">
                            <a:solidFill>
                              <a:srgbClr val="000000"/>
                            </a:solidFill>
                            <a:latin typeface="Cambria Math"/>
                          </a:rPr>
                          <m:t>{</m:t>
                        </m:r>
                        <m:r>
                          <a:rPr lang="fi-FI" sz="2400" i="1" dirty="0">
                            <a:solidFill>
                              <a:srgbClr val="000000"/>
                            </a:solidFill>
                            <a:latin typeface="Cambria Math"/>
                          </a:rPr>
                          <m:t>𝑓</m:t>
                        </m:r>
                        <m:r>
                          <a:rPr lang="fi-FI" sz="2400" b="0" i="1" dirty="0" smtClean="0">
                            <a:solidFill>
                              <a:srgbClr val="000000"/>
                            </a:solidFill>
                            <a:latin typeface="Cambria Math"/>
                          </a:rPr>
                          <m:t>}</m:t>
                        </m:r>
                      </m:oMath>
                    </m:oMathPara>
                  </a14:m>
                  <a:endParaRPr lang="fi-FI" sz="2400" dirty="0">
                    <a:solidFill>
                      <a:srgbClr val="000000"/>
                    </a:solidFill>
                  </a:endParaRPr>
                </a:p>
              </p:txBody>
            </p:sp>
          </mc:Choice>
          <mc:Fallback xmlns="">
            <p:sp>
              <p:nvSpPr>
                <p:cNvPr id="52" name="Math Text: f hat"/>
                <p:cNvSpPr txBox="1">
                  <a:spLocks noRot="1" noChangeAspect="1" noMove="1" noResize="1" noEditPoints="1" noAdjustHandles="1" noChangeArrowheads="1" noChangeShapeType="1" noTextEdit="1"/>
                </p:cNvSpPr>
                <p:nvPr/>
              </p:nvSpPr>
              <p:spPr>
                <a:xfrm>
                  <a:off x="7315822" y="448485"/>
                  <a:ext cx="907568" cy="461665"/>
                </a:xfrm>
                <a:prstGeom prst="rect">
                  <a:avLst/>
                </a:prstGeom>
                <a:blipFill rotWithShape="0">
                  <a:blip r:embed="rId5"/>
                  <a:stretch>
                    <a:fillRect b="-21333"/>
                  </a:stretch>
                </a:blipFill>
              </p:spPr>
              <p:txBody>
                <a:bodyPr/>
                <a:lstStyle/>
                <a:p>
                  <a:r>
                    <a:rPr lang="en-US">
                      <a:noFill/>
                    </a:rPr>
                    <a:t> </a:t>
                  </a:r>
                </a:p>
              </p:txBody>
            </p:sp>
          </mc:Fallback>
        </mc:AlternateContent>
        <p:grpSp>
          <p:nvGrpSpPr>
            <p:cNvPr id="53" name="Fourier Axes Big"/>
            <p:cNvGrpSpPr/>
            <p:nvPr/>
          </p:nvGrpSpPr>
          <p:grpSpPr>
            <a:xfrm>
              <a:off x="4418925" y="953513"/>
              <a:ext cx="4461687" cy="4210160"/>
              <a:chOff x="4418925" y="953513"/>
              <a:chExt cx="4461687" cy="4210160"/>
            </a:xfrm>
          </p:grpSpPr>
          <p:cxnSp>
            <p:nvCxnSpPr>
              <p:cNvPr id="54" name="Axis X"/>
              <p:cNvCxnSpPr/>
              <p:nvPr/>
            </p:nvCxnSpPr>
            <p:spPr>
              <a:xfrm flipV="1">
                <a:off x="4988449" y="4768919"/>
                <a:ext cx="3804317" cy="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5" name="Axis P"/>
              <p:cNvCxnSpPr/>
              <p:nvPr/>
            </p:nvCxnSpPr>
            <p:spPr>
              <a:xfrm flipV="1">
                <a:off x="4988449" y="1000897"/>
                <a:ext cx="0" cy="376802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6" name="X"/>
                  <p:cNvSpPr txBox="1"/>
                  <p:nvPr/>
                </p:nvSpPr>
                <p:spPr>
                  <a:xfrm>
                    <a:off x="8248324" y="4702008"/>
                    <a:ext cx="63228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𝑥</m:t>
                              </m:r>
                            </m:sub>
                          </m:sSub>
                        </m:oMath>
                      </m:oMathPara>
                    </a14:m>
                    <a:endParaRPr lang="fi-FI" sz="2400" dirty="0">
                      <a:solidFill>
                        <a:srgbClr val="000000"/>
                      </a:solidFill>
                    </a:endParaRPr>
                  </a:p>
                </p:txBody>
              </p:sp>
            </mc:Choice>
            <mc:Fallback xmlns="">
              <p:sp>
                <p:nvSpPr>
                  <p:cNvPr id="116" name="X"/>
                  <p:cNvSpPr txBox="1">
                    <a:spLocks noRot="1" noChangeAspect="1" noMove="1" noResize="1" noEditPoints="1" noAdjustHandles="1" noChangeArrowheads="1" noChangeShapeType="1" noTextEdit="1"/>
                  </p:cNvSpPr>
                  <p:nvPr/>
                </p:nvSpPr>
                <p:spPr>
                  <a:xfrm>
                    <a:off x="8248324" y="4702008"/>
                    <a:ext cx="632288" cy="461665"/>
                  </a:xfrm>
                  <a:prstGeom prst="rect">
                    <a:avLst/>
                  </a:prstGeom>
                  <a:blipFill rotWithShape="1">
                    <a:blip r:embed="rId10"/>
                    <a:stretch>
                      <a:fillRect/>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57" name="Y"/>
                  <p:cNvSpPr txBox="1"/>
                  <p:nvPr/>
                </p:nvSpPr>
                <p:spPr>
                  <a:xfrm>
                    <a:off x="4418925" y="953513"/>
                    <a:ext cx="637033" cy="4901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𝑝</m:t>
                              </m:r>
                            </m:sub>
                          </m:sSub>
                        </m:oMath>
                      </m:oMathPara>
                    </a14:m>
                    <a:endParaRPr lang="fi-FI" sz="2400" dirty="0">
                      <a:solidFill>
                        <a:srgbClr val="000000"/>
                      </a:solidFill>
                    </a:endParaRPr>
                  </a:p>
                </p:txBody>
              </p:sp>
            </mc:Choice>
            <mc:Fallback xmlns="">
              <p:sp>
                <p:nvSpPr>
                  <p:cNvPr id="117" name="Y"/>
                  <p:cNvSpPr txBox="1">
                    <a:spLocks noRot="1" noChangeAspect="1" noMove="1" noResize="1" noEditPoints="1" noAdjustHandles="1" noChangeArrowheads="1" noChangeShapeType="1" noTextEdit="1"/>
                  </p:cNvSpPr>
                  <p:nvPr/>
                </p:nvSpPr>
                <p:spPr>
                  <a:xfrm>
                    <a:off x="4418925" y="953513"/>
                    <a:ext cx="637033" cy="490199"/>
                  </a:xfrm>
                  <a:prstGeom prst="rect">
                    <a:avLst/>
                  </a:prstGeom>
                  <a:blipFill rotWithShape="1">
                    <a:blip r:embed="rId11"/>
                    <a:stretch>
                      <a:fillRect b="-4938"/>
                    </a:stretch>
                  </a:blipFill>
                </p:spPr>
                <p:txBody>
                  <a:bodyPr/>
                  <a:lstStyle/>
                  <a:p>
                    <a:r>
                      <a:rPr lang="fi-FI">
                        <a:noFill/>
                      </a:rPr>
                      <a:t> </a:t>
                    </a:r>
                  </a:p>
                </p:txBody>
              </p:sp>
            </mc:Fallback>
          </mc:AlternateContent>
          <p:cxnSp>
            <p:nvCxnSpPr>
              <p:cNvPr id="58" name="Fourier ω_p=0"/>
              <p:cNvCxnSpPr/>
              <p:nvPr/>
            </p:nvCxnSpPr>
            <p:spPr>
              <a:xfrm>
                <a:off x="4933950" y="3001779"/>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cxnSp>
            <p:nvCxnSpPr>
              <p:cNvPr id="59" name="Fourier ω_x=0"/>
              <p:cNvCxnSpPr/>
              <p:nvPr/>
            </p:nvCxnSpPr>
            <p:spPr>
              <a:xfrm rot="5400000">
                <a:off x="6745157" y="4792977"/>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grpSp>
      </p:grpSp>
      <p:cxnSp>
        <p:nvCxnSpPr>
          <p:cNvPr id="22" name="Straight Connector 21"/>
          <p:cNvCxnSpPr/>
          <p:nvPr/>
        </p:nvCxnSpPr>
        <p:spPr>
          <a:xfrm>
            <a:off x="4988449" y="2991711"/>
            <a:ext cx="3576019"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grpSp>
        <p:nvGrpSpPr>
          <p:cNvPr id="26" name="Fourier Slice"/>
          <p:cNvGrpSpPr/>
          <p:nvPr/>
        </p:nvGrpSpPr>
        <p:grpSpPr>
          <a:xfrm>
            <a:off x="-18853" y="473107"/>
            <a:ext cx="4749797" cy="4740718"/>
            <a:chOff x="-18853" y="473107"/>
            <a:chExt cx="4749797" cy="4740718"/>
          </a:xfrm>
        </p:grpSpPr>
        <mc:AlternateContent xmlns:mc="http://schemas.openxmlformats.org/markup-compatibility/2006" xmlns:a14="http://schemas.microsoft.com/office/drawing/2010/main">
          <mc:Choice Requires="a14">
            <p:sp>
              <p:nvSpPr>
                <p:cNvPr id="27" name="Title: Cross-section"/>
                <p:cNvSpPr txBox="1"/>
                <p:nvPr/>
              </p:nvSpPr>
              <p:spPr>
                <a:xfrm>
                  <a:off x="596382" y="473107"/>
                  <a:ext cx="3975618" cy="490199"/>
                </a:xfrm>
                <a:prstGeom prst="rect">
                  <a:avLst/>
                </a:prstGeom>
                <a:noFill/>
              </p:spPr>
              <p:txBody>
                <a:bodyPr wrap="square" rtlCol="0">
                  <a:spAutoFit/>
                </a:bodyPr>
                <a:lstStyle/>
                <a:p>
                  <a:pPr algn="ctr"/>
                  <a:r>
                    <a:rPr lang="fi-FI" sz="2400" dirty="0">
                      <a:solidFill>
                        <a:srgbClr val="000000"/>
                      </a:solidFill>
                    </a:rPr>
                    <a:t>Slice </a:t>
                  </a:r>
                  <a14:m>
                    <m:oMath xmlns:m="http://schemas.openxmlformats.org/officeDocument/2006/math">
                      <m:r>
                        <a:rPr lang="fi-FI" sz="2400">
                          <a:solidFill>
                            <a:srgbClr val="000000"/>
                          </a:solidFill>
                          <a:latin typeface="Cambria Math"/>
                        </a:rPr>
                        <m:t>(</m:t>
                      </m:r>
                      <m:sSub>
                        <m:sSubPr>
                          <m:ctrlPr>
                            <a:rPr lang="fi-FI" sz="2400" i="1">
                              <a:solidFill>
                                <a:srgbClr val="000000"/>
                              </a:solidFill>
                              <a:latin typeface="Cambria Math" panose="02040503050406030204" pitchFamily="18" charset="0"/>
                            </a:rPr>
                          </m:ctrlPr>
                        </m:sSubPr>
                        <m:e>
                          <m:r>
                            <a:rPr lang="fi-FI" sz="2400" i="1">
                              <a:solidFill>
                                <a:srgbClr val="000000"/>
                              </a:solidFill>
                              <a:latin typeface="Cambria Math"/>
                            </a:rPr>
                            <m:t>𝜔</m:t>
                          </m:r>
                        </m:e>
                        <m:sub>
                          <m:r>
                            <a:rPr lang="fi-FI" sz="2400" i="1">
                              <a:solidFill>
                                <a:srgbClr val="000000"/>
                              </a:solidFill>
                              <a:latin typeface="Cambria Math"/>
                            </a:rPr>
                            <m:t>𝑝</m:t>
                          </m:r>
                        </m:sub>
                      </m:sSub>
                      <m:r>
                        <a:rPr lang="fi-FI" sz="2400" i="1">
                          <a:solidFill>
                            <a:srgbClr val="000000"/>
                          </a:solidFill>
                          <a:latin typeface="Cambria Math"/>
                        </a:rPr>
                        <m:t>=0)</m:t>
                      </m:r>
                    </m:oMath>
                  </a14:m>
                  <a:endParaRPr lang="fi-FI" sz="2400" dirty="0">
                    <a:solidFill>
                      <a:srgbClr val="000000"/>
                    </a:solidFill>
                  </a:endParaRPr>
                </a:p>
              </p:txBody>
            </p:sp>
          </mc:Choice>
          <mc:Fallback xmlns="">
            <p:sp>
              <p:nvSpPr>
                <p:cNvPr id="30" name="Title: Cross-section"/>
                <p:cNvSpPr txBox="1">
                  <a:spLocks noRot="1" noChangeAspect="1" noMove="1" noResize="1" noEditPoints="1" noAdjustHandles="1" noChangeArrowheads="1" noChangeShapeType="1" noTextEdit="1"/>
                </p:cNvSpPr>
                <p:nvPr/>
              </p:nvSpPr>
              <p:spPr>
                <a:xfrm>
                  <a:off x="596382" y="473107"/>
                  <a:ext cx="3975618" cy="490199"/>
                </a:xfrm>
                <a:prstGeom prst="rect">
                  <a:avLst/>
                </a:prstGeom>
                <a:blipFill rotWithShape="1">
                  <a:blip r:embed="rId12"/>
                  <a:stretch>
                    <a:fillRect t="-10000" b="-22500"/>
                  </a:stretch>
                </a:blipFill>
              </p:spPr>
              <p:txBody>
                <a:bodyPr/>
                <a:lstStyle/>
                <a:p>
                  <a:r>
                    <a:rPr lang="fi-FI">
                      <a:noFill/>
                    </a:rPr>
                    <a:t> </a:t>
                  </a:r>
                </a:p>
              </p:txBody>
            </p:sp>
          </mc:Fallback>
        </mc:AlternateContent>
        <p:grpSp>
          <p:nvGrpSpPr>
            <p:cNvPr id="28" name="Group 27"/>
            <p:cNvGrpSpPr/>
            <p:nvPr/>
          </p:nvGrpSpPr>
          <p:grpSpPr>
            <a:xfrm>
              <a:off x="-18853" y="1000087"/>
              <a:ext cx="4749797" cy="4213738"/>
              <a:chOff x="-18853" y="1000087"/>
              <a:chExt cx="4749797" cy="4213738"/>
            </a:xfrm>
          </p:grpSpPr>
          <p:pic>
            <p:nvPicPr>
              <p:cNvPr id="29" name="Fourier Slice 7"/>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853" y="1051049"/>
                <a:ext cx="4749797" cy="4162776"/>
              </a:xfrm>
              <a:prstGeom prst="rect">
                <a:avLst/>
              </a:prstGeom>
            </p:spPr>
          </p:pic>
          <p:sp>
            <p:nvSpPr>
              <p:cNvPr id="30" name="Number Blocker"/>
              <p:cNvSpPr/>
              <p:nvPr/>
            </p:nvSpPr>
            <p:spPr>
              <a:xfrm>
                <a:off x="520703" y="1190625"/>
                <a:ext cx="68952" cy="36401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31" name="Number Blocker"/>
              <p:cNvSpPr/>
              <p:nvPr/>
            </p:nvSpPr>
            <p:spPr>
              <a:xfrm>
                <a:off x="628874" y="4807711"/>
                <a:ext cx="3853116" cy="984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nvGrpSpPr>
              <p:cNvPr id="34" name="Big Axis ω_x, ω_p shifted"/>
              <p:cNvGrpSpPr/>
              <p:nvPr/>
            </p:nvGrpSpPr>
            <p:grpSpPr>
              <a:xfrm>
                <a:off x="3024" y="1000087"/>
                <a:ext cx="4703991" cy="4162669"/>
                <a:chOff x="823029" y="-825199"/>
                <a:chExt cx="4703991" cy="4162669"/>
              </a:xfrm>
            </p:grpSpPr>
            <p:cxnSp>
              <p:nvCxnSpPr>
                <p:cNvPr id="37" name="Axis X"/>
                <p:cNvCxnSpPr/>
                <p:nvPr/>
              </p:nvCxnSpPr>
              <p:spPr>
                <a:xfrm>
                  <a:off x="1416387" y="2947479"/>
                  <a:ext cx="3797082"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8" name="Axis P"/>
                <p:cNvCxnSpPr/>
                <p:nvPr/>
              </p:nvCxnSpPr>
              <p:spPr>
                <a:xfrm flipV="1">
                  <a:off x="1410405" y="-825199"/>
                  <a:ext cx="0" cy="3767923"/>
                </a:xfrm>
                <a:prstGeom prst="straightConnector1">
                  <a:avLst/>
                </a:prstGeom>
                <a:ln cap="rnd">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9" name="X"/>
                    <p:cNvSpPr txBox="1"/>
                    <p:nvPr/>
                  </p:nvSpPr>
                  <p:spPr>
                    <a:xfrm>
                      <a:off x="4894732" y="2875805"/>
                      <a:ext cx="63228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𝑥</m:t>
                                </m:r>
                              </m:sub>
                            </m:sSub>
                          </m:oMath>
                        </m:oMathPara>
                      </a14:m>
                      <a:endParaRPr lang="fi-FI" sz="2400" dirty="0">
                        <a:solidFill>
                          <a:srgbClr val="000000"/>
                        </a:solidFill>
                      </a:endParaRPr>
                    </a:p>
                  </p:txBody>
                </p:sp>
              </mc:Choice>
              <mc:Fallback xmlns="">
                <p:sp>
                  <p:nvSpPr>
                    <p:cNvPr id="28" name="X"/>
                    <p:cNvSpPr txBox="1">
                      <a:spLocks noRot="1" noChangeAspect="1" noMove="1" noResize="1" noEditPoints="1" noAdjustHandles="1" noChangeArrowheads="1" noChangeShapeType="1" noTextEdit="1"/>
                    </p:cNvSpPr>
                    <p:nvPr/>
                  </p:nvSpPr>
                  <p:spPr>
                    <a:xfrm>
                      <a:off x="4894732" y="2875805"/>
                      <a:ext cx="632288" cy="461665"/>
                    </a:xfrm>
                    <a:prstGeom prst="rect">
                      <a:avLst/>
                    </a:prstGeom>
                    <a:blipFill rotWithShape="1">
                      <a:blip r:embed="rId14"/>
                      <a:stretch>
                        <a:fillRect/>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40" name="Y"/>
                    <p:cNvSpPr txBox="1"/>
                    <p:nvPr/>
                  </p:nvSpPr>
                  <p:spPr>
                    <a:xfrm>
                      <a:off x="823029" y="128645"/>
                      <a:ext cx="33695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 </m:t>
                            </m:r>
                          </m:oMath>
                        </m:oMathPara>
                      </a14:m>
                      <a:endParaRPr lang="fi-FI" sz="2400" dirty="0">
                        <a:solidFill>
                          <a:srgbClr val="000000"/>
                        </a:solidFill>
                      </a:endParaRPr>
                    </a:p>
                  </p:txBody>
                </p:sp>
              </mc:Choice>
              <mc:Fallback xmlns="">
                <p:sp>
                  <p:nvSpPr>
                    <p:cNvPr id="29" name="Y"/>
                    <p:cNvSpPr txBox="1">
                      <a:spLocks noRot="1" noChangeAspect="1" noMove="1" noResize="1" noEditPoints="1" noAdjustHandles="1" noChangeArrowheads="1" noChangeShapeType="1" noTextEdit="1"/>
                    </p:cNvSpPr>
                    <p:nvPr/>
                  </p:nvSpPr>
                  <p:spPr>
                    <a:xfrm>
                      <a:off x="823029" y="128645"/>
                      <a:ext cx="336952" cy="461665"/>
                    </a:xfrm>
                    <a:prstGeom prst="rect">
                      <a:avLst/>
                    </a:prstGeom>
                    <a:blipFill rotWithShape="1">
                      <a:blip r:embed="rId15"/>
                      <a:stretch>
                        <a:fillRect/>
                      </a:stretch>
                    </a:blipFill>
                  </p:spPr>
                  <p:txBody>
                    <a:bodyPr/>
                    <a:lstStyle/>
                    <a:p>
                      <a:r>
                        <a:rPr lang="fi-FI">
                          <a:noFill/>
                        </a:rPr>
                        <a:t> </a:t>
                      </a:r>
                    </a:p>
                  </p:txBody>
                </p:sp>
              </mc:Fallback>
            </mc:AlternateContent>
          </p:grpSp>
          <p:cxnSp>
            <p:nvCxnSpPr>
              <p:cNvPr id="36" name="Fourier ω_x=0"/>
              <p:cNvCxnSpPr/>
              <p:nvPr/>
            </p:nvCxnSpPr>
            <p:spPr>
              <a:xfrm rot="5400000">
                <a:off x="2410793" y="4788519"/>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grpSp>
      </p:grpSp>
      <p:grpSp>
        <p:nvGrpSpPr>
          <p:cNvPr id="3" name="Throughput Group"/>
          <p:cNvGrpSpPr/>
          <p:nvPr/>
        </p:nvGrpSpPr>
        <p:grpSpPr>
          <a:xfrm>
            <a:off x="0" y="429806"/>
            <a:ext cx="4749798" cy="4733867"/>
            <a:chOff x="0" y="429806"/>
            <a:chExt cx="4749798" cy="4733867"/>
          </a:xfrm>
        </p:grpSpPr>
        <p:pic>
          <p:nvPicPr>
            <p:cNvPr id="63" name="Primal"/>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204914"/>
              <a:ext cx="4749798" cy="3562349"/>
            </a:xfrm>
            <a:prstGeom prst="rect">
              <a:avLst/>
            </a:prstGeom>
          </p:spPr>
        </p:pic>
        <p:grpSp>
          <p:nvGrpSpPr>
            <p:cNvPr id="64" name="Big Axis x, p"/>
            <p:cNvGrpSpPr/>
            <p:nvPr/>
          </p:nvGrpSpPr>
          <p:grpSpPr>
            <a:xfrm>
              <a:off x="160392" y="943224"/>
              <a:ext cx="4317136" cy="4220449"/>
              <a:chOff x="1009164" y="-882979"/>
              <a:chExt cx="4317136" cy="4220449"/>
            </a:xfrm>
          </p:grpSpPr>
          <p:cxnSp>
            <p:nvCxnSpPr>
              <p:cNvPr id="65" name="Axis X"/>
              <p:cNvCxnSpPr/>
              <p:nvPr/>
            </p:nvCxnSpPr>
            <p:spPr>
              <a:xfrm flipV="1">
                <a:off x="1438656" y="2942716"/>
                <a:ext cx="3804317" cy="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6" name="Axis P"/>
              <p:cNvCxnSpPr/>
              <p:nvPr/>
            </p:nvCxnSpPr>
            <p:spPr>
              <a:xfrm flipV="1">
                <a:off x="1438656" y="-825306"/>
                <a:ext cx="0" cy="376802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7" name="X"/>
                  <p:cNvSpPr txBox="1"/>
                  <p:nvPr/>
                </p:nvSpPr>
                <p:spPr>
                  <a:xfrm>
                    <a:off x="4883871" y="2875805"/>
                    <a:ext cx="44242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𝑥</m:t>
                          </m:r>
                        </m:oMath>
                      </m:oMathPara>
                    </a14:m>
                    <a:endParaRPr lang="fi-FI" sz="2400" dirty="0">
                      <a:solidFill>
                        <a:srgbClr val="000000"/>
                      </a:solidFill>
                    </a:endParaRPr>
                  </a:p>
                </p:txBody>
              </p:sp>
            </mc:Choice>
            <mc:Fallback xmlns="">
              <p:sp>
                <p:nvSpPr>
                  <p:cNvPr id="106" name="X"/>
                  <p:cNvSpPr txBox="1">
                    <a:spLocks noRot="1" noChangeAspect="1" noMove="1" noResize="1" noEditPoints="1" noAdjustHandles="1" noChangeArrowheads="1" noChangeShapeType="1" noTextEdit="1"/>
                  </p:cNvSpPr>
                  <p:nvPr/>
                </p:nvSpPr>
                <p:spPr>
                  <a:xfrm>
                    <a:off x="4883871" y="2875805"/>
                    <a:ext cx="442429" cy="461665"/>
                  </a:xfrm>
                  <a:prstGeom prst="rect">
                    <a:avLst/>
                  </a:prstGeom>
                  <a:blipFill rotWithShape="1">
                    <a:blip r:embed="rId7"/>
                    <a:stretch>
                      <a:fillRect/>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68" name="Y"/>
                  <p:cNvSpPr txBox="1"/>
                  <p:nvPr/>
                </p:nvSpPr>
                <p:spPr>
                  <a:xfrm>
                    <a:off x="1009164" y="-882979"/>
                    <a:ext cx="46038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𝑝</m:t>
                          </m:r>
                        </m:oMath>
                      </m:oMathPara>
                    </a14:m>
                    <a:endParaRPr lang="fi-FI" sz="2400" dirty="0">
                      <a:solidFill>
                        <a:srgbClr val="000000"/>
                      </a:solidFill>
                    </a:endParaRPr>
                  </a:p>
                </p:txBody>
              </p:sp>
            </mc:Choice>
            <mc:Fallback xmlns="">
              <p:sp>
                <p:nvSpPr>
                  <p:cNvPr id="107" name="Y"/>
                  <p:cNvSpPr txBox="1">
                    <a:spLocks noRot="1" noChangeAspect="1" noMove="1" noResize="1" noEditPoints="1" noAdjustHandles="1" noChangeArrowheads="1" noChangeShapeType="1" noTextEdit="1"/>
                  </p:cNvSpPr>
                  <p:nvPr/>
                </p:nvSpPr>
                <p:spPr>
                  <a:xfrm>
                    <a:off x="1009164" y="-882979"/>
                    <a:ext cx="460382" cy="461665"/>
                  </a:xfrm>
                  <a:prstGeom prst="rect">
                    <a:avLst/>
                  </a:prstGeom>
                  <a:blipFill rotWithShape="1">
                    <a:blip r:embed="rId8"/>
                    <a:stretch>
                      <a:fillRect b="-13333"/>
                    </a:stretch>
                  </a:blipFill>
                </p:spPr>
                <p:txBody>
                  <a:bodyPr/>
                  <a:lstStyle/>
                  <a:p>
                    <a:r>
                      <a:rPr lang="fi-FI">
                        <a:noFill/>
                      </a:rPr>
                      <a:t> </a:t>
                    </a:r>
                  </a:p>
                </p:txBody>
              </p:sp>
            </mc:Fallback>
          </mc:AlternateContent>
        </p:grpSp>
        <p:grpSp>
          <p:nvGrpSpPr>
            <p:cNvPr id="69" name="Group 68"/>
            <p:cNvGrpSpPr/>
            <p:nvPr/>
          </p:nvGrpSpPr>
          <p:grpSpPr>
            <a:xfrm>
              <a:off x="1304260" y="429806"/>
              <a:ext cx="2406022" cy="461665"/>
              <a:chOff x="1049084" y="429806"/>
              <a:chExt cx="2406022" cy="461665"/>
            </a:xfrm>
          </p:grpSpPr>
          <mc:AlternateContent xmlns:mc="http://schemas.openxmlformats.org/markup-compatibility/2006" xmlns:a14="http://schemas.microsoft.com/office/drawing/2010/main">
            <mc:Choice Requires="a14">
              <p:sp>
                <p:nvSpPr>
                  <p:cNvPr id="70" name="Math Text: f"/>
                  <p:cNvSpPr txBox="1"/>
                  <p:nvPr/>
                </p:nvSpPr>
                <p:spPr>
                  <a:xfrm>
                    <a:off x="2547538" y="429806"/>
                    <a:ext cx="907568" cy="461665"/>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fi-FI" sz="2400" b="0" i="1" dirty="0" smtClean="0">
                              <a:solidFill>
                                <a:srgbClr val="000000"/>
                              </a:solidFill>
                              <a:latin typeface="Cambria Math"/>
                            </a:rPr>
                            <m:t>𝑓</m:t>
                          </m:r>
                        </m:oMath>
                      </m:oMathPara>
                    </a14:m>
                    <a:endParaRPr lang="fi-FI" sz="2400" dirty="0">
                      <a:solidFill>
                        <a:srgbClr val="000000"/>
                      </a:solidFill>
                    </a:endParaRPr>
                  </a:p>
                </p:txBody>
              </p:sp>
            </mc:Choice>
            <mc:Fallback xmlns="">
              <p:sp>
                <p:nvSpPr>
                  <p:cNvPr id="70" name="Math Text: f"/>
                  <p:cNvSpPr txBox="1">
                    <a:spLocks noRot="1" noChangeAspect="1" noMove="1" noResize="1" noEditPoints="1" noAdjustHandles="1" noChangeArrowheads="1" noChangeShapeType="1" noTextEdit="1"/>
                  </p:cNvSpPr>
                  <p:nvPr/>
                </p:nvSpPr>
                <p:spPr>
                  <a:xfrm>
                    <a:off x="2547538" y="429806"/>
                    <a:ext cx="907568" cy="461665"/>
                  </a:xfrm>
                  <a:prstGeom prst="rect">
                    <a:avLst/>
                  </a:prstGeom>
                  <a:blipFill rotWithShape="0">
                    <a:blip r:embed="rId17"/>
                    <a:stretch>
                      <a:fillRect b="-21333"/>
                    </a:stretch>
                  </a:blipFill>
                </p:spPr>
                <p:txBody>
                  <a:bodyPr/>
                  <a:lstStyle/>
                  <a:p>
                    <a:r>
                      <a:rPr lang="en-US">
                        <a:noFill/>
                      </a:rPr>
                      <a:t> </a:t>
                    </a:r>
                  </a:p>
                </p:txBody>
              </p:sp>
            </mc:Fallback>
          </mc:AlternateContent>
          <p:sp>
            <p:nvSpPr>
              <p:cNvPr id="71" name="TextBox 70"/>
              <p:cNvSpPr txBox="1"/>
              <p:nvPr/>
            </p:nvSpPr>
            <p:spPr>
              <a:xfrm>
                <a:off x="1049084" y="501520"/>
                <a:ext cx="1826141" cy="369332"/>
              </a:xfrm>
              <a:prstGeom prst="rect">
                <a:avLst/>
              </a:prstGeom>
              <a:noFill/>
            </p:spPr>
            <p:txBody>
              <a:bodyPr wrap="none" rtlCol="0">
                <a:spAutoFit/>
              </a:bodyPr>
              <a:lstStyle/>
              <a:p>
                <a:pPr algn="ctr"/>
                <a:r>
                  <a:rPr lang="fi-FI" dirty="0" smtClean="0">
                    <a:solidFill>
                      <a:srgbClr val="000000"/>
                    </a:solidFill>
                  </a:rPr>
                  <a:t>Path throughput</a:t>
                </a:r>
                <a:endParaRPr lang="en-US" dirty="0">
                  <a:solidFill>
                    <a:srgbClr val="000000"/>
                  </a:solidFill>
                </a:endParaRPr>
              </a:p>
            </p:txBody>
          </p:sp>
        </p:grpSp>
      </p:grpSp>
    </p:spTree>
    <p:custDataLst>
      <p:tags r:id="rId1"/>
    </p:custDataLst>
    <p:extLst>
      <p:ext uri="{BB962C8B-B14F-4D97-AF65-F5344CB8AC3E}">
        <p14:creationId xmlns:p14="http://schemas.microsoft.com/office/powerpoint/2010/main" val="4258921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8" accel="50000" decel="50000" fill="hold" nodeType="clickEffect">
                                  <p:stCondLst>
                                    <p:cond delay="0"/>
                                  </p:stCondLst>
                                  <p:childTnLst>
                                    <p:anim calcmode="lin" valueType="num">
                                      <p:cBhvr additive="base">
                                        <p:cTn id="11" dur="500"/>
                                        <p:tgtEl>
                                          <p:spTgt spid="3"/>
                                        </p:tgtEl>
                                        <p:attrNameLst>
                                          <p:attrName>ppt_x</p:attrName>
                                        </p:attrNameLst>
                                      </p:cBhvr>
                                      <p:tavLst>
                                        <p:tav tm="0">
                                          <p:val>
                                            <p:strVal val="ppt_x"/>
                                          </p:val>
                                        </p:tav>
                                        <p:tav tm="100000">
                                          <p:val>
                                            <p:strVal val="0-ppt_w/2"/>
                                          </p:val>
                                        </p:tav>
                                      </p:tavLst>
                                    </p:anim>
                                    <p:anim calcmode="lin" valueType="num">
                                      <p:cBhvr additive="base">
                                        <p:cTn id="12" dur="500"/>
                                        <p:tgtEl>
                                          <p:spTgt spid="3"/>
                                        </p:tgtEl>
                                        <p:attrNameLst>
                                          <p:attrName>ppt_y</p:attrName>
                                        </p:attrNameLst>
                                      </p:cBhvr>
                                      <p:tavLst>
                                        <p:tav tm="0">
                                          <p:val>
                                            <p:strVal val="ppt_y"/>
                                          </p:val>
                                        </p:tav>
                                        <p:tav tm="100000">
                                          <p:val>
                                            <p:strVal val="ppt_y"/>
                                          </p:val>
                                        </p:tav>
                                      </p:tavLst>
                                    </p:anim>
                                    <p:set>
                                      <p:cBhvr>
                                        <p:cTn id="13" dur="1" fill="hold">
                                          <p:stCondLst>
                                            <p:cond delay="499"/>
                                          </p:stCondLst>
                                        </p:cTn>
                                        <p:tgtEl>
                                          <p:spTgt spid="3"/>
                                        </p:tgtEl>
                                        <p:attrNameLst>
                                          <p:attrName>style.visibility</p:attrName>
                                        </p:attrNameLst>
                                      </p:cBhvr>
                                      <p:to>
                                        <p:strVal val="hidden"/>
                                      </p:to>
                                    </p:set>
                                  </p:childTnLst>
                                </p:cTn>
                              </p:par>
                              <p:par>
                                <p:cTn id="14" presetID="2" presetClass="entr" presetSubtype="4" accel="50000" decel="5000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ppt_x"/>
                                          </p:val>
                                        </p:tav>
                                        <p:tav tm="100000">
                                          <p:val>
                                            <p:strVal val="#ppt_x"/>
                                          </p:val>
                                        </p:tav>
                                      </p:tavLst>
                                    </p:anim>
                                    <p:anim calcmode="lin" valueType="num">
                                      <p:cBhvr additive="base">
                                        <p:cTn id="1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Fourier Transform"/>
          <p:cNvGrpSpPr/>
          <p:nvPr/>
        </p:nvGrpSpPr>
        <p:grpSpPr>
          <a:xfrm>
            <a:off x="4394202" y="448485"/>
            <a:ext cx="4749798" cy="4715188"/>
            <a:chOff x="4394202" y="448485"/>
            <a:chExt cx="4749798" cy="4715188"/>
          </a:xfrm>
        </p:grpSpPr>
        <p:sp>
          <p:nvSpPr>
            <p:cNvPr id="30" name="TextBox 29"/>
            <p:cNvSpPr txBox="1"/>
            <p:nvPr/>
          </p:nvSpPr>
          <p:spPr>
            <a:xfrm>
              <a:off x="5448244" y="501520"/>
              <a:ext cx="2018501" cy="369332"/>
            </a:xfrm>
            <a:prstGeom prst="rect">
              <a:avLst/>
            </a:prstGeom>
            <a:noFill/>
          </p:spPr>
          <p:txBody>
            <a:bodyPr wrap="none" rtlCol="0">
              <a:spAutoFit/>
            </a:bodyPr>
            <a:lstStyle/>
            <a:p>
              <a:r>
                <a:rPr lang="fi-FI" dirty="0" smtClean="0">
                  <a:solidFill>
                    <a:srgbClr val="000000"/>
                  </a:solidFill>
                </a:rPr>
                <a:t>Fourier transform</a:t>
              </a:r>
              <a:endParaRPr lang="en-US" dirty="0">
                <a:solidFill>
                  <a:srgbClr val="000000"/>
                </a:solidFill>
              </a:endParaRPr>
            </a:p>
          </p:txBody>
        </p:sp>
        <p:pic>
          <p:nvPicPr>
            <p:cNvPr id="36" name="Fouri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4202" y="1204914"/>
              <a:ext cx="4749798" cy="3562349"/>
            </a:xfrm>
            <a:prstGeom prst="rect">
              <a:avLst/>
            </a:prstGeom>
          </p:spPr>
        </p:pic>
        <mc:AlternateContent xmlns:mc="http://schemas.openxmlformats.org/markup-compatibility/2006" xmlns:a14="http://schemas.microsoft.com/office/drawing/2010/main">
          <mc:Choice Requires="a14">
            <p:sp>
              <p:nvSpPr>
                <p:cNvPr id="44" name="Math Text: f hat"/>
                <p:cNvSpPr txBox="1"/>
                <p:nvPr/>
              </p:nvSpPr>
              <p:spPr>
                <a:xfrm>
                  <a:off x="7315822" y="448485"/>
                  <a:ext cx="907568" cy="461665"/>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m:rPr>
                            <m:nor/>
                          </m:rPr>
                          <a:rPr lang="fi-FI" sz="2400" dirty="0" smtClean="0">
                            <a:solidFill>
                              <a:srgbClr val="000000"/>
                            </a:solidFill>
                          </a:rPr>
                          <m:t>ℱ</m:t>
                        </m:r>
                        <m:r>
                          <a:rPr lang="fi-FI" sz="2400" b="0" i="1" dirty="0" smtClean="0">
                            <a:solidFill>
                              <a:srgbClr val="000000"/>
                            </a:solidFill>
                            <a:latin typeface="Cambria Math"/>
                          </a:rPr>
                          <m:t>{</m:t>
                        </m:r>
                        <m:r>
                          <a:rPr lang="fi-FI" sz="2400" i="1" dirty="0">
                            <a:solidFill>
                              <a:srgbClr val="000000"/>
                            </a:solidFill>
                            <a:latin typeface="Cambria Math"/>
                          </a:rPr>
                          <m:t>𝑓</m:t>
                        </m:r>
                        <m:r>
                          <a:rPr lang="fi-FI" sz="2400" b="0" i="1" dirty="0" smtClean="0">
                            <a:solidFill>
                              <a:srgbClr val="000000"/>
                            </a:solidFill>
                            <a:latin typeface="Cambria Math"/>
                          </a:rPr>
                          <m:t>}</m:t>
                        </m:r>
                      </m:oMath>
                    </m:oMathPara>
                  </a14:m>
                  <a:endParaRPr lang="fi-FI" sz="2400" dirty="0">
                    <a:solidFill>
                      <a:srgbClr val="000000"/>
                    </a:solidFill>
                  </a:endParaRPr>
                </a:p>
              </p:txBody>
            </p:sp>
          </mc:Choice>
          <mc:Fallback xmlns="">
            <p:sp>
              <p:nvSpPr>
                <p:cNvPr id="44" name="Math Text: f hat"/>
                <p:cNvSpPr txBox="1">
                  <a:spLocks noRot="1" noChangeAspect="1" noMove="1" noResize="1" noEditPoints="1" noAdjustHandles="1" noChangeArrowheads="1" noChangeShapeType="1" noTextEdit="1"/>
                </p:cNvSpPr>
                <p:nvPr/>
              </p:nvSpPr>
              <p:spPr>
                <a:xfrm>
                  <a:off x="7315822" y="448485"/>
                  <a:ext cx="907568" cy="461665"/>
                </a:xfrm>
                <a:prstGeom prst="rect">
                  <a:avLst/>
                </a:prstGeom>
                <a:blipFill rotWithShape="0">
                  <a:blip r:embed="rId5"/>
                  <a:stretch>
                    <a:fillRect b="-21333"/>
                  </a:stretch>
                </a:blipFill>
              </p:spPr>
              <p:txBody>
                <a:bodyPr/>
                <a:lstStyle/>
                <a:p>
                  <a:r>
                    <a:rPr lang="en-US">
                      <a:noFill/>
                    </a:rPr>
                    <a:t> </a:t>
                  </a:r>
                </a:p>
              </p:txBody>
            </p:sp>
          </mc:Fallback>
        </mc:AlternateContent>
        <p:grpSp>
          <p:nvGrpSpPr>
            <p:cNvPr id="45" name="Fourier Axes Big"/>
            <p:cNvGrpSpPr/>
            <p:nvPr/>
          </p:nvGrpSpPr>
          <p:grpSpPr>
            <a:xfrm>
              <a:off x="4418925" y="953513"/>
              <a:ext cx="4461687" cy="4210160"/>
              <a:chOff x="4418925" y="953513"/>
              <a:chExt cx="4461687" cy="4210160"/>
            </a:xfrm>
          </p:grpSpPr>
          <p:cxnSp>
            <p:nvCxnSpPr>
              <p:cNvPr id="46" name="Axis X"/>
              <p:cNvCxnSpPr/>
              <p:nvPr/>
            </p:nvCxnSpPr>
            <p:spPr>
              <a:xfrm flipV="1">
                <a:off x="4988449" y="4768919"/>
                <a:ext cx="3804317" cy="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7" name="Axis P"/>
              <p:cNvCxnSpPr/>
              <p:nvPr/>
            </p:nvCxnSpPr>
            <p:spPr>
              <a:xfrm flipV="1">
                <a:off x="4988449" y="1000897"/>
                <a:ext cx="0" cy="376802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8" name="X"/>
                  <p:cNvSpPr txBox="1"/>
                  <p:nvPr/>
                </p:nvSpPr>
                <p:spPr>
                  <a:xfrm>
                    <a:off x="8248324" y="4702008"/>
                    <a:ext cx="63228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𝑥</m:t>
                              </m:r>
                            </m:sub>
                          </m:sSub>
                        </m:oMath>
                      </m:oMathPara>
                    </a14:m>
                    <a:endParaRPr lang="fi-FI" sz="2400" dirty="0">
                      <a:solidFill>
                        <a:srgbClr val="000000"/>
                      </a:solidFill>
                    </a:endParaRPr>
                  </a:p>
                </p:txBody>
              </p:sp>
            </mc:Choice>
            <mc:Fallback xmlns="">
              <p:sp>
                <p:nvSpPr>
                  <p:cNvPr id="116" name="X"/>
                  <p:cNvSpPr txBox="1">
                    <a:spLocks noRot="1" noChangeAspect="1" noMove="1" noResize="1" noEditPoints="1" noAdjustHandles="1" noChangeArrowheads="1" noChangeShapeType="1" noTextEdit="1"/>
                  </p:cNvSpPr>
                  <p:nvPr/>
                </p:nvSpPr>
                <p:spPr>
                  <a:xfrm>
                    <a:off x="8248324" y="4702008"/>
                    <a:ext cx="632288" cy="461665"/>
                  </a:xfrm>
                  <a:prstGeom prst="rect">
                    <a:avLst/>
                  </a:prstGeom>
                  <a:blipFill rotWithShape="1">
                    <a:blip r:embed="rId10"/>
                    <a:stretch>
                      <a:fillRect/>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49" name="Y"/>
                  <p:cNvSpPr txBox="1"/>
                  <p:nvPr/>
                </p:nvSpPr>
                <p:spPr>
                  <a:xfrm>
                    <a:off x="4418925" y="953513"/>
                    <a:ext cx="637033" cy="4901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𝑝</m:t>
                              </m:r>
                            </m:sub>
                          </m:sSub>
                        </m:oMath>
                      </m:oMathPara>
                    </a14:m>
                    <a:endParaRPr lang="fi-FI" sz="2400" dirty="0">
                      <a:solidFill>
                        <a:srgbClr val="000000"/>
                      </a:solidFill>
                    </a:endParaRPr>
                  </a:p>
                </p:txBody>
              </p:sp>
            </mc:Choice>
            <mc:Fallback xmlns="">
              <p:sp>
                <p:nvSpPr>
                  <p:cNvPr id="117" name="Y"/>
                  <p:cNvSpPr txBox="1">
                    <a:spLocks noRot="1" noChangeAspect="1" noMove="1" noResize="1" noEditPoints="1" noAdjustHandles="1" noChangeArrowheads="1" noChangeShapeType="1" noTextEdit="1"/>
                  </p:cNvSpPr>
                  <p:nvPr/>
                </p:nvSpPr>
                <p:spPr>
                  <a:xfrm>
                    <a:off x="4418925" y="953513"/>
                    <a:ext cx="637033" cy="490199"/>
                  </a:xfrm>
                  <a:prstGeom prst="rect">
                    <a:avLst/>
                  </a:prstGeom>
                  <a:blipFill rotWithShape="1">
                    <a:blip r:embed="rId11"/>
                    <a:stretch>
                      <a:fillRect b="-4938"/>
                    </a:stretch>
                  </a:blipFill>
                </p:spPr>
                <p:txBody>
                  <a:bodyPr/>
                  <a:lstStyle/>
                  <a:p>
                    <a:r>
                      <a:rPr lang="fi-FI">
                        <a:noFill/>
                      </a:rPr>
                      <a:t> </a:t>
                    </a:r>
                  </a:p>
                </p:txBody>
              </p:sp>
            </mc:Fallback>
          </mc:AlternateContent>
          <p:cxnSp>
            <p:nvCxnSpPr>
              <p:cNvPr id="50" name="Fourier ω_p=0"/>
              <p:cNvCxnSpPr/>
              <p:nvPr/>
            </p:nvCxnSpPr>
            <p:spPr>
              <a:xfrm>
                <a:off x="4933950" y="3001779"/>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cxnSp>
            <p:nvCxnSpPr>
              <p:cNvPr id="51" name="Fourier ω_x=0"/>
              <p:cNvCxnSpPr/>
              <p:nvPr/>
            </p:nvCxnSpPr>
            <p:spPr>
              <a:xfrm rot="5400000">
                <a:off x="6745157" y="4792977"/>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grpSp>
      </p:grpSp>
      <p:grpSp>
        <p:nvGrpSpPr>
          <p:cNvPr id="57" name="Fourier Slice"/>
          <p:cNvGrpSpPr/>
          <p:nvPr/>
        </p:nvGrpSpPr>
        <p:grpSpPr>
          <a:xfrm>
            <a:off x="-18853" y="473107"/>
            <a:ext cx="4749797" cy="4740718"/>
            <a:chOff x="-18853" y="473107"/>
            <a:chExt cx="4749797" cy="4740718"/>
          </a:xfrm>
        </p:grpSpPr>
        <mc:AlternateContent xmlns:mc="http://schemas.openxmlformats.org/markup-compatibility/2006" xmlns:a14="http://schemas.microsoft.com/office/drawing/2010/main">
          <mc:Choice Requires="a14">
            <p:sp>
              <p:nvSpPr>
                <p:cNvPr id="58" name="Title: Cross-section"/>
                <p:cNvSpPr txBox="1"/>
                <p:nvPr/>
              </p:nvSpPr>
              <p:spPr>
                <a:xfrm>
                  <a:off x="596382" y="473107"/>
                  <a:ext cx="3975618" cy="490199"/>
                </a:xfrm>
                <a:prstGeom prst="rect">
                  <a:avLst/>
                </a:prstGeom>
                <a:noFill/>
              </p:spPr>
              <p:txBody>
                <a:bodyPr wrap="square" rtlCol="0">
                  <a:spAutoFit/>
                </a:bodyPr>
                <a:lstStyle/>
                <a:p>
                  <a:pPr algn="ctr"/>
                  <a:r>
                    <a:rPr lang="fi-FI" sz="2400" dirty="0">
                      <a:solidFill>
                        <a:srgbClr val="000000"/>
                      </a:solidFill>
                    </a:rPr>
                    <a:t>Slice </a:t>
                  </a:r>
                  <a14:m>
                    <m:oMath xmlns:m="http://schemas.openxmlformats.org/officeDocument/2006/math">
                      <m:r>
                        <a:rPr lang="fi-FI" sz="2400">
                          <a:solidFill>
                            <a:srgbClr val="000000"/>
                          </a:solidFill>
                          <a:latin typeface="Cambria Math"/>
                        </a:rPr>
                        <m:t>(</m:t>
                      </m:r>
                      <m:sSub>
                        <m:sSubPr>
                          <m:ctrlPr>
                            <a:rPr lang="fi-FI" sz="2400" i="1">
                              <a:solidFill>
                                <a:srgbClr val="000000"/>
                              </a:solidFill>
                              <a:latin typeface="Cambria Math" panose="02040503050406030204" pitchFamily="18" charset="0"/>
                            </a:rPr>
                          </m:ctrlPr>
                        </m:sSubPr>
                        <m:e>
                          <m:r>
                            <a:rPr lang="fi-FI" sz="2400" i="1">
                              <a:solidFill>
                                <a:srgbClr val="000000"/>
                              </a:solidFill>
                              <a:latin typeface="Cambria Math"/>
                            </a:rPr>
                            <m:t>𝜔</m:t>
                          </m:r>
                        </m:e>
                        <m:sub>
                          <m:r>
                            <a:rPr lang="fi-FI" sz="2400" i="1">
                              <a:solidFill>
                                <a:srgbClr val="000000"/>
                              </a:solidFill>
                              <a:latin typeface="Cambria Math"/>
                            </a:rPr>
                            <m:t>𝑝</m:t>
                          </m:r>
                        </m:sub>
                      </m:sSub>
                      <m:r>
                        <a:rPr lang="fi-FI" sz="2400" i="1">
                          <a:solidFill>
                            <a:srgbClr val="000000"/>
                          </a:solidFill>
                          <a:latin typeface="Cambria Math"/>
                        </a:rPr>
                        <m:t>=0)</m:t>
                      </m:r>
                    </m:oMath>
                  </a14:m>
                  <a:endParaRPr lang="fi-FI" sz="2400" dirty="0">
                    <a:solidFill>
                      <a:srgbClr val="000000"/>
                    </a:solidFill>
                  </a:endParaRPr>
                </a:p>
              </p:txBody>
            </p:sp>
          </mc:Choice>
          <mc:Fallback xmlns="">
            <p:sp>
              <p:nvSpPr>
                <p:cNvPr id="58" name="Title: Cross-section"/>
                <p:cNvSpPr txBox="1">
                  <a:spLocks noRot="1" noChangeAspect="1" noMove="1" noResize="1" noEditPoints="1" noAdjustHandles="1" noChangeArrowheads="1" noChangeShapeType="1" noTextEdit="1"/>
                </p:cNvSpPr>
                <p:nvPr/>
              </p:nvSpPr>
              <p:spPr>
                <a:xfrm>
                  <a:off x="596382" y="473107"/>
                  <a:ext cx="3975618" cy="490199"/>
                </a:xfrm>
                <a:prstGeom prst="rect">
                  <a:avLst/>
                </a:prstGeom>
                <a:blipFill rotWithShape="1">
                  <a:blip r:embed="rId12"/>
                  <a:stretch>
                    <a:fillRect t="-10000" b="-22500"/>
                  </a:stretch>
                </a:blipFill>
              </p:spPr>
              <p:txBody>
                <a:bodyPr/>
                <a:lstStyle/>
                <a:p>
                  <a:r>
                    <a:rPr lang="fi-FI">
                      <a:noFill/>
                    </a:rPr>
                    <a:t> </a:t>
                  </a:r>
                </a:p>
              </p:txBody>
            </p:sp>
          </mc:Fallback>
        </mc:AlternateContent>
        <p:grpSp>
          <p:nvGrpSpPr>
            <p:cNvPr id="59" name="Group 58"/>
            <p:cNvGrpSpPr/>
            <p:nvPr/>
          </p:nvGrpSpPr>
          <p:grpSpPr>
            <a:xfrm>
              <a:off x="-18853" y="1000087"/>
              <a:ext cx="4749797" cy="4213738"/>
              <a:chOff x="-18853" y="1000087"/>
              <a:chExt cx="4749797" cy="4213738"/>
            </a:xfrm>
          </p:grpSpPr>
          <p:pic>
            <p:nvPicPr>
              <p:cNvPr id="60" name="Fourier Slice 7"/>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853" y="1051049"/>
                <a:ext cx="4749797" cy="4162776"/>
              </a:xfrm>
              <a:prstGeom prst="rect">
                <a:avLst/>
              </a:prstGeom>
            </p:spPr>
          </p:pic>
          <p:sp>
            <p:nvSpPr>
              <p:cNvPr id="61" name="Number Blocker"/>
              <p:cNvSpPr/>
              <p:nvPr/>
            </p:nvSpPr>
            <p:spPr>
              <a:xfrm>
                <a:off x="520703" y="1190625"/>
                <a:ext cx="68952" cy="36401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62" name="Number Blocker"/>
              <p:cNvSpPr/>
              <p:nvPr/>
            </p:nvSpPr>
            <p:spPr>
              <a:xfrm>
                <a:off x="628874" y="4807711"/>
                <a:ext cx="3853116" cy="984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nvGrpSpPr>
              <p:cNvPr id="63" name="Big Axis ω_x, ω_p shifted"/>
              <p:cNvGrpSpPr/>
              <p:nvPr/>
            </p:nvGrpSpPr>
            <p:grpSpPr>
              <a:xfrm>
                <a:off x="3024" y="1000087"/>
                <a:ext cx="4703991" cy="4162669"/>
                <a:chOff x="823029" y="-825199"/>
                <a:chExt cx="4703991" cy="4162669"/>
              </a:xfrm>
            </p:grpSpPr>
            <p:cxnSp>
              <p:nvCxnSpPr>
                <p:cNvPr id="65" name="Axis X"/>
                <p:cNvCxnSpPr/>
                <p:nvPr/>
              </p:nvCxnSpPr>
              <p:spPr>
                <a:xfrm>
                  <a:off x="1416387" y="2947479"/>
                  <a:ext cx="3797082"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6" name="Axis P"/>
                <p:cNvCxnSpPr/>
                <p:nvPr/>
              </p:nvCxnSpPr>
              <p:spPr>
                <a:xfrm flipV="1">
                  <a:off x="1410405" y="-825199"/>
                  <a:ext cx="0" cy="3767923"/>
                </a:xfrm>
                <a:prstGeom prst="straightConnector1">
                  <a:avLst/>
                </a:prstGeom>
                <a:ln cap="rnd">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7" name="X"/>
                    <p:cNvSpPr txBox="1"/>
                    <p:nvPr/>
                  </p:nvSpPr>
                  <p:spPr>
                    <a:xfrm>
                      <a:off x="4894732" y="2875805"/>
                      <a:ext cx="63228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𝑥</m:t>
                                </m:r>
                              </m:sub>
                            </m:sSub>
                          </m:oMath>
                        </m:oMathPara>
                      </a14:m>
                      <a:endParaRPr lang="fi-FI" sz="2400" dirty="0">
                        <a:solidFill>
                          <a:srgbClr val="000000"/>
                        </a:solidFill>
                      </a:endParaRPr>
                    </a:p>
                  </p:txBody>
                </p:sp>
              </mc:Choice>
              <mc:Fallback xmlns="">
                <p:sp>
                  <p:nvSpPr>
                    <p:cNvPr id="67" name="X"/>
                    <p:cNvSpPr txBox="1">
                      <a:spLocks noRot="1" noChangeAspect="1" noMove="1" noResize="1" noEditPoints="1" noAdjustHandles="1" noChangeArrowheads="1" noChangeShapeType="1" noTextEdit="1"/>
                    </p:cNvSpPr>
                    <p:nvPr/>
                  </p:nvSpPr>
                  <p:spPr>
                    <a:xfrm>
                      <a:off x="4894732" y="2875805"/>
                      <a:ext cx="632288" cy="461665"/>
                    </a:xfrm>
                    <a:prstGeom prst="rect">
                      <a:avLst/>
                    </a:prstGeom>
                    <a:blipFill rotWithShape="1">
                      <a:blip r:embed="rId18"/>
                      <a:stretch>
                        <a:fillRect/>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68" name="Y"/>
                    <p:cNvSpPr txBox="1"/>
                    <p:nvPr/>
                  </p:nvSpPr>
                  <p:spPr>
                    <a:xfrm>
                      <a:off x="823029" y="128645"/>
                      <a:ext cx="33695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 </m:t>
                            </m:r>
                          </m:oMath>
                        </m:oMathPara>
                      </a14:m>
                      <a:endParaRPr lang="fi-FI" sz="2400" dirty="0">
                        <a:solidFill>
                          <a:srgbClr val="000000"/>
                        </a:solidFill>
                      </a:endParaRPr>
                    </a:p>
                  </p:txBody>
                </p:sp>
              </mc:Choice>
              <mc:Fallback xmlns="">
                <p:sp>
                  <p:nvSpPr>
                    <p:cNvPr id="68" name="Y"/>
                    <p:cNvSpPr txBox="1">
                      <a:spLocks noRot="1" noChangeAspect="1" noMove="1" noResize="1" noEditPoints="1" noAdjustHandles="1" noChangeArrowheads="1" noChangeShapeType="1" noTextEdit="1"/>
                    </p:cNvSpPr>
                    <p:nvPr/>
                  </p:nvSpPr>
                  <p:spPr>
                    <a:xfrm>
                      <a:off x="823029" y="128645"/>
                      <a:ext cx="336952" cy="461665"/>
                    </a:xfrm>
                    <a:prstGeom prst="rect">
                      <a:avLst/>
                    </a:prstGeom>
                    <a:blipFill rotWithShape="1">
                      <a:blip r:embed="rId19"/>
                      <a:stretch>
                        <a:fillRect/>
                      </a:stretch>
                    </a:blipFill>
                  </p:spPr>
                  <p:txBody>
                    <a:bodyPr/>
                    <a:lstStyle/>
                    <a:p>
                      <a:r>
                        <a:rPr lang="fi-FI">
                          <a:noFill/>
                        </a:rPr>
                        <a:t> </a:t>
                      </a:r>
                    </a:p>
                  </p:txBody>
                </p:sp>
              </mc:Fallback>
            </mc:AlternateContent>
          </p:grpSp>
          <p:cxnSp>
            <p:nvCxnSpPr>
              <p:cNvPr id="64" name="Fourier ω_x=0"/>
              <p:cNvCxnSpPr/>
              <p:nvPr/>
            </p:nvCxnSpPr>
            <p:spPr>
              <a:xfrm rot="5400000">
                <a:off x="2410793" y="4788519"/>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8" name="TextBox 7"/>
              <p:cNvSpPr txBox="1"/>
              <p:nvPr/>
            </p:nvSpPr>
            <p:spPr>
              <a:xfrm>
                <a:off x="2994461" y="2133751"/>
                <a:ext cx="1814897" cy="6594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fi-FI" b="0" i="1" smtClean="0">
                          <a:solidFill>
                            <a:srgbClr val="000000"/>
                          </a:solidFill>
                          <a:latin typeface="Cambria Math"/>
                        </a:rPr>
                        <m:t>|</m:t>
                      </m:r>
                      <m:r>
                        <a:rPr lang="fi-FI" b="0" i="1" smtClean="0">
                          <a:solidFill>
                            <a:srgbClr val="000000"/>
                          </a:solidFill>
                          <a:latin typeface="Cambria Math"/>
                        </a:rPr>
                        <m:t>𝑓</m:t>
                      </m:r>
                      <m:sSup>
                        <m:sSupPr>
                          <m:ctrlPr>
                            <a:rPr lang="fi-FI" b="0" i="1" smtClean="0">
                              <a:solidFill>
                                <a:srgbClr val="000000"/>
                              </a:solidFill>
                              <a:latin typeface="Cambria Math" panose="02040503050406030204" pitchFamily="18" charset="0"/>
                            </a:rPr>
                          </m:ctrlPr>
                        </m:sSupPr>
                        <m:e>
                          <m:d>
                            <m:dPr>
                              <m:ctrlPr>
                                <a:rPr lang="fi-FI" b="0" i="1" smtClean="0">
                                  <a:solidFill>
                                    <a:srgbClr val="000000"/>
                                  </a:solidFill>
                                  <a:latin typeface="Cambria Math" panose="02040503050406030204" pitchFamily="18" charset="0"/>
                                </a:rPr>
                              </m:ctrlPr>
                            </m:dPr>
                            <m:e>
                              <m:sSub>
                                <m:sSubPr>
                                  <m:ctrlPr>
                                    <a:rPr lang="fi-FI" b="0" i="1" smtClean="0">
                                      <a:solidFill>
                                        <a:srgbClr val="000000"/>
                                      </a:solidFill>
                                      <a:latin typeface="Cambria Math" panose="02040503050406030204" pitchFamily="18" charset="0"/>
                                    </a:rPr>
                                  </m:ctrlPr>
                                </m:sSubPr>
                                <m:e>
                                  <m:r>
                                    <a:rPr lang="fi-FI" b="0" i="1" smtClean="0">
                                      <a:solidFill>
                                        <a:srgbClr val="000000"/>
                                      </a:solidFill>
                                      <a:latin typeface="Cambria Math"/>
                                    </a:rPr>
                                    <m:t>𝜔</m:t>
                                  </m:r>
                                </m:e>
                                <m:sub>
                                  <m:r>
                                    <a:rPr lang="fi-FI" b="0" i="1" smtClean="0">
                                      <a:solidFill>
                                        <a:srgbClr val="000000"/>
                                      </a:solidFill>
                                      <a:latin typeface="Cambria Math" panose="02040503050406030204" pitchFamily="18" charset="0"/>
                                    </a:rPr>
                                    <m:t>𝑥</m:t>
                                  </m:r>
                                </m:sub>
                              </m:sSub>
                            </m:e>
                          </m:d>
                          <m:r>
                            <a:rPr lang="fi-FI" b="0" i="1" smtClean="0">
                              <a:solidFill>
                                <a:srgbClr val="000000"/>
                              </a:solidFill>
                              <a:latin typeface="Cambria Math"/>
                            </a:rPr>
                            <m:t>|</m:t>
                          </m:r>
                        </m:e>
                        <m:sup>
                          <m:r>
                            <a:rPr lang="fi-FI" b="0" i="1" smtClean="0">
                              <a:solidFill>
                                <a:srgbClr val="000000"/>
                              </a:solidFill>
                              <a:latin typeface="Cambria Math"/>
                            </a:rPr>
                            <m:t>2</m:t>
                          </m:r>
                        </m:sup>
                      </m:sSup>
                      <m:r>
                        <a:rPr lang="fi-FI" b="0" i="1" smtClean="0">
                          <a:solidFill>
                            <a:srgbClr val="000000"/>
                          </a:solidFill>
                          <a:latin typeface="Cambria Math"/>
                        </a:rPr>
                        <m:t>~</m:t>
                      </m:r>
                      <m:f>
                        <m:fPr>
                          <m:ctrlPr>
                            <a:rPr lang="fi-FI" i="1" smtClean="0">
                              <a:solidFill>
                                <a:srgbClr val="000000"/>
                              </a:solidFill>
                              <a:latin typeface="Cambria Math" panose="02040503050406030204" pitchFamily="18" charset="0"/>
                            </a:rPr>
                          </m:ctrlPr>
                        </m:fPr>
                        <m:num>
                          <m:r>
                            <a:rPr lang="fi-FI" b="0" i="1" smtClean="0">
                              <a:solidFill>
                                <a:srgbClr val="000000"/>
                              </a:solidFill>
                              <a:latin typeface="Cambria Math"/>
                            </a:rPr>
                            <m:t>1</m:t>
                          </m:r>
                        </m:num>
                        <m:den>
                          <m:sSup>
                            <m:sSupPr>
                              <m:ctrlPr>
                                <a:rPr lang="fi-FI" b="0" i="1" smtClean="0">
                                  <a:solidFill>
                                    <a:srgbClr val="000000"/>
                                  </a:solidFill>
                                  <a:latin typeface="Cambria Math" panose="02040503050406030204" pitchFamily="18" charset="0"/>
                                </a:rPr>
                              </m:ctrlPr>
                            </m:sSupPr>
                            <m:e>
                              <m:r>
                                <a:rPr lang="fi-FI" b="0" i="1" smtClean="0">
                                  <a:solidFill>
                                    <a:srgbClr val="000000"/>
                                  </a:solidFill>
                                  <a:latin typeface="Cambria Math"/>
                                </a:rPr>
                                <m:t>|</m:t>
                              </m:r>
                              <m:sSub>
                                <m:sSubPr>
                                  <m:ctrlPr>
                                    <a:rPr lang="fi-FI" b="0" i="1" smtClean="0">
                                      <a:solidFill>
                                        <a:srgbClr val="000000"/>
                                      </a:solidFill>
                                      <a:latin typeface="Cambria Math" panose="02040503050406030204" pitchFamily="18" charset="0"/>
                                    </a:rPr>
                                  </m:ctrlPr>
                                </m:sSubPr>
                                <m:e>
                                  <m:r>
                                    <a:rPr lang="fi-FI" b="0" i="1" smtClean="0">
                                      <a:solidFill>
                                        <a:srgbClr val="000000"/>
                                      </a:solidFill>
                                      <a:latin typeface="Cambria Math"/>
                                    </a:rPr>
                                    <m:t>𝜔</m:t>
                                  </m:r>
                                </m:e>
                                <m:sub>
                                  <m:r>
                                    <a:rPr lang="fi-FI" b="0" i="1" smtClean="0">
                                      <a:solidFill>
                                        <a:srgbClr val="000000"/>
                                      </a:solidFill>
                                      <a:latin typeface="Cambria Math" panose="02040503050406030204" pitchFamily="18" charset="0"/>
                                    </a:rPr>
                                    <m:t>𝑥</m:t>
                                  </m:r>
                                </m:sub>
                              </m:sSub>
                              <m:r>
                                <a:rPr lang="fi-FI" b="0" i="1" smtClean="0">
                                  <a:solidFill>
                                    <a:srgbClr val="000000"/>
                                  </a:solidFill>
                                  <a:latin typeface="Cambria Math"/>
                                </a:rPr>
                                <m:t>|</m:t>
                              </m:r>
                            </m:e>
                            <m:sup>
                              <m:r>
                                <a:rPr lang="fi-FI" b="0" i="1" smtClean="0">
                                  <a:solidFill>
                                    <a:srgbClr val="000000"/>
                                  </a:solidFill>
                                  <a:latin typeface="Cambria Math"/>
                                </a:rPr>
                                <m:t>2</m:t>
                              </m:r>
                            </m:sup>
                          </m:sSup>
                        </m:den>
                      </m:f>
                    </m:oMath>
                  </m:oMathPara>
                </a14:m>
                <a:endParaRPr lang="fi-FI" dirty="0">
                  <a:solidFill>
                    <a:srgbClr val="00000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994461" y="2133751"/>
                <a:ext cx="1814897" cy="659411"/>
              </a:xfrm>
              <a:prstGeom prst="rect">
                <a:avLst/>
              </a:prstGeom>
              <a:blipFill rotWithShape="0">
                <a:blip r:embed="rId20"/>
                <a:stretch>
                  <a:fillRect/>
                </a:stretch>
              </a:blipFill>
            </p:spPr>
            <p:txBody>
              <a:bodyPr/>
              <a:lstStyle/>
              <a:p>
                <a:r>
                  <a:rPr lang="en-US">
                    <a:noFill/>
                  </a:rPr>
                  <a:t> </a:t>
                </a:r>
              </a:p>
            </p:txBody>
          </p:sp>
        </mc:Fallback>
      </mc:AlternateContent>
      <p:sp>
        <p:nvSpPr>
          <p:cNvPr id="35" name="1/w^2 L"/>
          <p:cNvSpPr/>
          <p:nvPr/>
        </p:nvSpPr>
        <p:spPr>
          <a:xfrm flipH="1">
            <a:off x="585585" y="1353778"/>
            <a:ext cx="1720091" cy="3407505"/>
          </a:xfrm>
          <a:custGeom>
            <a:avLst/>
            <a:gdLst>
              <a:gd name="connsiteX0" fmla="*/ 3591 w 1558693"/>
              <a:gd name="connsiteY0" fmla="*/ 0 h 1169437"/>
              <a:gd name="connsiteX1" fmla="*/ 3591 w 1558693"/>
              <a:gd name="connsiteY1" fmla="*/ 236376 h 1169437"/>
              <a:gd name="connsiteX2" fmla="*/ 40913 w 1558693"/>
              <a:gd name="connsiteY2" fmla="*/ 615820 h 1169437"/>
              <a:gd name="connsiteX3" fmla="*/ 84456 w 1558693"/>
              <a:gd name="connsiteY3" fmla="*/ 901959 h 1169437"/>
              <a:gd name="connsiteX4" fmla="*/ 183983 w 1558693"/>
              <a:gd name="connsiteY4" fmla="*/ 1032588 h 1169437"/>
              <a:gd name="connsiteX5" fmla="*/ 314611 w 1558693"/>
              <a:gd name="connsiteY5" fmla="*/ 1088571 h 1169437"/>
              <a:gd name="connsiteX6" fmla="*/ 625632 w 1558693"/>
              <a:gd name="connsiteY6" fmla="*/ 1138335 h 1169437"/>
              <a:gd name="connsiteX7" fmla="*/ 1085942 w 1558693"/>
              <a:gd name="connsiteY7" fmla="*/ 1150776 h 1169437"/>
              <a:gd name="connsiteX8" fmla="*/ 1558693 w 1558693"/>
              <a:gd name="connsiteY8" fmla="*/ 1169437 h 1169437"/>
              <a:gd name="connsiteX9" fmla="*/ 1558693 w 1558693"/>
              <a:gd name="connsiteY9" fmla="*/ 1169437 h 1169437"/>
              <a:gd name="connsiteX0" fmla="*/ 897 w 1555999"/>
              <a:gd name="connsiteY0" fmla="*/ 0 h 1169437"/>
              <a:gd name="connsiteX1" fmla="*/ 897 w 1555999"/>
              <a:gd name="connsiteY1" fmla="*/ 236376 h 1169437"/>
              <a:gd name="connsiteX2" fmla="*/ 38219 w 1555999"/>
              <a:gd name="connsiteY2" fmla="*/ 615820 h 1169437"/>
              <a:gd name="connsiteX3" fmla="*/ 81762 w 1555999"/>
              <a:gd name="connsiteY3" fmla="*/ 901959 h 1169437"/>
              <a:gd name="connsiteX4" fmla="*/ 181289 w 1555999"/>
              <a:gd name="connsiteY4" fmla="*/ 1032588 h 1169437"/>
              <a:gd name="connsiteX5" fmla="*/ 311917 w 1555999"/>
              <a:gd name="connsiteY5" fmla="*/ 1088571 h 1169437"/>
              <a:gd name="connsiteX6" fmla="*/ 622938 w 1555999"/>
              <a:gd name="connsiteY6" fmla="*/ 1138335 h 1169437"/>
              <a:gd name="connsiteX7" fmla="*/ 1083248 w 1555999"/>
              <a:gd name="connsiteY7" fmla="*/ 1150776 h 1169437"/>
              <a:gd name="connsiteX8" fmla="*/ 1555999 w 1555999"/>
              <a:gd name="connsiteY8" fmla="*/ 1169437 h 1169437"/>
              <a:gd name="connsiteX9" fmla="*/ 1555999 w 1555999"/>
              <a:gd name="connsiteY9" fmla="*/ 1169437 h 1169437"/>
              <a:gd name="connsiteX0" fmla="*/ 300 w 1555402"/>
              <a:gd name="connsiteY0" fmla="*/ 0 h 1169437"/>
              <a:gd name="connsiteX1" fmla="*/ 13000 w 1555402"/>
              <a:gd name="connsiteY1" fmla="*/ 236376 h 1169437"/>
              <a:gd name="connsiteX2" fmla="*/ 37622 w 1555402"/>
              <a:gd name="connsiteY2" fmla="*/ 615820 h 1169437"/>
              <a:gd name="connsiteX3" fmla="*/ 81165 w 1555402"/>
              <a:gd name="connsiteY3" fmla="*/ 901959 h 1169437"/>
              <a:gd name="connsiteX4" fmla="*/ 180692 w 1555402"/>
              <a:gd name="connsiteY4" fmla="*/ 1032588 h 1169437"/>
              <a:gd name="connsiteX5" fmla="*/ 311320 w 1555402"/>
              <a:gd name="connsiteY5" fmla="*/ 1088571 h 1169437"/>
              <a:gd name="connsiteX6" fmla="*/ 622341 w 1555402"/>
              <a:gd name="connsiteY6" fmla="*/ 1138335 h 1169437"/>
              <a:gd name="connsiteX7" fmla="*/ 1082651 w 1555402"/>
              <a:gd name="connsiteY7" fmla="*/ 1150776 h 1169437"/>
              <a:gd name="connsiteX8" fmla="*/ 1555402 w 1555402"/>
              <a:gd name="connsiteY8" fmla="*/ 1169437 h 1169437"/>
              <a:gd name="connsiteX9" fmla="*/ 1555402 w 1555402"/>
              <a:gd name="connsiteY9" fmla="*/ 1169437 h 1169437"/>
              <a:gd name="connsiteX0" fmla="*/ 604 w 1555706"/>
              <a:gd name="connsiteY0" fmla="*/ 0 h 1169437"/>
              <a:gd name="connsiteX1" fmla="*/ 13304 w 1555706"/>
              <a:gd name="connsiteY1" fmla="*/ 236376 h 1169437"/>
              <a:gd name="connsiteX2" fmla="*/ 37926 w 1555706"/>
              <a:gd name="connsiteY2" fmla="*/ 615820 h 1169437"/>
              <a:gd name="connsiteX3" fmla="*/ 81469 w 1555706"/>
              <a:gd name="connsiteY3" fmla="*/ 901959 h 1169437"/>
              <a:gd name="connsiteX4" fmla="*/ 180996 w 1555706"/>
              <a:gd name="connsiteY4" fmla="*/ 1032588 h 1169437"/>
              <a:gd name="connsiteX5" fmla="*/ 311624 w 1555706"/>
              <a:gd name="connsiteY5" fmla="*/ 1088571 h 1169437"/>
              <a:gd name="connsiteX6" fmla="*/ 622645 w 1555706"/>
              <a:gd name="connsiteY6" fmla="*/ 1138335 h 1169437"/>
              <a:gd name="connsiteX7" fmla="*/ 1082955 w 1555706"/>
              <a:gd name="connsiteY7" fmla="*/ 1150776 h 1169437"/>
              <a:gd name="connsiteX8" fmla="*/ 1555706 w 1555706"/>
              <a:gd name="connsiteY8" fmla="*/ 1169437 h 1169437"/>
              <a:gd name="connsiteX9" fmla="*/ 1555706 w 1555706"/>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81404 w 1555641"/>
              <a:gd name="connsiteY3" fmla="*/ 901959 h 1169437"/>
              <a:gd name="connsiteX4" fmla="*/ 180931 w 1555641"/>
              <a:gd name="connsiteY4" fmla="*/ 1032588 h 1169437"/>
              <a:gd name="connsiteX5" fmla="*/ 311559 w 1555641"/>
              <a:gd name="connsiteY5" fmla="*/ 108857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81404 w 1555641"/>
              <a:gd name="connsiteY3" fmla="*/ 901959 h 1169437"/>
              <a:gd name="connsiteX4" fmla="*/ 180931 w 1555641"/>
              <a:gd name="connsiteY4" fmla="*/ 1032588 h 1169437"/>
              <a:gd name="connsiteX5" fmla="*/ 311559 w 1555641"/>
              <a:gd name="connsiteY5" fmla="*/ 108857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81404 w 1555641"/>
              <a:gd name="connsiteY3" fmla="*/ 901959 h 1169437"/>
              <a:gd name="connsiteX4" fmla="*/ 180931 w 1555641"/>
              <a:gd name="connsiteY4" fmla="*/ 1032588 h 1169437"/>
              <a:gd name="connsiteX5" fmla="*/ 311559 w 1555641"/>
              <a:gd name="connsiteY5" fmla="*/ 108857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80931 w 1555641"/>
              <a:gd name="connsiteY4" fmla="*/ 1032588 h 1169437"/>
              <a:gd name="connsiteX5" fmla="*/ 311559 w 1555641"/>
              <a:gd name="connsiteY5" fmla="*/ 108857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80931 w 1555641"/>
              <a:gd name="connsiteY4" fmla="*/ 103258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80931 w 1555641"/>
              <a:gd name="connsiteY4" fmla="*/ 103258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93631 w 1555641"/>
              <a:gd name="connsiteY4" fmla="*/ 103258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90456 w 1555641"/>
              <a:gd name="connsiteY4" fmla="*/ 103893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90456 w 1555641"/>
              <a:gd name="connsiteY4" fmla="*/ 103893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0 w 1542402"/>
              <a:gd name="connsiteY0" fmla="*/ 0 h 933061"/>
              <a:gd name="connsiteX1" fmla="*/ 15097 w 1542402"/>
              <a:gd name="connsiteY1" fmla="*/ 366744 h 933061"/>
              <a:gd name="connsiteX2" fmla="*/ 80865 w 1542402"/>
              <a:gd name="connsiteY2" fmla="*/ 665583 h 933061"/>
              <a:gd name="connsiteX3" fmla="*/ 177217 w 1542402"/>
              <a:gd name="connsiteY3" fmla="*/ 802562 h 933061"/>
              <a:gd name="connsiteX4" fmla="*/ 323720 w 1542402"/>
              <a:gd name="connsiteY4" fmla="*/ 858545 h 933061"/>
              <a:gd name="connsiteX5" fmla="*/ 609341 w 1542402"/>
              <a:gd name="connsiteY5" fmla="*/ 901959 h 933061"/>
              <a:gd name="connsiteX6" fmla="*/ 1069651 w 1542402"/>
              <a:gd name="connsiteY6" fmla="*/ 914400 h 933061"/>
              <a:gd name="connsiteX7" fmla="*/ 1542402 w 1542402"/>
              <a:gd name="connsiteY7" fmla="*/ 933061 h 933061"/>
              <a:gd name="connsiteX8" fmla="*/ 1542402 w 1542402"/>
              <a:gd name="connsiteY8" fmla="*/ 933061 h 933061"/>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54554 w 1527305"/>
              <a:gd name="connsiteY5" fmla="*/ 547656 h 566317"/>
              <a:gd name="connsiteX6" fmla="*/ 1527305 w 1527305"/>
              <a:gd name="connsiteY6" fmla="*/ 566317 h 566317"/>
              <a:gd name="connsiteX7" fmla="*/ 1527305 w 1527305"/>
              <a:gd name="connsiteY7" fmla="*/ 566317 h 566317"/>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60672 w 1527305"/>
              <a:gd name="connsiteY5" fmla="*/ 552718 h 566317"/>
              <a:gd name="connsiteX6" fmla="*/ 1527305 w 1527305"/>
              <a:gd name="connsiteY6" fmla="*/ 566317 h 566317"/>
              <a:gd name="connsiteX7" fmla="*/ 1527305 w 1527305"/>
              <a:gd name="connsiteY7" fmla="*/ 566317 h 566317"/>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60672 w 1527305"/>
              <a:gd name="connsiteY5" fmla="*/ 552718 h 566317"/>
              <a:gd name="connsiteX6" fmla="*/ 1449804 w 1527305"/>
              <a:gd name="connsiteY6" fmla="*/ 563544 h 566317"/>
              <a:gd name="connsiteX7" fmla="*/ 1527305 w 1527305"/>
              <a:gd name="connsiteY7" fmla="*/ 566317 h 566317"/>
              <a:gd name="connsiteX8" fmla="*/ 1527305 w 1527305"/>
              <a:gd name="connsiteY8" fmla="*/ 566317 h 566317"/>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60672 w 1527305"/>
              <a:gd name="connsiteY5" fmla="*/ 555639 h 566317"/>
              <a:gd name="connsiteX6" fmla="*/ 1449804 w 1527305"/>
              <a:gd name="connsiteY6" fmla="*/ 563544 h 566317"/>
              <a:gd name="connsiteX7" fmla="*/ 1527305 w 1527305"/>
              <a:gd name="connsiteY7" fmla="*/ 566317 h 566317"/>
              <a:gd name="connsiteX8" fmla="*/ 1527305 w 1527305"/>
              <a:gd name="connsiteY8" fmla="*/ 566317 h 566317"/>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60672 w 1527305"/>
              <a:gd name="connsiteY5" fmla="*/ 555639 h 566317"/>
              <a:gd name="connsiteX6" fmla="*/ 1449804 w 1527305"/>
              <a:gd name="connsiteY6" fmla="*/ 563544 h 566317"/>
              <a:gd name="connsiteX7" fmla="*/ 1527305 w 1527305"/>
              <a:gd name="connsiteY7" fmla="*/ 566317 h 566317"/>
              <a:gd name="connsiteX8" fmla="*/ 1527305 w 1527305"/>
              <a:gd name="connsiteY8" fmla="*/ 566317 h 566317"/>
              <a:gd name="connsiteX0" fmla="*/ 0 w 1594607"/>
              <a:gd name="connsiteY0" fmla="*/ 0 h 566522"/>
              <a:gd name="connsiteX1" fmla="*/ 65768 w 1594607"/>
              <a:gd name="connsiteY1" fmla="*/ 298839 h 566522"/>
              <a:gd name="connsiteX2" fmla="*/ 162120 w 1594607"/>
              <a:gd name="connsiteY2" fmla="*/ 435818 h 566522"/>
              <a:gd name="connsiteX3" fmla="*/ 308623 w 1594607"/>
              <a:gd name="connsiteY3" fmla="*/ 491801 h 566522"/>
              <a:gd name="connsiteX4" fmla="*/ 594244 w 1594607"/>
              <a:gd name="connsiteY4" fmla="*/ 535215 h 566522"/>
              <a:gd name="connsiteX5" fmla="*/ 1060672 w 1594607"/>
              <a:gd name="connsiteY5" fmla="*/ 555639 h 566522"/>
              <a:gd name="connsiteX6" fmla="*/ 1449804 w 1594607"/>
              <a:gd name="connsiteY6" fmla="*/ 563544 h 566522"/>
              <a:gd name="connsiteX7" fmla="*/ 1527305 w 1594607"/>
              <a:gd name="connsiteY7" fmla="*/ 566317 h 566522"/>
              <a:gd name="connsiteX8" fmla="*/ 1594607 w 1594607"/>
              <a:gd name="connsiteY8" fmla="*/ 566317 h 566522"/>
              <a:gd name="connsiteX0" fmla="*/ 0 w 1618429"/>
              <a:gd name="connsiteY0" fmla="*/ 0 h 566317"/>
              <a:gd name="connsiteX1" fmla="*/ 65768 w 1618429"/>
              <a:gd name="connsiteY1" fmla="*/ 298839 h 566317"/>
              <a:gd name="connsiteX2" fmla="*/ 162120 w 1618429"/>
              <a:gd name="connsiteY2" fmla="*/ 435818 h 566317"/>
              <a:gd name="connsiteX3" fmla="*/ 308623 w 1618429"/>
              <a:gd name="connsiteY3" fmla="*/ 491801 h 566317"/>
              <a:gd name="connsiteX4" fmla="*/ 594244 w 1618429"/>
              <a:gd name="connsiteY4" fmla="*/ 535215 h 566317"/>
              <a:gd name="connsiteX5" fmla="*/ 1060672 w 1618429"/>
              <a:gd name="connsiteY5" fmla="*/ 555639 h 566317"/>
              <a:gd name="connsiteX6" fmla="*/ 1449804 w 1618429"/>
              <a:gd name="connsiteY6" fmla="*/ 563544 h 566317"/>
              <a:gd name="connsiteX7" fmla="*/ 1612962 w 1618429"/>
              <a:gd name="connsiteY7" fmla="*/ 563396 h 566317"/>
              <a:gd name="connsiteX8" fmla="*/ 1594607 w 1618429"/>
              <a:gd name="connsiteY8" fmla="*/ 566317 h 566317"/>
              <a:gd name="connsiteX0" fmla="*/ 0 w 1612962"/>
              <a:gd name="connsiteY0" fmla="*/ 0 h 563544"/>
              <a:gd name="connsiteX1" fmla="*/ 65768 w 1612962"/>
              <a:gd name="connsiteY1" fmla="*/ 298839 h 563544"/>
              <a:gd name="connsiteX2" fmla="*/ 162120 w 1612962"/>
              <a:gd name="connsiteY2" fmla="*/ 435818 h 563544"/>
              <a:gd name="connsiteX3" fmla="*/ 308623 w 1612962"/>
              <a:gd name="connsiteY3" fmla="*/ 491801 h 563544"/>
              <a:gd name="connsiteX4" fmla="*/ 594244 w 1612962"/>
              <a:gd name="connsiteY4" fmla="*/ 535215 h 563544"/>
              <a:gd name="connsiteX5" fmla="*/ 1060672 w 1612962"/>
              <a:gd name="connsiteY5" fmla="*/ 555639 h 563544"/>
              <a:gd name="connsiteX6" fmla="*/ 1449804 w 1612962"/>
              <a:gd name="connsiteY6" fmla="*/ 563544 h 563544"/>
              <a:gd name="connsiteX7" fmla="*/ 1612962 w 1612962"/>
              <a:gd name="connsiteY7" fmla="*/ 563396 h 563544"/>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60672 w 1612962"/>
              <a:gd name="connsiteY5" fmla="*/ 555639 h 563396"/>
              <a:gd name="connsiteX6" fmla="*/ 1449804 w 1612962"/>
              <a:gd name="connsiteY6" fmla="*/ 546992 h 563396"/>
              <a:gd name="connsiteX7" fmla="*/ 1612962 w 1612962"/>
              <a:gd name="connsiteY7"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60672 w 1612962"/>
              <a:gd name="connsiteY5" fmla="*/ 555639 h 563396"/>
              <a:gd name="connsiteX6" fmla="*/ 1462041 w 1612962"/>
              <a:gd name="connsiteY6" fmla="*/ 555755 h 563396"/>
              <a:gd name="connsiteX7" fmla="*/ 1612962 w 1612962"/>
              <a:gd name="connsiteY7"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60672 w 1612962"/>
              <a:gd name="connsiteY5" fmla="*/ 555639 h 563396"/>
              <a:gd name="connsiteX6" fmla="*/ 1612962 w 1612962"/>
              <a:gd name="connsiteY6"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60672 w 1612962"/>
              <a:gd name="connsiteY5" fmla="*/ 555639 h 563396"/>
              <a:gd name="connsiteX6" fmla="*/ 1612962 w 1612962"/>
              <a:gd name="connsiteY6"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17843 w 1612962"/>
              <a:gd name="connsiteY5" fmla="*/ 554665 h 563396"/>
              <a:gd name="connsiteX6" fmla="*/ 1612962 w 1612962"/>
              <a:gd name="connsiteY6"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17843 w 1612962"/>
              <a:gd name="connsiteY5" fmla="*/ 554665 h 563396"/>
              <a:gd name="connsiteX6" fmla="*/ 1612962 w 1612962"/>
              <a:gd name="connsiteY6" fmla="*/ 563396 h 56339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66691"/>
              <a:gd name="connsiteY0" fmla="*/ 0 h 368970"/>
              <a:gd name="connsiteX1" fmla="*/ 19497 w 1566691"/>
              <a:gd name="connsiteY1" fmla="*/ 104413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19497 w 1566691"/>
              <a:gd name="connsiteY1" fmla="*/ 104413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19497 w 1566691"/>
              <a:gd name="connsiteY1" fmla="*/ 104413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19497 w 1566691"/>
              <a:gd name="connsiteY1" fmla="*/ 114758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00553 w 1566691"/>
              <a:gd name="connsiteY2" fmla="*/ 239871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08201 w 1566691"/>
              <a:gd name="connsiteY2" fmla="*/ 240480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52792 w 1566691"/>
              <a:gd name="connsiteY3" fmla="*/ 299201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52792 w 1566691"/>
              <a:gd name="connsiteY3" fmla="*/ 299201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52792 w 1566691"/>
              <a:gd name="connsiteY3" fmla="*/ 299201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40325 w 1566691"/>
              <a:gd name="connsiteY4" fmla="*/ 34504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40325 w 1566691"/>
              <a:gd name="connsiteY4" fmla="*/ 345049 h 368970"/>
              <a:gd name="connsiteX5" fmla="*/ 971572 w 1566691"/>
              <a:gd name="connsiteY5" fmla="*/ 36449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17381 w 1566691"/>
              <a:gd name="connsiteY4" fmla="*/ 348700 h 368970"/>
              <a:gd name="connsiteX5" fmla="*/ 971572 w 1566691"/>
              <a:gd name="connsiteY5" fmla="*/ 36449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4264 w 1566691"/>
              <a:gd name="connsiteY3" fmla="*/ 305895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74740 w 1566691"/>
              <a:gd name="connsiteY4" fmla="*/ 349917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390787"/>
              <a:gd name="connsiteY0" fmla="*/ 0 h 367753"/>
              <a:gd name="connsiteX1" fmla="*/ 15673 w 1390787"/>
              <a:gd name="connsiteY1" fmla="*/ 122061 h 367753"/>
              <a:gd name="connsiteX2" fmla="*/ 113937 w 1390787"/>
              <a:gd name="connsiteY2" fmla="*/ 248087 h 367753"/>
              <a:gd name="connsiteX3" fmla="*/ 268087 w 1390787"/>
              <a:gd name="connsiteY3" fmla="*/ 313197 h 367753"/>
              <a:gd name="connsiteX4" fmla="*/ 593861 w 1390787"/>
              <a:gd name="connsiteY4" fmla="*/ 351743 h 367753"/>
              <a:gd name="connsiteX5" fmla="*/ 971572 w 1390787"/>
              <a:gd name="connsiteY5" fmla="*/ 364499 h 367753"/>
              <a:gd name="connsiteX6" fmla="*/ 1390787 w 1390787"/>
              <a:gd name="connsiteY6" fmla="*/ 367753 h 367753"/>
              <a:gd name="connsiteX0" fmla="*/ 765 w 1381891"/>
              <a:gd name="connsiteY0" fmla="*/ 0 h 429247"/>
              <a:gd name="connsiteX1" fmla="*/ 6777 w 1381891"/>
              <a:gd name="connsiteY1" fmla="*/ 183555 h 429247"/>
              <a:gd name="connsiteX2" fmla="*/ 105041 w 1381891"/>
              <a:gd name="connsiteY2" fmla="*/ 309581 h 429247"/>
              <a:gd name="connsiteX3" fmla="*/ 259191 w 1381891"/>
              <a:gd name="connsiteY3" fmla="*/ 374691 h 429247"/>
              <a:gd name="connsiteX4" fmla="*/ 584965 w 1381891"/>
              <a:gd name="connsiteY4" fmla="*/ 413237 h 429247"/>
              <a:gd name="connsiteX5" fmla="*/ 962676 w 1381891"/>
              <a:gd name="connsiteY5" fmla="*/ 425993 h 429247"/>
              <a:gd name="connsiteX6" fmla="*/ 1381891 w 1381891"/>
              <a:gd name="connsiteY6" fmla="*/ 429247 h 429247"/>
              <a:gd name="connsiteX0" fmla="*/ 2897 w 1384023"/>
              <a:gd name="connsiteY0" fmla="*/ 0 h 429247"/>
              <a:gd name="connsiteX1" fmla="*/ 8909 w 1384023"/>
              <a:gd name="connsiteY1" fmla="*/ 183555 h 429247"/>
              <a:gd name="connsiteX2" fmla="*/ 136155 w 1384023"/>
              <a:gd name="connsiteY2" fmla="*/ 309581 h 429247"/>
              <a:gd name="connsiteX3" fmla="*/ 261323 w 1384023"/>
              <a:gd name="connsiteY3" fmla="*/ 374691 h 429247"/>
              <a:gd name="connsiteX4" fmla="*/ 587097 w 1384023"/>
              <a:gd name="connsiteY4" fmla="*/ 413237 h 429247"/>
              <a:gd name="connsiteX5" fmla="*/ 964808 w 1384023"/>
              <a:gd name="connsiteY5" fmla="*/ 425993 h 429247"/>
              <a:gd name="connsiteX6" fmla="*/ 1384023 w 1384023"/>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58426 w 1381126"/>
              <a:gd name="connsiteY3" fmla="*/ 374691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13937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23597 w 1381126"/>
              <a:gd name="connsiteY2" fmla="*/ 304200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23597 w 1381126"/>
              <a:gd name="connsiteY2" fmla="*/ 304200 h 429247"/>
              <a:gd name="connsiteX3" fmla="*/ 306729 w 1381126"/>
              <a:gd name="connsiteY3" fmla="*/ 370079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23597 w 1381126"/>
              <a:gd name="connsiteY2" fmla="*/ 304200 h 429247"/>
              <a:gd name="connsiteX3" fmla="*/ 306729 w 1381126"/>
              <a:gd name="connsiteY3" fmla="*/ 370079 h 429247"/>
              <a:gd name="connsiteX4" fmla="*/ 598691 w 1381126"/>
              <a:gd name="connsiteY4" fmla="*/ 410931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52579 w 1381126"/>
              <a:gd name="connsiteY2" fmla="*/ 301894 h 429247"/>
              <a:gd name="connsiteX3" fmla="*/ 306729 w 1381126"/>
              <a:gd name="connsiteY3" fmla="*/ 370079 h 429247"/>
              <a:gd name="connsiteX4" fmla="*/ 598691 w 1381126"/>
              <a:gd name="connsiteY4" fmla="*/ 410931 h 429247"/>
              <a:gd name="connsiteX5" fmla="*/ 961911 w 1381126"/>
              <a:gd name="connsiteY5" fmla="*/ 425993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06729 w 1381126"/>
              <a:gd name="connsiteY3" fmla="*/ 370079 h 429247"/>
              <a:gd name="connsiteX4" fmla="*/ 598691 w 1381126"/>
              <a:gd name="connsiteY4" fmla="*/ 410931 h 429247"/>
              <a:gd name="connsiteX5" fmla="*/ 961911 w 1381126"/>
              <a:gd name="connsiteY5" fmla="*/ 425993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21219 w 1381126"/>
              <a:gd name="connsiteY3" fmla="*/ 367004 h 429247"/>
              <a:gd name="connsiteX4" fmla="*/ 598691 w 1381126"/>
              <a:gd name="connsiteY4" fmla="*/ 410931 h 429247"/>
              <a:gd name="connsiteX5" fmla="*/ 961911 w 1381126"/>
              <a:gd name="connsiteY5" fmla="*/ 425993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21219 w 1381126"/>
              <a:gd name="connsiteY3" fmla="*/ 367004 h 429247"/>
              <a:gd name="connsiteX4" fmla="*/ 603521 w 1381126"/>
              <a:gd name="connsiteY4" fmla="*/ 407856 h 429247"/>
              <a:gd name="connsiteX5" fmla="*/ 961911 w 1381126"/>
              <a:gd name="connsiteY5" fmla="*/ 425993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21219 w 1381126"/>
              <a:gd name="connsiteY3" fmla="*/ 367004 h 429247"/>
              <a:gd name="connsiteX4" fmla="*/ 603521 w 1381126"/>
              <a:gd name="connsiteY4" fmla="*/ 407856 h 429247"/>
              <a:gd name="connsiteX5" fmla="*/ 966742 w 1381126"/>
              <a:gd name="connsiteY5" fmla="*/ 425224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21219 w 1381126"/>
              <a:gd name="connsiteY3" fmla="*/ 367004 h 429247"/>
              <a:gd name="connsiteX4" fmla="*/ 574539 w 1381126"/>
              <a:gd name="connsiteY4" fmla="*/ 407856 h 429247"/>
              <a:gd name="connsiteX5" fmla="*/ 966742 w 1381126"/>
              <a:gd name="connsiteY5" fmla="*/ 425224 h 429247"/>
              <a:gd name="connsiteX6" fmla="*/ 1381126 w 1381126"/>
              <a:gd name="connsiteY6" fmla="*/ 429247 h 429247"/>
              <a:gd name="connsiteX0" fmla="*/ 0 w 1381126"/>
              <a:gd name="connsiteY0" fmla="*/ 0 h 429247"/>
              <a:gd name="connsiteX1" fmla="*/ 39825 w 1381126"/>
              <a:gd name="connsiteY1" fmla="*/ 184324 h 429247"/>
              <a:gd name="connsiteX2" fmla="*/ 133258 w 1381126"/>
              <a:gd name="connsiteY2" fmla="*/ 300357 h 429247"/>
              <a:gd name="connsiteX3" fmla="*/ 321219 w 1381126"/>
              <a:gd name="connsiteY3" fmla="*/ 367004 h 429247"/>
              <a:gd name="connsiteX4" fmla="*/ 574539 w 1381126"/>
              <a:gd name="connsiteY4" fmla="*/ 407856 h 429247"/>
              <a:gd name="connsiteX5" fmla="*/ 966742 w 1381126"/>
              <a:gd name="connsiteY5" fmla="*/ 425224 h 429247"/>
              <a:gd name="connsiteX6" fmla="*/ 1381126 w 1381126"/>
              <a:gd name="connsiteY6" fmla="*/ 429247 h 429247"/>
              <a:gd name="connsiteX0" fmla="*/ 0 w 1381126"/>
              <a:gd name="connsiteY0" fmla="*/ 0 h 435396"/>
              <a:gd name="connsiteX1" fmla="*/ 39825 w 1381126"/>
              <a:gd name="connsiteY1" fmla="*/ 190473 h 435396"/>
              <a:gd name="connsiteX2" fmla="*/ 133258 w 1381126"/>
              <a:gd name="connsiteY2" fmla="*/ 306506 h 435396"/>
              <a:gd name="connsiteX3" fmla="*/ 321219 w 1381126"/>
              <a:gd name="connsiteY3" fmla="*/ 373153 h 435396"/>
              <a:gd name="connsiteX4" fmla="*/ 574539 w 1381126"/>
              <a:gd name="connsiteY4" fmla="*/ 414005 h 435396"/>
              <a:gd name="connsiteX5" fmla="*/ 966742 w 1381126"/>
              <a:gd name="connsiteY5" fmla="*/ 431373 h 435396"/>
              <a:gd name="connsiteX6" fmla="*/ 1381126 w 1381126"/>
              <a:gd name="connsiteY6" fmla="*/ 435396 h 43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126" h="435396">
                <a:moveTo>
                  <a:pt x="0" y="0"/>
                </a:moveTo>
                <a:cubicBezTo>
                  <a:pt x="11566" y="104298"/>
                  <a:pt x="17615" y="139389"/>
                  <a:pt x="39825" y="190473"/>
                </a:cubicBezTo>
                <a:cubicBezTo>
                  <a:pt x="62035" y="241557"/>
                  <a:pt x="86359" y="276059"/>
                  <a:pt x="133258" y="306506"/>
                </a:cubicBezTo>
                <a:cubicBezTo>
                  <a:pt x="180157" y="336953"/>
                  <a:pt x="247672" y="355237"/>
                  <a:pt x="321219" y="373153"/>
                </a:cubicBezTo>
                <a:cubicBezTo>
                  <a:pt x="394766" y="391069"/>
                  <a:pt x="466952" y="404302"/>
                  <a:pt x="574539" y="414005"/>
                </a:cubicBezTo>
                <a:cubicBezTo>
                  <a:pt x="682126" y="423708"/>
                  <a:pt x="833921" y="428705"/>
                  <a:pt x="966742" y="431373"/>
                </a:cubicBezTo>
                <a:cubicBezTo>
                  <a:pt x="1099563" y="434041"/>
                  <a:pt x="1182753" y="433906"/>
                  <a:pt x="1381126" y="435396"/>
                </a:cubicBezTo>
              </a:path>
            </a:pathLst>
          </a:custGeom>
          <a:noFill/>
          <a:ln w="50800" cmpd="sng">
            <a:solidFill>
              <a:srgbClr val="00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p>
        </p:txBody>
      </p:sp>
      <p:sp>
        <p:nvSpPr>
          <p:cNvPr id="69" name="1/w^2 R"/>
          <p:cNvSpPr/>
          <p:nvPr/>
        </p:nvSpPr>
        <p:spPr>
          <a:xfrm>
            <a:off x="2569847" y="1350599"/>
            <a:ext cx="1720091" cy="3407505"/>
          </a:xfrm>
          <a:custGeom>
            <a:avLst/>
            <a:gdLst>
              <a:gd name="connsiteX0" fmla="*/ 3591 w 1558693"/>
              <a:gd name="connsiteY0" fmla="*/ 0 h 1169437"/>
              <a:gd name="connsiteX1" fmla="*/ 3591 w 1558693"/>
              <a:gd name="connsiteY1" fmla="*/ 236376 h 1169437"/>
              <a:gd name="connsiteX2" fmla="*/ 40913 w 1558693"/>
              <a:gd name="connsiteY2" fmla="*/ 615820 h 1169437"/>
              <a:gd name="connsiteX3" fmla="*/ 84456 w 1558693"/>
              <a:gd name="connsiteY3" fmla="*/ 901959 h 1169437"/>
              <a:gd name="connsiteX4" fmla="*/ 183983 w 1558693"/>
              <a:gd name="connsiteY4" fmla="*/ 1032588 h 1169437"/>
              <a:gd name="connsiteX5" fmla="*/ 314611 w 1558693"/>
              <a:gd name="connsiteY5" fmla="*/ 1088571 h 1169437"/>
              <a:gd name="connsiteX6" fmla="*/ 625632 w 1558693"/>
              <a:gd name="connsiteY6" fmla="*/ 1138335 h 1169437"/>
              <a:gd name="connsiteX7" fmla="*/ 1085942 w 1558693"/>
              <a:gd name="connsiteY7" fmla="*/ 1150776 h 1169437"/>
              <a:gd name="connsiteX8" fmla="*/ 1558693 w 1558693"/>
              <a:gd name="connsiteY8" fmla="*/ 1169437 h 1169437"/>
              <a:gd name="connsiteX9" fmla="*/ 1558693 w 1558693"/>
              <a:gd name="connsiteY9" fmla="*/ 1169437 h 1169437"/>
              <a:gd name="connsiteX0" fmla="*/ 897 w 1555999"/>
              <a:gd name="connsiteY0" fmla="*/ 0 h 1169437"/>
              <a:gd name="connsiteX1" fmla="*/ 897 w 1555999"/>
              <a:gd name="connsiteY1" fmla="*/ 236376 h 1169437"/>
              <a:gd name="connsiteX2" fmla="*/ 38219 w 1555999"/>
              <a:gd name="connsiteY2" fmla="*/ 615820 h 1169437"/>
              <a:gd name="connsiteX3" fmla="*/ 81762 w 1555999"/>
              <a:gd name="connsiteY3" fmla="*/ 901959 h 1169437"/>
              <a:gd name="connsiteX4" fmla="*/ 181289 w 1555999"/>
              <a:gd name="connsiteY4" fmla="*/ 1032588 h 1169437"/>
              <a:gd name="connsiteX5" fmla="*/ 311917 w 1555999"/>
              <a:gd name="connsiteY5" fmla="*/ 1088571 h 1169437"/>
              <a:gd name="connsiteX6" fmla="*/ 622938 w 1555999"/>
              <a:gd name="connsiteY6" fmla="*/ 1138335 h 1169437"/>
              <a:gd name="connsiteX7" fmla="*/ 1083248 w 1555999"/>
              <a:gd name="connsiteY7" fmla="*/ 1150776 h 1169437"/>
              <a:gd name="connsiteX8" fmla="*/ 1555999 w 1555999"/>
              <a:gd name="connsiteY8" fmla="*/ 1169437 h 1169437"/>
              <a:gd name="connsiteX9" fmla="*/ 1555999 w 1555999"/>
              <a:gd name="connsiteY9" fmla="*/ 1169437 h 1169437"/>
              <a:gd name="connsiteX0" fmla="*/ 300 w 1555402"/>
              <a:gd name="connsiteY0" fmla="*/ 0 h 1169437"/>
              <a:gd name="connsiteX1" fmla="*/ 13000 w 1555402"/>
              <a:gd name="connsiteY1" fmla="*/ 236376 h 1169437"/>
              <a:gd name="connsiteX2" fmla="*/ 37622 w 1555402"/>
              <a:gd name="connsiteY2" fmla="*/ 615820 h 1169437"/>
              <a:gd name="connsiteX3" fmla="*/ 81165 w 1555402"/>
              <a:gd name="connsiteY3" fmla="*/ 901959 h 1169437"/>
              <a:gd name="connsiteX4" fmla="*/ 180692 w 1555402"/>
              <a:gd name="connsiteY4" fmla="*/ 1032588 h 1169437"/>
              <a:gd name="connsiteX5" fmla="*/ 311320 w 1555402"/>
              <a:gd name="connsiteY5" fmla="*/ 1088571 h 1169437"/>
              <a:gd name="connsiteX6" fmla="*/ 622341 w 1555402"/>
              <a:gd name="connsiteY6" fmla="*/ 1138335 h 1169437"/>
              <a:gd name="connsiteX7" fmla="*/ 1082651 w 1555402"/>
              <a:gd name="connsiteY7" fmla="*/ 1150776 h 1169437"/>
              <a:gd name="connsiteX8" fmla="*/ 1555402 w 1555402"/>
              <a:gd name="connsiteY8" fmla="*/ 1169437 h 1169437"/>
              <a:gd name="connsiteX9" fmla="*/ 1555402 w 1555402"/>
              <a:gd name="connsiteY9" fmla="*/ 1169437 h 1169437"/>
              <a:gd name="connsiteX0" fmla="*/ 604 w 1555706"/>
              <a:gd name="connsiteY0" fmla="*/ 0 h 1169437"/>
              <a:gd name="connsiteX1" fmla="*/ 13304 w 1555706"/>
              <a:gd name="connsiteY1" fmla="*/ 236376 h 1169437"/>
              <a:gd name="connsiteX2" fmla="*/ 37926 w 1555706"/>
              <a:gd name="connsiteY2" fmla="*/ 615820 h 1169437"/>
              <a:gd name="connsiteX3" fmla="*/ 81469 w 1555706"/>
              <a:gd name="connsiteY3" fmla="*/ 901959 h 1169437"/>
              <a:gd name="connsiteX4" fmla="*/ 180996 w 1555706"/>
              <a:gd name="connsiteY4" fmla="*/ 1032588 h 1169437"/>
              <a:gd name="connsiteX5" fmla="*/ 311624 w 1555706"/>
              <a:gd name="connsiteY5" fmla="*/ 1088571 h 1169437"/>
              <a:gd name="connsiteX6" fmla="*/ 622645 w 1555706"/>
              <a:gd name="connsiteY6" fmla="*/ 1138335 h 1169437"/>
              <a:gd name="connsiteX7" fmla="*/ 1082955 w 1555706"/>
              <a:gd name="connsiteY7" fmla="*/ 1150776 h 1169437"/>
              <a:gd name="connsiteX8" fmla="*/ 1555706 w 1555706"/>
              <a:gd name="connsiteY8" fmla="*/ 1169437 h 1169437"/>
              <a:gd name="connsiteX9" fmla="*/ 1555706 w 1555706"/>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81404 w 1555641"/>
              <a:gd name="connsiteY3" fmla="*/ 901959 h 1169437"/>
              <a:gd name="connsiteX4" fmla="*/ 180931 w 1555641"/>
              <a:gd name="connsiteY4" fmla="*/ 1032588 h 1169437"/>
              <a:gd name="connsiteX5" fmla="*/ 311559 w 1555641"/>
              <a:gd name="connsiteY5" fmla="*/ 108857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81404 w 1555641"/>
              <a:gd name="connsiteY3" fmla="*/ 901959 h 1169437"/>
              <a:gd name="connsiteX4" fmla="*/ 180931 w 1555641"/>
              <a:gd name="connsiteY4" fmla="*/ 1032588 h 1169437"/>
              <a:gd name="connsiteX5" fmla="*/ 311559 w 1555641"/>
              <a:gd name="connsiteY5" fmla="*/ 108857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81404 w 1555641"/>
              <a:gd name="connsiteY3" fmla="*/ 901959 h 1169437"/>
              <a:gd name="connsiteX4" fmla="*/ 180931 w 1555641"/>
              <a:gd name="connsiteY4" fmla="*/ 1032588 h 1169437"/>
              <a:gd name="connsiteX5" fmla="*/ 311559 w 1555641"/>
              <a:gd name="connsiteY5" fmla="*/ 108857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80931 w 1555641"/>
              <a:gd name="connsiteY4" fmla="*/ 1032588 h 1169437"/>
              <a:gd name="connsiteX5" fmla="*/ 311559 w 1555641"/>
              <a:gd name="connsiteY5" fmla="*/ 108857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80931 w 1555641"/>
              <a:gd name="connsiteY4" fmla="*/ 103258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80931 w 1555641"/>
              <a:gd name="connsiteY4" fmla="*/ 103258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93631 w 1555641"/>
              <a:gd name="connsiteY4" fmla="*/ 103258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90456 w 1555641"/>
              <a:gd name="connsiteY4" fmla="*/ 103893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90456 w 1555641"/>
              <a:gd name="connsiteY4" fmla="*/ 103893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0 w 1542402"/>
              <a:gd name="connsiteY0" fmla="*/ 0 h 933061"/>
              <a:gd name="connsiteX1" fmla="*/ 15097 w 1542402"/>
              <a:gd name="connsiteY1" fmla="*/ 366744 h 933061"/>
              <a:gd name="connsiteX2" fmla="*/ 80865 w 1542402"/>
              <a:gd name="connsiteY2" fmla="*/ 665583 h 933061"/>
              <a:gd name="connsiteX3" fmla="*/ 177217 w 1542402"/>
              <a:gd name="connsiteY3" fmla="*/ 802562 h 933061"/>
              <a:gd name="connsiteX4" fmla="*/ 323720 w 1542402"/>
              <a:gd name="connsiteY4" fmla="*/ 858545 h 933061"/>
              <a:gd name="connsiteX5" fmla="*/ 609341 w 1542402"/>
              <a:gd name="connsiteY5" fmla="*/ 901959 h 933061"/>
              <a:gd name="connsiteX6" fmla="*/ 1069651 w 1542402"/>
              <a:gd name="connsiteY6" fmla="*/ 914400 h 933061"/>
              <a:gd name="connsiteX7" fmla="*/ 1542402 w 1542402"/>
              <a:gd name="connsiteY7" fmla="*/ 933061 h 933061"/>
              <a:gd name="connsiteX8" fmla="*/ 1542402 w 1542402"/>
              <a:gd name="connsiteY8" fmla="*/ 933061 h 933061"/>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54554 w 1527305"/>
              <a:gd name="connsiteY5" fmla="*/ 547656 h 566317"/>
              <a:gd name="connsiteX6" fmla="*/ 1527305 w 1527305"/>
              <a:gd name="connsiteY6" fmla="*/ 566317 h 566317"/>
              <a:gd name="connsiteX7" fmla="*/ 1527305 w 1527305"/>
              <a:gd name="connsiteY7" fmla="*/ 566317 h 566317"/>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60672 w 1527305"/>
              <a:gd name="connsiteY5" fmla="*/ 552718 h 566317"/>
              <a:gd name="connsiteX6" fmla="*/ 1527305 w 1527305"/>
              <a:gd name="connsiteY6" fmla="*/ 566317 h 566317"/>
              <a:gd name="connsiteX7" fmla="*/ 1527305 w 1527305"/>
              <a:gd name="connsiteY7" fmla="*/ 566317 h 566317"/>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60672 w 1527305"/>
              <a:gd name="connsiteY5" fmla="*/ 552718 h 566317"/>
              <a:gd name="connsiteX6" fmla="*/ 1449804 w 1527305"/>
              <a:gd name="connsiteY6" fmla="*/ 563544 h 566317"/>
              <a:gd name="connsiteX7" fmla="*/ 1527305 w 1527305"/>
              <a:gd name="connsiteY7" fmla="*/ 566317 h 566317"/>
              <a:gd name="connsiteX8" fmla="*/ 1527305 w 1527305"/>
              <a:gd name="connsiteY8" fmla="*/ 566317 h 566317"/>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60672 w 1527305"/>
              <a:gd name="connsiteY5" fmla="*/ 555639 h 566317"/>
              <a:gd name="connsiteX6" fmla="*/ 1449804 w 1527305"/>
              <a:gd name="connsiteY6" fmla="*/ 563544 h 566317"/>
              <a:gd name="connsiteX7" fmla="*/ 1527305 w 1527305"/>
              <a:gd name="connsiteY7" fmla="*/ 566317 h 566317"/>
              <a:gd name="connsiteX8" fmla="*/ 1527305 w 1527305"/>
              <a:gd name="connsiteY8" fmla="*/ 566317 h 566317"/>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60672 w 1527305"/>
              <a:gd name="connsiteY5" fmla="*/ 555639 h 566317"/>
              <a:gd name="connsiteX6" fmla="*/ 1449804 w 1527305"/>
              <a:gd name="connsiteY6" fmla="*/ 563544 h 566317"/>
              <a:gd name="connsiteX7" fmla="*/ 1527305 w 1527305"/>
              <a:gd name="connsiteY7" fmla="*/ 566317 h 566317"/>
              <a:gd name="connsiteX8" fmla="*/ 1527305 w 1527305"/>
              <a:gd name="connsiteY8" fmla="*/ 566317 h 566317"/>
              <a:gd name="connsiteX0" fmla="*/ 0 w 1594607"/>
              <a:gd name="connsiteY0" fmla="*/ 0 h 566522"/>
              <a:gd name="connsiteX1" fmla="*/ 65768 w 1594607"/>
              <a:gd name="connsiteY1" fmla="*/ 298839 h 566522"/>
              <a:gd name="connsiteX2" fmla="*/ 162120 w 1594607"/>
              <a:gd name="connsiteY2" fmla="*/ 435818 h 566522"/>
              <a:gd name="connsiteX3" fmla="*/ 308623 w 1594607"/>
              <a:gd name="connsiteY3" fmla="*/ 491801 h 566522"/>
              <a:gd name="connsiteX4" fmla="*/ 594244 w 1594607"/>
              <a:gd name="connsiteY4" fmla="*/ 535215 h 566522"/>
              <a:gd name="connsiteX5" fmla="*/ 1060672 w 1594607"/>
              <a:gd name="connsiteY5" fmla="*/ 555639 h 566522"/>
              <a:gd name="connsiteX6" fmla="*/ 1449804 w 1594607"/>
              <a:gd name="connsiteY6" fmla="*/ 563544 h 566522"/>
              <a:gd name="connsiteX7" fmla="*/ 1527305 w 1594607"/>
              <a:gd name="connsiteY7" fmla="*/ 566317 h 566522"/>
              <a:gd name="connsiteX8" fmla="*/ 1594607 w 1594607"/>
              <a:gd name="connsiteY8" fmla="*/ 566317 h 566522"/>
              <a:gd name="connsiteX0" fmla="*/ 0 w 1618429"/>
              <a:gd name="connsiteY0" fmla="*/ 0 h 566317"/>
              <a:gd name="connsiteX1" fmla="*/ 65768 w 1618429"/>
              <a:gd name="connsiteY1" fmla="*/ 298839 h 566317"/>
              <a:gd name="connsiteX2" fmla="*/ 162120 w 1618429"/>
              <a:gd name="connsiteY2" fmla="*/ 435818 h 566317"/>
              <a:gd name="connsiteX3" fmla="*/ 308623 w 1618429"/>
              <a:gd name="connsiteY3" fmla="*/ 491801 h 566317"/>
              <a:gd name="connsiteX4" fmla="*/ 594244 w 1618429"/>
              <a:gd name="connsiteY4" fmla="*/ 535215 h 566317"/>
              <a:gd name="connsiteX5" fmla="*/ 1060672 w 1618429"/>
              <a:gd name="connsiteY5" fmla="*/ 555639 h 566317"/>
              <a:gd name="connsiteX6" fmla="*/ 1449804 w 1618429"/>
              <a:gd name="connsiteY6" fmla="*/ 563544 h 566317"/>
              <a:gd name="connsiteX7" fmla="*/ 1612962 w 1618429"/>
              <a:gd name="connsiteY7" fmla="*/ 563396 h 566317"/>
              <a:gd name="connsiteX8" fmla="*/ 1594607 w 1618429"/>
              <a:gd name="connsiteY8" fmla="*/ 566317 h 566317"/>
              <a:gd name="connsiteX0" fmla="*/ 0 w 1612962"/>
              <a:gd name="connsiteY0" fmla="*/ 0 h 563544"/>
              <a:gd name="connsiteX1" fmla="*/ 65768 w 1612962"/>
              <a:gd name="connsiteY1" fmla="*/ 298839 h 563544"/>
              <a:gd name="connsiteX2" fmla="*/ 162120 w 1612962"/>
              <a:gd name="connsiteY2" fmla="*/ 435818 h 563544"/>
              <a:gd name="connsiteX3" fmla="*/ 308623 w 1612962"/>
              <a:gd name="connsiteY3" fmla="*/ 491801 h 563544"/>
              <a:gd name="connsiteX4" fmla="*/ 594244 w 1612962"/>
              <a:gd name="connsiteY4" fmla="*/ 535215 h 563544"/>
              <a:gd name="connsiteX5" fmla="*/ 1060672 w 1612962"/>
              <a:gd name="connsiteY5" fmla="*/ 555639 h 563544"/>
              <a:gd name="connsiteX6" fmla="*/ 1449804 w 1612962"/>
              <a:gd name="connsiteY6" fmla="*/ 563544 h 563544"/>
              <a:gd name="connsiteX7" fmla="*/ 1612962 w 1612962"/>
              <a:gd name="connsiteY7" fmla="*/ 563396 h 563544"/>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60672 w 1612962"/>
              <a:gd name="connsiteY5" fmla="*/ 555639 h 563396"/>
              <a:gd name="connsiteX6" fmla="*/ 1449804 w 1612962"/>
              <a:gd name="connsiteY6" fmla="*/ 546992 h 563396"/>
              <a:gd name="connsiteX7" fmla="*/ 1612962 w 1612962"/>
              <a:gd name="connsiteY7"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60672 w 1612962"/>
              <a:gd name="connsiteY5" fmla="*/ 555639 h 563396"/>
              <a:gd name="connsiteX6" fmla="*/ 1462041 w 1612962"/>
              <a:gd name="connsiteY6" fmla="*/ 555755 h 563396"/>
              <a:gd name="connsiteX7" fmla="*/ 1612962 w 1612962"/>
              <a:gd name="connsiteY7"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60672 w 1612962"/>
              <a:gd name="connsiteY5" fmla="*/ 555639 h 563396"/>
              <a:gd name="connsiteX6" fmla="*/ 1612962 w 1612962"/>
              <a:gd name="connsiteY6"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60672 w 1612962"/>
              <a:gd name="connsiteY5" fmla="*/ 555639 h 563396"/>
              <a:gd name="connsiteX6" fmla="*/ 1612962 w 1612962"/>
              <a:gd name="connsiteY6"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17843 w 1612962"/>
              <a:gd name="connsiteY5" fmla="*/ 554665 h 563396"/>
              <a:gd name="connsiteX6" fmla="*/ 1612962 w 1612962"/>
              <a:gd name="connsiteY6"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17843 w 1612962"/>
              <a:gd name="connsiteY5" fmla="*/ 554665 h 563396"/>
              <a:gd name="connsiteX6" fmla="*/ 1612962 w 1612962"/>
              <a:gd name="connsiteY6" fmla="*/ 563396 h 56339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66691"/>
              <a:gd name="connsiteY0" fmla="*/ 0 h 368970"/>
              <a:gd name="connsiteX1" fmla="*/ 19497 w 1566691"/>
              <a:gd name="connsiteY1" fmla="*/ 104413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19497 w 1566691"/>
              <a:gd name="connsiteY1" fmla="*/ 104413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19497 w 1566691"/>
              <a:gd name="connsiteY1" fmla="*/ 104413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19497 w 1566691"/>
              <a:gd name="connsiteY1" fmla="*/ 114758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00553 w 1566691"/>
              <a:gd name="connsiteY2" fmla="*/ 239871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08201 w 1566691"/>
              <a:gd name="connsiteY2" fmla="*/ 240480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52792 w 1566691"/>
              <a:gd name="connsiteY3" fmla="*/ 299201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52792 w 1566691"/>
              <a:gd name="connsiteY3" fmla="*/ 299201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52792 w 1566691"/>
              <a:gd name="connsiteY3" fmla="*/ 299201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40325 w 1566691"/>
              <a:gd name="connsiteY4" fmla="*/ 34504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40325 w 1566691"/>
              <a:gd name="connsiteY4" fmla="*/ 345049 h 368970"/>
              <a:gd name="connsiteX5" fmla="*/ 971572 w 1566691"/>
              <a:gd name="connsiteY5" fmla="*/ 36449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17381 w 1566691"/>
              <a:gd name="connsiteY4" fmla="*/ 348700 h 368970"/>
              <a:gd name="connsiteX5" fmla="*/ 971572 w 1566691"/>
              <a:gd name="connsiteY5" fmla="*/ 36449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4264 w 1566691"/>
              <a:gd name="connsiteY3" fmla="*/ 305895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74740 w 1566691"/>
              <a:gd name="connsiteY4" fmla="*/ 349917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390787"/>
              <a:gd name="connsiteY0" fmla="*/ 0 h 367753"/>
              <a:gd name="connsiteX1" fmla="*/ 15673 w 1390787"/>
              <a:gd name="connsiteY1" fmla="*/ 122061 h 367753"/>
              <a:gd name="connsiteX2" fmla="*/ 113937 w 1390787"/>
              <a:gd name="connsiteY2" fmla="*/ 248087 h 367753"/>
              <a:gd name="connsiteX3" fmla="*/ 268087 w 1390787"/>
              <a:gd name="connsiteY3" fmla="*/ 313197 h 367753"/>
              <a:gd name="connsiteX4" fmla="*/ 593861 w 1390787"/>
              <a:gd name="connsiteY4" fmla="*/ 351743 h 367753"/>
              <a:gd name="connsiteX5" fmla="*/ 971572 w 1390787"/>
              <a:gd name="connsiteY5" fmla="*/ 364499 h 367753"/>
              <a:gd name="connsiteX6" fmla="*/ 1390787 w 1390787"/>
              <a:gd name="connsiteY6" fmla="*/ 367753 h 367753"/>
              <a:gd name="connsiteX0" fmla="*/ 765 w 1381891"/>
              <a:gd name="connsiteY0" fmla="*/ 0 h 429247"/>
              <a:gd name="connsiteX1" fmla="*/ 6777 w 1381891"/>
              <a:gd name="connsiteY1" fmla="*/ 183555 h 429247"/>
              <a:gd name="connsiteX2" fmla="*/ 105041 w 1381891"/>
              <a:gd name="connsiteY2" fmla="*/ 309581 h 429247"/>
              <a:gd name="connsiteX3" fmla="*/ 259191 w 1381891"/>
              <a:gd name="connsiteY3" fmla="*/ 374691 h 429247"/>
              <a:gd name="connsiteX4" fmla="*/ 584965 w 1381891"/>
              <a:gd name="connsiteY4" fmla="*/ 413237 h 429247"/>
              <a:gd name="connsiteX5" fmla="*/ 962676 w 1381891"/>
              <a:gd name="connsiteY5" fmla="*/ 425993 h 429247"/>
              <a:gd name="connsiteX6" fmla="*/ 1381891 w 1381891"/>
              <a:gd name="connsiteY6" fmla="*/ 429247 h 429247"/>
              <a:gd name="connsiteX0" fmla="*/ 2897 w 1384023"/>
              <a:gd name="connsiteY0" fmla="*/ 0 h 429247"/>
              <a:gd name="connsiteX1" fmla="*/ 8909 w 1384023"/>
              <a:gd name="connsiteY1" fmla="*/ 183555 h 429247"/>
              <a:gd name="connsiteX2" fmla="*/ 136155 w 1384023"/>
              <a:gd name="connsiteY2" fmla="*/ 309581 h 429247"/>
              <a:gd name="connsiteX3" fmla="*/ 261323 w 1384023"/>
              <a:gd name="connsiteY3" fmla="*/ 374691 h 429247"/>
              <a:gd name="connsiteX4" fmla="*/ 587097 w 1384023"/>
              <a:gd name="connsiteY4" fmla="*/ 413237 h 429247"/>
              <a:gd name="connsiteX5" fmla="*/ 964808 w 1384023"/>
              <a:gd name="connsiteY5" fmla="*/ 425993 h 429247"/>
              <a:gd name="connsiteX6" fmla="*/ 1384023 w 1384023"/>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58426 w 1381126"/>
              <a:gd name="connsiteY3" fmla="*/ 374691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13937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23597 w 1381126"/>
              <a:gd name="connsiteY2" fmla="*/ 304200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23597 w 1381126"/>
              <a:gd name="connsiteY2" fmla="*/ 304200 h 429247"/>
              <a:gd name="connsiteX3" fmla="*/ 306729 w 1381126"/>
              <a:gd name="connsiteY3" fmla="*/ 370079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23597 w 1381126"/>
              <a:gd name="connsiteY2" fmla="*/ 304200 h 429247"/>
              <a:gd name="connsiteX3" fmla="*/ 306729 w 1381126"/>
              <a:gd name="connsiteY3" fmla="*/ 370079 h 429247"/>
              <a:gd name="connsiteX4" fmla="*/ 598691 w 1381126"/>
              <a:gd name="connsiteY4" fmla="*/ 410931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52579 w 1381126"/>
              <a:gd name="connsiteY2" fmla="*/ 301894 h 429247"/>
              <a:gd name="connsiteX3" fmla="*/ 306729 w 1381126"/>
              <a:gd name="connsiteY3" fmla="*/ 370079 h 429247"/>
              <a:gd name="connsiteX4" fmla="*/ 598691 w 1381126"/>
              <a:gd name="connsiteY4" fmla="*/ 410931 h 429247"/>
              <a:gd name="connsiteX5" fmla="*/ 961911 w 1381126"/>
              <a:gd name="connsiteY5" fmla="*/ 425993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06729 w 1381126"/>
              <a:gd name="connsiteY3" fmla="*/ 370079 h 429247"/>
              <a:gd name="connsiteX4" fmla="*/ 598691 w 1381126"/>
              <a:gd name="connsiteY4" fmla="*/ 410931 h 429247"/>
              <a:gd name="connsiteX5" fmla="*/ 961911 w 1381126"/>
              <a:gd name="connsiteY5" fmla="*/ 425993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21219 w 1381126"/>
              <a:gd name="connsiteY3" fmla="*/ 367004 h 429247"/>
              <a:gd name="connsiteX4" fmla="*/ 598691 w 1381126"/>
              <a:gd name="connsiteY4" fmla="*/ 410931 h 429247"/>
              <a:gd name="connsiteX5" fmla="*/ 961911 w 1381126"/>
              <a:gd name="connsiteY5" fmla="*/ 425993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21219 w 1381126"/>
              <a:gd name="connsiteY3" fmla="*/ 367004 h 429247"/>
              <a:gd name="connsiteX4" fmla="*/ 603521 w 1381126"/>
              <a:gd name="connsiteY4" fmla="*/ 407856 h 429247"/>
              <a:gd name="connsiteX5" fmla="*/ 961911 w 1381126"/>
              <a:gd name="connsiteY5" fmla="*/ 425993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21219 w 1381126"/>
              <a:gd name="connsiteY3" fmla="*/ 367004 h 429247"/>
              <a:gd name="connsiteX4" fmla="*/ 603521 w 1381126"/>
              <a:gd name="connsiteY4" fmla="*/ 407856 h 429247"/>
              <a:gd name="connsiteX5" fmla="*/ 966742 w 1381126"/>
              <a:gd name="connsiteY5" fmla="*/ 425224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21219 w 1381126"/>
              <a:gd name="connsiteY3" fmla="*/ 367004 h 429247"/>
              <a:gd name="connsiteX4" fmla="*/ 574539 w 1381126"/>
              <a:gd name="connsiteY4" fmla="*/ 407856 h 429247"/>
              <a:gd name="connsiteX5" fmla="*/ 966742 w 1381126"/>
              <a:gd name="connsiteY5" fmla="*/ 425224 h 429247"/>
              <a:gd name="connsiteX6" fmla="*/ 1381126 w 1381126"/>
              <a:gd name="connsiteY6" fmla="*/ 429247 h 429247"/>
              <a:gd name="connsiteX0" fmla="*/ 0 w 1381126"/>
              <a:gd name="connsiteY0" fmla="*/ 0 h 429247"/>
              <a:gd name="connsiteX1" fmla="*/ 39825 w 1381126"/>
              <a:gd name="connsiteY1" fmla="*/ 184324 h 429247"/>
              <a:gd name="connsiteX2" fmla="*/ 133258 w 1381126"/>
              <a:gd name="connsiteY2" fmla="*/ 300357 h 429247"/>
              <a:gd name="connsiteX3" fmla="*/ 321219 w 1381126"/>
              <a:gd name="connsiteY3" fmla="*/ 367004 h 429247"/>
              <a:gd name="connsiteX4" fmla="*/ 574539 w 1381126"/>
              <a:gd name="connsiteY4" fmla="*/ 407856 h 429247"/>
              <a:gd name="connsiteX5" fmla="*/ 966742 w 1381126"/>
              <a:gd name="connsiteY5" fmla="*/ 425224 h 429247"/>
              <a:gd name="connsiteX6" fmla="*/ 1381126 w 1381126"/>
              <a:gd name="connsiteY6" fmla="*/ 429247 h 429247"/>
              <a:gd name="connsiteX0" fmla="*/ 0 w 1381126"/>
              <a:gd name="connsiteY0" fmla="*/ 0 h 435396"/>
              <a:gd name="connsiteX1" fmla="*/ 39825 w 1381126"/>
              <a:gd name="connsiteY1" fmla="*/ 190473 h 435396"/>
              <a:gd name="connsiteX2" fmla="*/ 133258 w 1381126"/>
              <a:gd name="connsiteY2" fmla="*/ 306506 h 435396"/>
              <a:gd name="connsiteX3" fmla="*/ 321219 w 1381126"/>
              <a:gd name="connsiteY3" fmla="*/ 373153 h 435396"/>
              <a:gd name="connsiteX4" fmla="*/ 574539 w 1381126"/>
              <a:gd name="connsiteY4" fmla="*/ 414005 h 435396"/>
              <a:gd name="connsiteX5" fmla="*/ 966742 w 1381126"/>
              <a:gd name="connsiteY5" fmla="*/ 431373 h 435396"/>
              <a:gd name="connsiteX6" fmla="*/ 1381126 w 1381126"/>
              <a:gd name="connsiteY6" fmla="*/ 435396 h 43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126" h="435396">
                <a:moveTo>
                  <a:pt x="0" y="0"/>
                </a:moveTo>
                <a:cubicBezTo>
                  <a:pt x="11566" y="104298"/>
                  <a:pt x="17615" y="139389"/>
                  <a:pt x="39825" y="190473"/>
                </a:cubicBezTo>
                <a:cubicBezTo>
                  <a:pt x="62035" y="241557"/>
                  <a:pt x="86359" y="276059"/>
                  <a:pt x="133258" y="306506"/>
                </a:cubicBezTo>
                <a:cubicBezTo>
                  <a:pt x="180157" y="336953"/>
                  <a:pt x="247672" y="355237"/>
                  <a:pt x="321219" y="373153"/>
                </a:cubicBezTo>
                <a:cubicBezTo>
                  <a:pt x="394766" y="391069"/>
                  <a:pt x="466952" y="404302"/>
                  <a:pt x="574539" y="414005"/>
                </a:cubicBezTo>
                <a:cubicBezTo>
                  <a:pt x="682126" y="423708"/>
                  <a:pt x="833921" y="428705"/>
                  <a:pt x="966742" y="431373"/>
                </a:cubicBezTo>
                <a:cubicBezTo>
                  <a:pt x="1099563" y="434041"/>
                  <a:pt x="1182753" y="433906"/>
                  <a:pt x="1381126" y="435396"/>
                </a:cubicBezTo>
              </a:path>
            </a:pathLst>
          </a:custGeom>
          <a:noFill/>
          <a:ln w="50800" cmpd="sng">
            <a:solidFill>
              <a:srgbClr val="00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p>
        </p:txBody>
      </p:sp>
      <p:sp>
        <p:nvSpPr>
          <p:cNvPr id="31" name="Slide Number Placeholder 1"/>
          <p:cNvSpPr>
            <a:spLocks noGrp="1"/>
          </p:cNvSpPr>
          <p:nvPr>
            <p:ph type="sldNum" sz="quarter" idx="12"/>
          </p:nvPr>
        </p:nvSpPr>
        <p:spPr>
          <a:xfrm>
            <a:off x="7003724" y="4868863"/>
            <a:ext cx="2133600" cy="274637"/>
          </a:xfrm>
        </p:spPr>
        <p:txBody>
          <a:bodyPr/>
          <a:lstStyle/>
          <a:p>
            <a:fld id="{CDB8BC0E-CEE3-4EC1-B849-44D559D8322A}" type="slidenum">
              <a:rPr lang="en-US" altLang="fi-FI" smtClean="0"/>
              <a:pPr/>
              <a:t>37</a:t>
            </a:fld>
            <a:endParaRPr lang="en-US" altLang="fi-FI" dirty="0"/>
          </a:p>
        </p:txBody>
      </p:sp>
      <p:cxnSp>
        <p:nvCxnSpPr>
          <p:cNvPr id="43" name="Straight Connector 42"/>
          <p:cNvCxnSpPr/>
          <p:nvPr/>
        </p:nvCxnSpPr>
        <p:spPr>
          <a:xfrm>
            <a:off x="4988449" y="2991711"/>
            <a:ext cx="3576019"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678952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fade">
                                      <p:cBhvr>
                                        <p:cTn id="10" dur="500"/>
                                        <p:tgtEl>
                                          <p:spTgt spid="6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5" grpId="0" animBg="1"/>
      <p:bldP spid="6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Fourier Transform"/>
          <p:cNvGrpSpPr/>
          <p:nvPr/>
        </p:nvGrpSpPr>
        <p:grpSpPr>
          <a:xfrm>
            <a:off x="4394202" y="448485"/>
            <a:ext cx="4749798" cy="4715188"/>
            <a:chOff x="4394202" y="448485"/>
            <a:chExt cx="4749798" cy="4715188"/>
          </a:xfrm>
        </p:grpSpPr>
        <p:sp>
          <p:nvSpPr>
            <p:cNvPr id="40" name="TextBox 39"/>
            <p:cNvSpPr txBox="1"/>
            <p:nvPr/>
          </p:nvSpPr>
          <p:spPr>
            <a:xfrm>
              <a:off x="5448244" y="501520"/>
              <a:ext cx="2018501" cy="369332"/>
            </a:xfrm>
            <a:prstGeom prst="rect">
              <a:avLst/>
            </a:prstGeom>
            <a:noFill/>
          </p:spPr>
          <p:txBody>
            <a:bodyPr wrap="none" rtlCol="0">
              <a:spAutoFit/>
            </a:bodyPr>
            <a:lstStyle/>
            <a:p>
              <a:r>
                <a:rPr lang="fi-FI" dirty="0" smtClean="0">
                  <a:solidFill>
                    <a:srgbClr val="000000"/>
                  </a:solidFill>
                </a:rPr>
                <a:t>Fourier transform</a:t>
              </a:r>
              <a:endParaRPr lang="en-US" dirty="0">
                <a:solidFill>
                  <a:srgbClr val="000000"/>
                </a:solidFill>
              </a:endParaRPr>
            </a:p>
          </p:txBody>
        </p:sp>
        <p:pic>
          <p:nvPicPr>
            <p:cNvPr id="41" name="Fourie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94202" y="1204914"/>
              <a:ext cx="4749798" cy="3562349"/>
            </a:xfrm>
            <a:prstGeom prst="rect">
              <a:avLst/>
            </a:prstGeom>
          </p:spPr>
        </p:pic>
        <mc:AlternateContent xmlns:mc="http://schemas.openxmlformats.org/markup-compatibility/2006" xmlns:a14="http://schemas.microsoft.com/office/drawing/2010/main">
          <mc:Choice Requires="a14">
            <p:sp>
              <p:nvSpPr>
                <p:cNvPr id="42" name="Math Text: f hat"/>
                <p:cNvSpPr txBox="1"/>
                <p:nvPr/>
              </p:nvSpPr>
              <p:spPr>
                <a:xfrm>
                  <a:off x="7315822" y="448485"/>
                  <a:ext cx="907568" cy="461665"/>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m:rPr>
                            <m:nor/>
                          </m:rPr>
                          <a:rPr lang="fi-FI" sz="2400" dirty="0" smtClean="0">
                            <a:solidFill>
                              <a:srgbClr val="000000"/>
                            </a:solidFill>
                          </a:rPr>
                          <m:t>ℱ</m:t>
                        </m:r>
                        <m:r>
                          <a:rPr lang="fi-FI" sz="2400" b="0" i="1" dirty="0" smtClean="0">
                            <a:solidFill>
                              <a:srgbClr val="000000"/>
                            </a:solidFill>
                            <a:latin typeface="Cambria Math"/>
                          </a:rPr>
                          <m:t>{</m:t>
                        </m:r>
                        <m:r>
                          <a:rPr lang="fi-FI" sz="2400" i="1" dirty="0">
                            <a:solidFill>
                              <a:srgbClr val="000000"/>
                            </a:solidFill>
                            <a:latin typeface="Cambria Math"/>
                          </a:rPr>
                          <m:t>𝑓</m:t>
                        </m:r>
                        <m:r>
                          <a:rPr lang="fi-FI" sz="2400" b="0" i="1" dirty="0" smtClean="0">
                            <a:solidFill>
                              <a:srgbClr val="000000"/>
                            </a:solidFill>
                            <a:latin typeface="Cambria Math"/>
                          </a:rPr>
                          <m:t>}</m:t>
                        </m:r>
                      </m:oMath>
                    </m:oMathPara>
                  </a14:m>
                  <a:endParaRPr lang="fi-FI" sz="2400" dirty="0">
                    <a:solidFill>
                      <a:srgbClr val="000000"/>
                    </a:solidFill>
                  </a:endParaRPr>
                </a:p>
              </p:txBody>
            </p:sp>
          </mc:Choice>
          <mc:Fallback xmlns="">
            <p:sp>
              <p:nvSpPr>
                <p:cNvPr id="42" name="Math Text: f hat"/>
                <p:cNvSpPr txBox="1">
                  <a:spLocks noRot="1" noChangeAspect="1" noMove="1" noResize="1" noEditPoints="1" noAdjustHandles="1" noChangeArrowheads="1" noChangeShapeType="1" noTextEdit="1"/>
                </p:cNvSpPr>
                <p:nvPr/>
              </p:nvSpPr>
              <p:spPr>
                <a:xfrm>
                  <a:off x="7315822" y="448485"/>
                  <a:ext cx="907568" cy="461665"/>
                </a:xfrm>
                <a:prstGeom prst="rect">
                  <a:avLst/>
                </a:prstGeom>
                <a:blipFill rotWithShape="0">
                  <a:blip r:embed="rId5"/>
                  <a:stretch>
                    <a:fillRect b="-21333"/>
                  </a:stretch>
                </a:blipFill>
              </p:spPr>
              <p:txBody>
                <a:bodyPr/>
                <a:lstStyle/>
                <a:p>
                  <a:r>
                    <a:rPr lang="en-US">
                      <a:noFill/>
                    </a:rPr>
                    <a:t> </a:t>
                  </a:r>
                </a:p>
              </p:txBody>
            </p:sp>
          </mc:Fallback>
        </mc:AlternateContent>
        <p:grpSp>
          <p:nvGrpSpPr>
            <p:cNvPr id="43" name="Fourier Axes Big"/>
            <p:cNvGrpSpPr/>
            <p:nvPr/>
          </p:nvGrpSpPr>
          <p:grpSpPr>
            <a:xfrm>
              <a:off x="4418925" y="953513"/>
              <a:ext cx="4461687" cy="4210160"/>
              <a:chOff x="4418925" y="953513"/>
              <a:chExt cx="4461687" cy="4210160"/>
            </a:xfrm>
          </p:grpSpPr>
          <p:cxnSp>
            <p:nvCxnSpPr>
              <p:cNvPr id="44" name="Axis X"/>
              <p:cNvCxnSpPr/>
              <p:nvPr/>
            </p:nvCxnSpPr>
            <p:spPr>
              <a:xfrm flipV="1">
                <a:off x="4988449" y="4768919"/>
                <a:ext cx="3804317" cy="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5" name="Axis P"/>
              <p:cNvCxnSpPr/>
              <p:nvPr/>
            </p:nvCxnSpPr>
            <p:spPr>
              <a:xfrm flipV="1">
                <a:off x="4988449" y="1000897"/>
                <a:ext cx="0" cy="376802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6" name="X"/>
                  <p:cNvSpPr txBox="1"/>
                  <p:nvPr/>
                </p:nvSpPr>
                <p:spPr>
                  <a:xfrm>
                    <a:off x="8248324" y="4702008"/>
                    <a:ext cx="63228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𝑥</m:t>
                              </m:r>
                            </m:sub>
                          </m:sSub>
                        </m:oMath>
                      </m:oMathPara>
                    </a14:m>
                    <a:endParaRPr lang="fi-FI" sz="2400" dirty="0">
                      <a:solidFill>
                        <a:srgbClr val="000000"/>
                      </a:solidFill>
                    </a:endParaRPr>
                  </a:p>
                </p:txBody>
              </p:sp>
            </mc:Choice>
            <mc:Fallback xmlns="">
              <p:sp>
                <p:nvSpPr>
                  <p:cNvPr id="46" name="X"/>
                  <p:cNvSpPr txBox="1">
                    <a:spLocks noRot="1" noChangeAspect="1" noMove="1" noResize="1" noEditPoints="1" noAdjustHandles="1" noChangeArrowheads="1" noChangeShapeType="1" noTextEdit="1"/>
                  </p:cNvSpPr>
                  <p:nvPr/>
                </p:nvSpPr>
                <p:spPr>
                  <a:xfrm>
                    <a:off x="8248324" y="4702008"/>
                    <a:ext cx="632288" cy="461665"/>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Y"/>
                  <p:cNvSpPr txBox="1"/>
                  <p:nvPr/>
                </p:nvSpPr>
                <p:spPr>
                  <a:xfrm>
                    <a:off x="4418925" y="953513"/>
                    <a:ext cx="637033" cy="4901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𝑝</m:t>
                              </m:r>
                            </m:sub>
                          </m:sSub>
                        </m:oMath>
                      </m:oMathPara>
                    </a14:m>
                    <a:endParaRPr lang="fi-FI" sz="2400" dirty="0">
                      <a:solidFill>
                        <a:srgbClr val="000000"/>
                      </a:solidFill>
                    </a:endParaRPr>
                  </a:p>
                </p:txBody>
              </p:sp>
            </mc:Choice>
            <mc:Fallback xmlns="">
              <p:sp>
                <p:nvSpPr>
                  <p:cNvPr id="47" name="Y"/>
                  <p:cNvSpPr txBox="1">
                    <a:spLocks noRot="1" noChangeAspect="1" noMove="1" noResize="1" noEditPoints="1" noAdjustHandles="1" noChangeArrowheads="1" noChangeShapeType="1" noTextEdit="1"/>
                  </p:cNvSpPr>
                  <p:nvPr/>
                </p:nvSpPr>
                <p:spPr>
                  <a:xfrm>
                    <a:off x="4418925" y="953513"/>
                    <a:ext cx="637033" cy="490199"/>
                  </a:xfrm>
                  <a:prstGeom prst="rect">
                    <a:avLst/>
                  </a:prstGeom>
                  <a:blipFill rotWithShape="0">
                    <a:blip r:embed="rId7"/>
                    <a:stretch>
                      <a:fillRect b="-6173"/>
                    </a:stretch>
                  </a:blipFill>
                </p:spPr>
                <p:txBody>
                  <a:bodyPr/>
                  <a:lstStyle/>
                  <a:p>
                    <a:r>
                      <a:rPr lang="en-US">
                        <a:noFill/>
                      </a:rPr>
                      <a:t> </a:t>
                    </a:r>
                  </a:p>
                </p:txBody>
              </p:sp>
            </mc:Fallback>
          </mc:AlternateContent>
          <p:cxnSp>
            <p:nvCxnSpPr>
              <p:cNvPr id="48" name="Fourier ω_p=0"/>
              <p:cNvCxnSpPr/>
              <p:nvPr/>
            </p:nvCxnSpPr>
            <p:spPr>
              <a:xfrm>
                <a:off x="4933950" y="3001779"/>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cxnSp>
            <p:nvCxnSpPr>
              <p:cNvPr id="49" name="Fourier ω_x=0"/>
              <p:cNvCxnSpPr/>
              <p:nvPr/>
            </p:nvCxnSpPr>
            <p:spPr>
              <a:xfrm rot="5400000">
                <a:off x="6745157" y="4792977"/>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grpSp>
      </p:grpSp>
      <p:grpSp>
        <p:nvGrpSpPr>
          <p:cNvPr id="5" name="Throughput"/>
          <p:cNvGrpSpPr/>
          <p:nvPr/>
        </p:nvGrpSpPr>
        <p:grpSpPr>
          <a:xfrm>
            <a:off x="0" y="429806"/>
            <a:ext cx="4749798" cy="4733867"/>
            <a:chOff x="0" y="429806"/>
            <a:chExt cx="4749798" cy="4733867"/>
          </a:xfrm>
        </p:grpSpPr>
        <p:pic>
          <p:nvPicPr>
            <p:cNvPr id="32" name="Primal"/>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204914"/>
              <a:ext cx="4749798" cy="3562349"/>
            </a:xfrm>
            <a:prstGeom prst="rect">
              <a:avLst/>
            </a:prstGeom>
          </p:spPr>
        </p:pic>
        <p:grpSp>
          <p:nvGrpSpPr>
            <p:cNvPr id="4" name="Group 3"/>
            <p:cNvGrpSpPr/>
            <p:nvPr/>
          </p:nvGrpSpPr>
          <p:grpSpPr>
            <a:xfrm>
              <a:off x="160392" y="429806"/>
              <a:ext cx="4317136" cy="4733867"/>
              <a:chOff x="160392" y="429806"/>
              <a:chExt cx="4317136" cy="4733867"/>
            </a:xfrm>
          </p:grpSpPr>
          <mc:AlternateContent xmlns:mc="http://schemas.openxmlformats.org/markup-compatibility/2006" xmlns:a14="http://schemas.microsoft.com/office/drawing/2010/main">
            <mc:Choice Requires="a14">
              <p:sp>
                <p:nvSpPr>
                  <p:cNvPr id="33" name="Math Text: f"/>
                  <p:cNvSpPr txBox="1"/>
                  <p:nvPr/>
                </p:nvSpPr>
                <p:spPr>
                  <a:xfrm>
                    <a:off x="1962473" y="429806"/>
                    <a:ext cx="907568" cy="461665"/>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fi-FI" sz="2400" b="0" i="1" dirty="0" smtClean="0">
                              <a:solidFill>
                                <a:srgbClr val="000000"/>
                              </a:solidFill>
                              <a:latin typeface="Cambria Math"/>
                            </a:rPr>
                            <m:t>𝑓</m:t>
                          </m:r>
                        </m:oMath>
                      </m:oMathPara>
                    </a14:m>
                    <a:endParaRPr lang="fi-FI" sz="2400" dirty="0">
                      <a:solidFill>
                        <a:srgbClr val="000000"/>
                      </a:solidFill>
                    </a:endParaRPr>
                  </a:p>
                </p:txBody>
              </p:sp>
            </mc:Choice>
            <mc:Fallback xmlns="">
              <p:sp>
                <p:nvSpPr>
                  <p:cNvPr id="33" name="Math Text: f"/>
                  <p:cNvSpPr txBox="1">
                    <a:spLocks noRot="1" noChangeAspect="1" noMove="1" noResize="1" noEditPoints="1" noAdjustHandles="1" noChangeArrowheads="1" noChangeShapeType="1" noTextEdit="1"/>
                  </p:cNvSpPr>
                  <p:nvPr/>
                </p:nvSpPr>
                <p:spPr>
                  <a:xfrm>
                    <a:off x="1962473" y="429806"/>
                    <a:ext cx="907568" cy="461665"/>
                  </a:xfrm>
                  <a:prstGeom prst="rect">
                    <a:avLst/>
                  </a:prstGeom>
                  <a:blipFill rotWithShape="0">
                    <a:blip r:embed="rId9"/>
                    <a:stretch>
                      <a:fillRect b="-21333"/>
                    </a:stretch>
                  </a:blipFill>
                </p:spPr>
                <p:txBody>
                  <a:bodyPr/>
                  <a:lstStyle/>
                  <a:p>
                    <a:r>
                      <a:rPr lang="en-US">
                        <a:noFill/>
                      </a:rPr>
                      <a:t> </a:t>
                    </a:r>
                  </a:p>
                </p:txBody>
              </p:sp>
            </mc:Fallback>
          </mc:AlternateContent>
          <p:grpSp>
            <p:nvGrpSpPr>
              <p:cNvPr id="103" name="Big Axis x, p"/>
              <p:cNvGrpSpPr/>
              <p:nvPr/>
            </p:nvGrpSpPr>
            <p:grpSpPr>
              <a:xfrm>
                <a:off x="160392" y="943224"/>
                <a:ext cx="4317136" cy="4220449"/>
                <a:chOff x="1009164" y="-882979"/>
                <a:chExt cx="4317136" cy="4220449"/>
              </a:xfrm>
            </p:grpSpPr>
            <p:cxnSp>
              <p:nvCxnSpPr>
                <p:cNvPr id="104" name="Axis X"/>
                <p:cNvCxnSpPr/>
                <p:nvPr/>
              </p:nvCxnSpPr>
              <p:spPr>
                <a:xfrm flipV="1">
                  <a:off x="1438656" y="2942716"/>
                  <a:ext cx="3804317" cy="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05" name="Axis P"/>
                <p:cNvCxnSpPr/>
                <p:nvPr/>
              </p:nvCxnSpPr>
              <p:spPr>
                <a:xfrm flipV="1">
                  <a:off x="1438656" y="-825306"/>
                  <a:ext cx="0" cy="376802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06" name="X"/>
                    <p:cNvSpPr txBox="1"/>
                    <p:nvPr/>
                  </p:nvSpPr>
                  <p:spPr>
                    <a:xfrm>
                      <a:off x="4883871" y="2875805"/>
                      <a:ext cx="44242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𝑥</m:t>
                            </m:r>
                          </m:oMath>
                        </m:oMathPara>
                      </a14:m>
                      <a:endParaRPr lang="fi-FI" sz="2400" dirty="0">
                        <a:solidFill>
                          <a:srgbClr val="000000"/>
                        </a:solidFill>
                      </a:endParaRPr>
                    </a:p>
                  </p:txBody>
                </p:sp>
              </mc:Choice>
              <mc:Fallback xmlns="">
                <p:sp>
                  <p:nvSpPr>
                    <p:cNvPr id="106" name="X"/>
                    <p:cNvSpPr txBox="1">
                      <a:spLocks noRot="1" noChangeAspect="1" noMove="1" noResize="1" noEditPoints="1" noAdjustHandles="1" noChangeArrowheads="1" noChangeShapeType="1" noTextEdit="1"/>
                    </p:cNvSpPr>
                    <p:nvPr/>
                  </p:nvSpPr>
                  <p:spPr>
                    <a:xfrm>
                      <a:off x="4883871" y="2875805"/>
                      <a:ext cx="442429" cy="461665"/>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7" name="Y"/>
                    <p:cNvSpPr txBox="1"/>
                    <p:nvPr/>
                  </p:nvSpPr>
                  <p:spPr>
                    <a:xfrm>
                      <a:off x="1009164" y="-882979"/>
                      <a:ext cx="46038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𝑝</m:t>
                            </m:r>
                          </m:oMath>
                        </m:oMathPara>
                      </a14:m>
                      <a:endParaRPr lang="fi-FI" sz="2400" dirty="0">
                        <a:solidFill>
                          <a:srgbClr val="000000"/>
                        </a:solidFill>
                      </a:endParaRPr>
                    </a:p>
                  </p:txBody>
                </p:sp>
              </mc:Choice>
              <mc:Fallback xmlns="">
                <p:sp>
                  <p:nvSpPr>
                    <p:cNvPr id="107" name="Y"/>
                    <p:cNvSpPr txBox="1">
                      <a:spLocks noRot="1" noChangeAspect="1" noMove="1" noResize="1" noEditPoints="1" noAdjustHandles="1" noChangeArrowheads="1" noChangeShapeType="1" noTextEdit="1"/>
                    </p:cNvSpPr>
                    <p:nvPr/>
                  </p:nvSpPr>
                  <p:spPr>
                    <a:xfrm>
                      <a:off x="1009164" y="-882979"/>
                      <a:ext cx="460382" cy="461665"/>
                    </a:xfrm>
                    <a:prstGeom prst="rect">
                      <a:avLst/>
                    </a:prstGeom>
                    <a:blipFill rotWithShape="0">
                      <a:blip r:embed="rId11"/>
                      <a:stretch>
                        <a:fillRect b="-13333"/>
                      </a:stretch>
                    </a:blipFill>
                  </p:spPr>
                  <p:txBody>
                    <a:bodyPr/>
                    <a:lstStyle/>
                    <a:p>
                      <a:r>
                        <a:rPr lang="en-US">
                          <a:noFill/>
                        </a:rPr>
                        <a:t> </a:t>
                      </a:r>
                    </a:p>
                  </p:txBody>
                </p:sp>
              </mc:Fallback>
            </mc:AlternateContent>
          </p:grpSp>
        </p:grpSp>
      </p:grpSp>
      <p:cxnSp>
        <p:nvCxnSpPr>
          <p:cNvPr id="22" name="Straight Connector 21"/>
          <p:cNvCxnSpPr/>
          <p:nvPr/>
        </p:nvCxnSpPr>
        <p:spPr>
          <a:xfrm>
            <a:off x="4988449" y="2991711"/>
            <a:ext cx="3576019"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
        <p:nvSpPr>
          <p:cNvPr id="68" name="Grayed Out"/>
          <p:cNvSpPr/>
          <p:nvPr/>
        </p:nvSpPr>
        <p:spPr>
          <a:xfrm>
            <a:off x="4566506" y="0"/>
            <a:ext cx="4577493"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nvGrpSpPr>
          <p:cNvPr id="3" name="Fourier Slice"/>
          <p:cNvGrpSpPr/>
          <p:nvPr/>
        </p:nvGrpSpPr>
        <p:grpSpPr>
          <a:xfrm>
            <a:off x="-18853" y="473107"/>
            <a:ext cx="4828211" cy="4740718"/>
            <a:chOff x="-18853" y="473107"/>
            <a:chExt cx="4828211" cy="4740718"/>
          </a:xfrm>
        </p:grpSpPr>
        <p:grpSp>
          <p:nvGrpSpPr>
            <p:cNvPr id="56" name="Fourier Slice"/>
            <p:cNvGrpSpPr/>
            <p:nvPr/>
          </p:nvGrpSpPr>
          <p:grpSpPr>
            <a:xfrm>
              <a:off x="-18853" y="473107"/>
              <a:ext cx="4749797" cy="4740718"/>
              <a:chOff x="-18853" y="473107"/>
              <a:chExt cx="4749797" cy="4740718"/>
            </a:xfrm>
          </p:grpSpPr>
          <mc:AlternateContent xmlns:mc="http://schemas.openxmlformats.org/markup-compatibility/2006" xmlns:a14="http://schemas.microsoft.com/office/drawing/2010/main">
            <mc:Choice Requires="a14">
              <p:sp>
                <p:nvSpPr>
                  <p:cNvPr id="57" name="Title: Cross-section"/>
                  <p:cNvSpPr txBox="1"/>
                  <p:nvPr/>
                </p:nvSpPr>
                <p:spPr>
                  <a:xfrm>
                    <a:off x="596382" y="473107"/>
                    <a:ext cx="3975618" cy="490199"/>
                  </a:xfrm>
                  <a:prstGeom prst="rect">
                    <a:avLst/>
                  </a:prstGeom>
                  <a:noFill/>
                </p:spPr>
                <p:txBody>
                  <a:bodyPr wrap="square" rtlCol="0">
                    <a:spAutoFit/>
                  </a:bodyPr>
                  <a:lstStyle/>
                  <a:p>
                    <a:pPr algn="ctr"/>
                    <a:r>
                      <a:rPr lang="fi-FI" sz="2400" dirty="0">
                        <a:solidFill>
                          <a:srgbClr val="000000"/>
                        </a:solidFill>
                      </a:rPr>
                      <a:t>Slice </a:t>
                    </a:r>
                    <a14:m>
                      <m:oMath xmlns:m="http://schemas.openxmlformats.org/officeDocument/2006/math">
                        <m:r>
                          <a:rPr lang="fi-FI" sz="2400">
                            <a:solidFill>
                              <a:srgbClr val="000000"/>
                            </a:solidFill>
                            <a:latin typeface="Cambria Math"/>
                          </a:rPr>
                          <m:t>(</m:t>
                        </m:r>
                        <m:sSub>
                          <m:sSubPr>
                            <m:ctrlPr>
                              <a:rPr lang="fi-FI" sz="2400" i="1">
                                <a:solidFill>
                                  <a:srgbClr val="000000"/>
                                </a:solidFill>
                                <a:latin typeface="Cambria Math" panose="02040503050406030204" pitchFamily="18" charset="0"/>
                              </a:rPr>
                            </m:ctrlPr>
                          </m:sSubPr>
                          <m:e>
                            <m:r>
                              <a:rPr lang="fi-FI" sz="2400" i="1">
                                <a:solidFill>
                                  <a:srgbClr val="000000"/>
                                </a:solidFill>
                                <a:latin typeface="Cambria Math"/>
                              </a:rPr>
                              <m:t>𝜔</m:t>
                            </m:r>
                          </m:e>
                          <m:sub>
                            <m:r>
                              <a:rPr lang="fi-FI" sz="2400" i="1">
                                <a:solidFill>
                                  <a:srgbClr val="000000"/>
                                </a:solidFill>
                                <a:latin typeface="Cambria Math"/>
                              </a:rPr>
                              <m:t>𝑝</m:t>
                            </m:r>
                          </m:sub>
                        </m:sSub>
                        <m:r>
                          <a:rPr lang="fi-FI" sz="2400" i="1">
                            <a:solidFill>
                              <a:srgbClr val="000000"/>
                            </a:solidFill>
                            <a:latin typeface="Cambria Math"/>
                          </a:rPr>
                          <m:t>=0)</m:t>
                        </m:r>
                      </m:oMath>
                    </a14:m>
                    <a:endParaRPr lang="fi-FI" sz="2400" dirty="0">
                      <a:solidFill>
                        <a:srgbClr val="000000"/>
                      </a:solidFill>
                    </a:endParaRPr>
                  </a:p>
                </p:txBody>
              </p:sp>
            </mc:Choice>
            <mc:Fallback xmlns="">
              <p:sp>
                <p:nvSpPr>
                  <p:cNvPr id="57" name="Title: Cross-section"/>
                  <p:cNvSpPr txBox="1">
                    <a:spLocks noRot="1" noChangeAspect="1" noMove="1" noResize="1" noEditPoints="1" noAdjustHandles="1" noChangeArrowheads="1" noChangeShapeType="1" noTextEdit="1"/>
                  </p:cNvSpPr>
                  <p:nvPr/>
                </p:nvSpPr>
                <p:spPr>
                  <a:xfrm>
                    <a:off x="596382" y="473107"/>
                    <a:ext cx="3975618" cy="490199"/>
                  </a:xfrm>
                  <a:prstGeom prst="rect">
                    <a:avLst/>
                  </a:prstGeom>
                  <a:blipFill rotWithShape="0">
                    <a:blip r:embed="rId12"/>
                    <a:stretch>
                      <a:fillRect t="-10000" b="-22500"/>
                    </a:stretch>
                  </a:blipFill>
                </p:spPr>
                <p:txBody>
                  <a:bodyPr/>
                  <a:lstStyle/>
                  <a:p>
                    <a:r>
                      <a:rPr lang="en-US">
                        <a:noFill/>
                      </a:rPr>
                      <a:t> </a:t>
                    </a:r>
                  </a:p>
                </p:txBody>
              </p:sp>
            </mc:Fallback>
          </mc:AlternateContent>
          <p:grpSp>
            <p:nvGrpSpPr>
              <p:cNvPr id="58" name="Group 57"/>
              <p:cNvGrpSpPr/>
              <p:nvPr/>
            </p:nvGrpSpPr>
            <p:grpSpPr>
              <a:xfrm>
                <a:off x="-18853" y="1000087"/>
                <a:ext cx="4749797" cy="4213738"/>
                <a:chOff x="-18853" y="1000087"/>
                <a:chExt cx="4749797" cy="4213738"/>
              </a:xfrm>
            </p:grpSpPr>
            <p:pic>
              <p:nvPicPr>
                <p:cNvPr id="59" name="Fourier Slice 7"/>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853" y="1051049"/>
                  <a:ext cx="4749797" cy="4162776"/>
                </a:xfrm>
                <a:prstGeom prst="rect">
                  <a:avLst/>
                </a:prstGeom>
              </p:spPr>
            </p:pic>
            <p:sp>
              <p:nvSpPr>
                <p:cNvPr id="60" name="Number Blocker"/>
                <p:cNvSpPr/>
                <p:nvPr/>
              </p:nvSpPr>
              <p:spPr>
                <a:xfrm>
                  <a:off x="520703" y="1190625"/>
                  <a:ext cx="68952" cy="36401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61" name="Number Blocker"/>
                <p:cNvSpPr/>
                <p:nvPr/>
              </p:nvSpPr>
              <p:spPr>
                <a:xfrm>
                  <a:off x="628874" y="4807711"/>
                  <a:ext cx="3853116" cy="984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nvGrpSpPr>
                <p:cNvPr id="62" name="Big Axis ω_x, ω_p shifted"/>
                <p:cNvGrpSpPr/>
                <p:nvPr/>
              </p:nvGrpSpPr>
              <p:grpSpPr>
                <a:xfrm>
                  <a:off x="3024" y="1000087"/>
                  <a:ext cx="4703991" cy="4162669"/>
                  <a:chOff x="823029" y="-825199"/>
                  <a:chExt cx="4703991" cy="4162669"/>
                </a:xfrm>
              </p:grpSpPr>
              <p:cxnSp>
                <p:nvCxnSpPr>
                  <p:cNvPr id="64" name="Axis X"/>
                  <p:cNvCxnSpPr/>
                  <p:nvPr/>
                </p:nvCxnSpPr>
                <p:spPr>
                  <a:xfrm>
                    <a:off x="1416387" y="2947479"/>
                    <a:ext cx="3797082"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5" name="Axis P"/>
                  <p:cNvCxnSpPr/>
                  <p:nvPr/>
                </p:nvCxnSpPr>
                <p:spPr>
                  <a:xfrm flipV="1">
                    <a:off x="1410405" y="-825199"/>
                    <a:ext cx="0" cy="3767923"/>
                  </a:xfrm>
                  <a:prstGeom prst="straightConnector1">
                    <a:avLst/>
                  </a:prstGeom>
                  <a:ln cap="rnd">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6" name="X"/>
                      <p:cNvSpPr txBox="1"/>
                      <p:nvPr/>
                    </p:nvSpPr>
                    <p:spPr>
                      <a:xfrm>
                        <a:off x="4894732" y="2875805"/>
                        <a:ext cx="63228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𝑥</m:t>
                                  </m:r>
                                </m:sub>
                              </m:sSub>
                            </m:oMath>
                          </m:oMathPara>
                        </a14:m>
                        <a:endParaRPr lang="fi-FI" sz="2400" dirty="0">
                          <a:solidFill>
                            <a:srgbClr val="000000"/>
                          </a:solidFill>
                        </a:endParaRPr>
                      </a:p>
                    </p:txBody>
                  </p:sp>
                </mc:Choice>
                <mc:Fallback xmlns="">
                  <p:sp>
                    <p:nvSpPr>
                      <p:cNvPr id="66" name="X"/>
                      <p:cNvSpPr txBox="1">
                        <a:spLocks noRot="1" noChangeAspect="1" noMove="1" noResize="1" noEditPoints="1" noAdjustHandles="1" noChangeArrowheads="1" noChangeShapeType="1" noTextEdit="1"/>
                      </p:cNvSpPr>
                      <p:nvPr/>
                    </p:nvSpPr>
                    <p:spPr>
                      <a:xfrm>
                        <a:off x="4894732" y="2875805"/>
                        <a:ext cx="632288" cy="461665"/>
                      </a:xfrm>
                      <a:prstGeom prst="rect">
                        <a:avLst/>
                      </a:prstGeom>
                      <a:blipFill rotWithShape="0">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Y"/>
                      <p:cNvSpPr txBox="1"/>
                      <p:nvPr/>
                    </p:nvSpPr>
                    <p:spPr>
                      <a:xfrm>
                        <a:off x="823029" y="128645"/>
                        <a:ext cx="33695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 </m:t>
                              </m:r>
                            </m:oMath>
                          </m:oMathPara>
                        </a14:m>
                        <a:endParaRPr lang="fi-FI" sz="2400" dirty="0">
                          <a:solidFill>
                            <a:srgbClr val="000000"/>
                          </a:solidFill>
                        </a:endParaRPr>
                      </a:p>
                    </p:txBody>
                  </p:sp>
                </mc:Choice>
                <mc:Fallback xmlns="">
                  <p:sp>
                    <p:nvSpPr>
                      <p:cNvPr id="67" name="Y"/>
                      <p:cNvSpPr txBox="1">
                        <a:spLocks noRot="1" noChangeAspect="1" noMove="1" noResize="1" noEditPoints="1" noAdjustHandles="1" noChangeArrowheads="1" noChangeShapeType="1" noTextEdit="1"/>
                      </p:cNvSpPr>
                      <p:nvPr/>
                    </p:nvSpPr>
                    <p:spPr>
                      <a:xfrm>
                        <a:off x="823029" y="128645"/>
                        <a:ext cx="336952" cy="461665"/>
                      </a:xfrm>
                      <a:prstGeom prst="rect">
                        <a:avLst/>
                      </a:prstGeom>
                      <a:blipFill rotWithShape="0">
                        <a:blip r:embed="rId15"/>
                        <a:stretch>
                          <a:fillRect/>
                        </a:stretch>
                      </a:blipFill>
                    </p:spPr>
                    <p:txBody>
                      <a:bodyPr/>
                      <a:lstStyle/>
                      <a:p>
                        <a:r>
                          <a:rPr lang="en-US">
                            <a:noFill/>
                          </a:rPr>
                          <a:t> </a:t>
                        </a:r>
                      </a:p>
                    </p:txBody>
                  </p:sp>
                </mc:Fallback>
              </mc:AlternateContent>
            </p:grpSp>
            <p:cxnSp>
              <p:nvCxnSpPr>
                <p:cNvPr id="63" name="Fourier ω_x=0"/>
                <p:cNvCxnSpPr/>
                <p:nvPr/>
              </p:nvCxnSpPr>
              <p:spPr>
                <a:xfrm rot="5400000">
                  <a:off x="2410793" y="4788519"/>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70" name="TextBox 69"/>
                <p:cNvSpPr txBox="1"/>
                <p:nvPr/>
              </p:nvSpPr>
              <p:spPr>
                <a:xfrm>
                  <a:off x="2994461" y="2133751"/>
                  <a:ext cx="1814897" cy="6594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fi-FI" b="0" i="1" smtClean="0">
                            <a:solidFill>
                              <a:srgbClr val="000000"/>
                            </a:solidFill>
                            <a:latin typeface="Cambria Math"/>
                          </a:rPr>
                          <m:t>|</m:t>
                        </m:r>
                        <m:r>
                          <a:rPr lang="fi-FI" b="0" i="1" smtClean="0">
                            <a:solidFill>
                              <a:srgbClr val="000000"/>
                            </a:solidFill>
                            <a:latin typeface="Cambria Math"/>
                          </a:rPr>
                          <m:t>𝑓</m:t>
                        </m:r>
                        <m:sSup>
                          <m:sSupPr>
                            <m:ctrlPr>
                              <a:rPr lang="fi-FI" b="0" i="1" smtClean="0">
                                <a:solidFill>
                                  <a:srgbClr val="000000"/>
                                </a:solidFill>
                                <a:latin typeface="Cambria Math" panose="02040503050406030204" pitchFamily="18" charset="0"/>
                              </a:rPr>
                            </m:ctrlPr>
                          </m:sSupPr>
                          <m:e>
                            <m:d>
                              <m:dPr>
                                <m:ctrlPr>
                                  <a:rPr lang="fi-FI" b="0" i="1" smtClean="0">
                                    <a:solidFill>
                                      <a:srgbClr val="000000"/>
                                    </a:solidFill>
                                    <a:latin typeface="Cambria Math" panose="02040503050406030204" pitchFamily="18" charset="0"/>
                                  </a:rPr>
                                </m:ctrlPr>
                              </m:dPr>
                              <m:e>
                                <m:sSub>
                                  <m:sSubPr>
                                    <m:ctrlPr>
                                      <a:rPr lang="fi-FI" b="0" i="1" smtClean="0">
                                        <a:solidFill>
                                          <a:srgbClr val="000000"/>
                                        </a:solidFill>
                                        <a:latin typeface="Cambria Math" panose="02040503050406030204" pitchFamily="18" charset="0"/>
                                      </a:rPr>
                                    </m:ctrlPr>
                                  </m:sSubPr>
                                  <m:e>
                                    <m:r>
                                      <a:rPr lang="fi-FI" b="0" i="1" smtClean="0">
                                        <a:solidFill>
                                          <a:srgbClr val="000000"/>
                                        </a:solidFill>
                                        <a:latin typeface="Cambria Math"/>
                                      </a:rPr>
                                      <m:t>𝜔</m:t>
                                    </m:r>
                                  </m:e>
                                  <m:sub>
                                    <m:r>
                                      <a:rPr lang="fi-FI" b="0" i="1" smtClean="0">
                                        <a:solidFill>
                                          <a:srgbClr val="000000"/>
                                        </a:solidFill>
                                        <a:latin typeface="Cambria Math" panose="02040503050406030204" pitchFamily="18" charset="0"/>
                                      </a:rPr>
                                      <m:t>𝑥</m:t>
                                    </m:r>
                                  </m:sub>
                                </m:sSub>
                              </m:e>
                            </m:d>
                            <m:r>
                              <a:rPr lang="fi-FI" b="0" i="1" smtClean="0">
                                <a:solidFill>
                                  <a:srgbClr val="000000"/>
                                </a:solidFill>
                                <a:latin typeface="Cambria Math"/>
                              </a:rPr>
                              <m:t>|</m:t>
                            </m:r>
                          </m:e>
                          <m:sup>
                            <m:r>
                              <a:rPr lang="fi-FI" b="0" i="1" smtClean="0">
                                <a:solidFill>
                                  <a:srgbClr val="000000"/>
                                </a:solidFill>
                                <a:latin typeface="Cambria Math"/>
                              </a:rPr>
                              <m:t>2</m:t>
                            </m:r>
                          </m:sup>
                        </m:sSup>
                        <m:r>
                          <a:rPr lang="fi-FI" b="0" i="1" smtClean="0">
                            <a:solidFill>
                              <a:srgbClr val="000000"/>
                            </a:solidFill>
                            <a:latin typeface="Cambria Math"/>
                          </a:rPr>
                          <m:t>~</m:t>
                        </m:r>
                        <m:f>
                          <m:fPr>
                            <m:ctrlPr>
                              <a:rPr lang="fi-FI" i="1" smtClean="0">
                                <a:solidFill>
                                  <a:srgbClr val="000000"/>
                                </a:solidFill>
                                <a:latin typeface="Cambria Math" panose="02040503050406030204" pitchFamily="18" charset="0"/>
                              </a:rPr>
                            </m:ctrlPr>
                          </m:fPr>
                          <m:num>
                            <m:r>
                              <a:rPr lang="fi-FI" b="0" i="1" smtClean="0">
                                <a:solidFill>
                                  <a:srgbClr val="000000"/>
                                </a:solidFill>
                                <a:latin typeface="Cambria Math"/>
                              </a:rPr>
                              <m:t>1</m:t>
                            </m:r>
                          </m:num>
                          <m:den>
                            <m:sSup>
                              <m:sSupPr>
                                <m:ctrlPr>
                                  <a:rPr lang="fi-FI" b="0" i="1" smtClean="0">
                                    <a:solidFill>
                                      <a:srgbClr val="000000"/>
                                    </a:solidFill>
                                    <a:latin typeface="Cambria Math" panose="02040503050406030204" pitchFamily="18" charset="0"/>
                                  </a:rPr>
                                </m:ctrlPr>
                              </m:sSupPr>
                              <m:e>
                                <m:r>
                                  <a:rPr lang="fi-FI" b="0" i="1" smtClean="0">
                                    <a:solidFill>
                                      <a:srgbClr val="000000"/>
                                    </a:solidFill>
                                    <a:latin typeface="Cambria Math"/>
                                  </a:rPr>
                                  <m:t>|</m:t>
                                </m:r>
                                <m:sSub>
                                  <m:sSubPr>
                                    <m:ctrlPr>
                                      <a:rPr lang="fi-FI" b="0" i="1" smtClean="0">
                                        <a:solidFill>
                                          <a:srgbClr val="000000"/>
                                        </a:solidFill>
                                        <a:latin typeface="Cambria Math" panose="02040503050406030204" pitchFamily="18" charset="0"/>
                                      </a:rPr>
                                    </m:ctrlPr>
                                  </m:sSubPr>
                                  <m:e>
                                    <m:r>
                                      <a:rPr lang="fi-FI" b="0" i="1" smtClean="0">
                                        <a:solidFill>
                                          <a:srgbClr val="000000"/>
                                        </a:solidFill>
                                        <a:latin typeface="Cambria Math"/>
                                      </a:rPr>
                                      <m:t>𝜔</m:t>
                                    </m:r>
                                  </m:e>
                                  <m:sub>
                                    <m:r>
                                      <a:rPr lang="fi-FI" b="0" i="1" smtClean="0">
                                        <a:solidFill>
                                          <a:srgbClr val="000000"/>
                                        </a:solidFill>
                                        <a:latin typeface="Cambria Math" panose="02040503050406030204" pitchFamily="18" charset="0"/>
                                      </a:rPr>
                                      <m:t>𝑥</m:t>
                                    </m:r>
                                  </m:sub>
                                </m:sSub>
                                <m:r>
                                  <a:rPr lang="fi-FI" b="0" i="1" smtClean="0">
                                    <a:solidFill>
                                      <a:srgbClr val="000000"/>
                                    </a:solidFill>
                                    <a:latin typeface="Cambria Math"/>
                                  </a:rPr>
                                  <m:t>|</m:t>
                                </m:r>
                              </m:e>
                              <m:sup>
                                <m:r>
                                  <a:rPr lang="fi-FI" b="0" i="1" smtClean="0">
                                    <a:solidFill>
                                      <a:srgbClr val="000000"/>
                                    </a:solidFill>
                                    <a:latin typeface="Cambria Math"/>
                                  </a:rPr>
                                  <m:t>2</m:t>
                                </m:r>
                              </m:sup>
                            </m:sSup>
                          </m:den>
                        </m:f>
                      </m:oMath>
                    </m:oMathPara>
                  </a14:m>
                  <a:endParaRPr lang="fi-FI" dirty="0">
                    <a:solidFill>
                      <a:srgbClr val="000000"/>
                    </a:solidFill>
                  </a:endParaRPr>
                </a:p>
              </p:txBody>
            </p:sp>
          </mc:Choice>
          <mc:Fallback xmlns="">
            <p:sp>
              <p:nvSpPr>
                <p:cNvPr id="70" name="TextBox 69"/>
                <p:cNvSpPr txBox="1">
                  <a:spLocks noRot="1" noChangeAspect="1" noMove="1" noResize="1" noEditPoints="1" noAdjustHandles="1" noChangeArrowheads="1" noChangeShapeType="1" noTextEdit="1"/>
                </p:cNvSpPr>
                <p:nvPr/>
              </p:nvSpPr>
              <p:spPr>
                <a:xfrm>
                  <a:off x="2994461" y="2133751"/>
                  <a:ext cx="1814897" cy="659411"/>
                </a:xfrm>
                <a:prstGeom prst="rect">
                  <a:avLst/>
                </a:prstGeom>
                <a:blipFill rotWithShape="0">
                  <a:blip r:embed="rId16"/>
                  <a:stretch>
                    <a:fillRect/>
                  </a:stretch>
                </a:blipFill>
              </p:spPr>
              <p:txBody>
                <a:bodyPr/>
                <a:lstStyle/>
                <a:p>
                  <a:r>
                    <a:rPr lang="en-US">
                      <a:noFill/>
                    </a:rPr>
                    <a:t> </a:t>
                  </a:r>
                </a:p>
              </p:txBody>
            </p:sp>
          </mc:Fallback>
        </mc:AlternateContent>
        <p:sp>
          <p:nvSpPr>
            <p:cNvPr id="71" name="1/w^2 L"/>
            <p:cNvSpPr/>
            <p:nvPr/>
          </p:nvSpPr>
          <p:spPr>
            <a:xfrm flipH="1">
              <a:off x="585585" y="1353778"/>
              <a:ext cx="1720091" cy="3407505"/>
            </a:xfrm>
            <a:custGeom>
              <a:avLst/>
              <a:gdLst>
                <a:gd name="connsiteX0" fmla="*/ 3591 w 1558693"/>
                <a:gd name="connsiteY0" fmla="*/ 0 h 1169437"/>
                <a:gd name="connsiteX1" fmla="*/ 3591 w 1558693"/>
                <a:gd name="connsiteY1" fmla="*/ 236376 h 1169437"/>
                <a:gd name="connsiteX2" fmla="*/ 40913 w 1558693"/>
                <a:gd name="connsiteY2" fmla="*/ 615820 h 1169437"/>
                <a:gd name="connsiteX3" fmla="*/ 84456 w 1558693"/>
                <a:gd name="connsiteY3" fmla="*/ 901959 h 1169437"/>
                <a:gd name="connsiteX4" fmla="*/ 183983 w 1558693"/>
                <a:gd name="connsiteY4" fmla="*/ 1032588 h 1169437"/>
                <a:gd name="connsiteX5" fmla="*/ 314611 w 1558693"/>
                <a:gd name="connsiteY5" fmla="*/ 1088571 h 1169437"/>
                <a:gd name="connsiteX6" fmla="*/ 625632 w 1558693"/>
                <a:gd name="connsiteY6" fmla="*/ 1138335 h 1169437"/>
                <a:gd name="connsiteX7" fmla="*/ 1085942 w 1558693"/>
                <a:gd name="connsiteY7" fmla="*/ 1150776 h 1169437"/>
                <a:gd name="connsiteX8" fmla="*/ 1558693 w 1558693"/>
                <a:gd name="connsiteY8" fmla="*/ 1169437 h 1169437"/>
                <a:gd name="connsiteX9" fmla="*/ 1558693 w 1558693"/>
                <a:gd name="connsiteY9" fmla="*/ 1169437 h 1169437"/>
                <a:gd name="connsiteX0" fmla="*/ 897 w 1555999"/>
                <a:gd name="connsiteY0" fmla="*/ 0 h 1169437"/>
                <a:gd name="connsiteX1" fmla="*/ 897 w 1555999"/>
                <a:gd name="connsiteY1" fmla="*/ 236376 h 1169437"/>
                <a:gd name="connsiteX2" fmla="*/ 38219 w 1555999"/>
                <a:gd name="connsiteY2" fmla="*/ 615820 h 1169437"/>
                <a:gd name="connsiteX3" fmla="*/ 81762 w 1555999"/>
                <a:gd name="connsiteY3" fmla="*/ 901959 h 1169437"/>
                <a:gd name="connsiteX4" fmla="*/ 181289 w 1555999"/>
                <a:gd name="connsiteY4" fmla="*/ 1032588 h 1169437"/>
                <a:gd name="connsiteX5" fmla="*/ 311917 w 1555999"/>
                <a:gd name="connsiteY5" fmla="*/ 1088571 h 1169437"/>
                <a:gd name="connsiteX6" fmla="*/ 622938 w 1555999"/>
                <a:gd name="connsiteY6" fmla="*/ 1138335 h 1169437"/>
                <a:gd name="connsiteX7" fmla="*/ 1083248 w 1555999"/>
                <a:gd name="connsiteY7" fmla="*/ 1150776 h 1169437"/>
                <a:gd name="connsiteX8" fmla="*/ 1555999 w 1555999"/>
                <a:gd name="connsiteY8" fmla="*/ 1169437 h 1169437"/>
                <a:gd name="connsiteX9" fmla="*/ 1555999 w 1555999"/>
                <a:gd name="connsiteY9" fmla="*/ 1169437 h 1169437"/>
                <a:gd name="connsiteX0" fmla="*/ 300 w 1555402"/>
                <a:gd name="connsiteY0" fmla="*/ 0 h 1169437"/>
                <a:gd name="connsiteX1" fmla="*/ 13000 w 1555402"/>
                <a:gd name="connsiteY1" fmla="*/ 236376 h 1169437"/>
                <a:gd name="connsiteX2" fmla="*/ 37622 w 1555402"/>
                <a:gd name="connsiteY2" fmla="*/ 615820 h 1169437"/>
                <a:gd name="connsiteX3" fmla="*/ 81165 w 1555402"/>
                <a:gd name="connsiteY3" fmla="*/ 901959 h 1169437"/>
                <a:gd name="connsiteX4" fmla="*/ 180692 w 1555402"/>
                <a:gd name="connsiteY4" fmla="*/ 1032588 h 1169437"/>
                <a:gd name="connsiteX5" fmla="*/ 311320 w 1555402"/>
                <a:gd name="connsiteY5" fmla="*/ 1088571 h 1169437"/>
                <a:gd name="connsiteX6" fmla="*/ 622341 w 1555402"/>
                <a:gd name="connsiteY6" fmla="*/ 1138335 h 1169437"/>
                <a:gd name="connsiteX7" fmla="*/ 1082651 w 1555402"/>
                <a:gd name="connsiteY7" fmla="*/ 1150776 h 1169437"/>
                <a:gd name="connsiteX8" fmla="*/ 1555402 w 1555402"/>
                <a:gd name="connsiteY8" fmla="*/ 1169437 h 1169437"/>
                <a:gd name="connsiteX9" fmla="*/ 1555402 w 1555402"/>
                <a:gd name="connsiteY9" fmla="*/ 1169437 h 1169437"/>
                <a:gd name="connsiteX0" fmla="*/ 604 w 1555706"/>
                <a:gd name="connsiteY0" fmla="*/ 0 h 1169437"/>
                <a:gd name="connsiteX1" fmla="*/ 13304 w 1555706"/>
                <a:gd name="connsiteY1" fmla="*/ 236376 h 1169437"/>
                <a:gd name="connsiteX2" fmla="*/ 37926 w 1555706"/>
                <a:gd name="connsiteY2" fmla="*/ 615820 h 1169437"/>
                <a:gd name="connsiteX3" fmla="*/ 81469 w 1555706"/>
                <a:gd name="connsiteY3" fmla="*/ 901959 h 1169437"/>
                <a:gd name="connsiteX4" fmla="*/ 180996 w 1555706"/>
                <a:gd name="connsiteY4" fmla="*/ 1032588 h 1169437"/>
                <a:gd name="connsiteX5" fmla="*/ 311624 w 1555706"/>
                <a:gd name="connsiteY5" fmla="*/ 1088571 h 1169437"/>
                <a:gd name="connsiteX6" fmla="*/ 622645 w 1555706"/>
                <a:gd name="connsiteY6" fmla="*/ 1138335 h 1169437"/>
                <a:gd name="connsiteX7" fmla="*/ 1082955 w 1555706"/>
                <a:gd name="connsiteY7" fmla="*/ 1150776 h 1169437"/>
                <a:gd name="connsiteX8" fmla="*/ 1555706 w 1555706"/>
                <a:gd name="connsiteY8" fmla="*/ 1169437 h 1169437"/>
                <a:gd name="connsiteX9" fmla="*/ 1555706 w 1555706"/>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81404 w 1555641"/>
                <a:gd name="connsiteY3" fmla="*/ 901959 h 1169437"/>
                <a:gd name="connsiteX4" fmla="*/ 180931 w 1555641"/>
                <a:gd name="connsiteY4" fmla="*/ 1032588 h 1169437"/>
                <a:gd name="connsiteX5" fmla="*/ 311559 w 1555641"/>
                <a:gd name="connsiteY5" fmla="*/ 108857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81404 w 1555641"/>
                <a:gd name="connsiteY3" fmla="*/ 901959 h 1169437"/>
                <a:gd name="connsiteX4" fmla="*/ 180931 w 1555641"/>
                <a:gd name="connsiteY4" fmla="*/ 1032588 h 1169437"/>
                <a:gd name="connsiteX5" fmla="*/ 311559 w 1555641"/>
                <a:gd name="connsiteY5" fmla="*/ 108857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81404 w 1555641"/>
                <a:gd name="connsiteY3" fmla="*/ 901959 h 1169437"/>
                <a:gd name="connsiteX4" fmla="*/ 180931 w 1555641"/>
                <a:gd name="connsiteY4" fmla="*/ 1032588 h 1169437"/>
                <a:gd name="connsiteX5" fmla="*/ 311559 w 1555641"/>
                <a:gd name="connsiteY5" fmla="*/ 108857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80931 w 1555641"/>
                <a:gd name="connsiteY4" fmla="*/ 1032588 h 1169437"/>
                <a:gd name="connsiteX5" fmla="*/ 311559 w 1555641"/>
                <a:gd name="connsiteY5" fmla="*/ 108857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80931 w 1555641"/>
                <a:gd name="connsiteY4" fmla="*/ 103258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80931 w 1555641"/>
                <a:gd name="connsiteY4" fmla="*/ 103258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93631 w 1555641"/>
                <a:gd name="connsiteY4" fmla="*/ 103258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90456 w 1555641"/>
                <a:gd name="connsiteY4" fmla="*/ 103893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90456 w 1555641"/>
                <a:gd name="connsiteY4" fmla="*/ 103893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0 w 1542402"/>
                <a:gd name="connsiteY0" fmla="*/ 0 h 933061"/>
                <a:gd name="connsiteX1" fmla="*/ 15097 w 1542402"/>
                <a:gd name="connsiteY1" fmla="*/ 366744 h 933061"/>
                <a:gd name="connsiteX2" fmla="*/ 80865 w 1542402"/>
                <a:gd name="connsiteY2" fmla="*/ 665583 h 933061"/>
                <a:gd name="connsiteX3" fmla="*/ 177217 w 1542402"/>
                <a:gd name="connsiteY3" fmla="*/ 802562 h 933061"/>
                <a:gd name="connsiteX4" fmla="*/ 323720 w 1542402"/>
                <a:gd name="connsiteY4" fmla="*/ 858545 h 933061"/>
                <a:gd name="connsiteX5" fmla="*/ 609341 w 1542402"/>
                <a:gd name="connsiteY5" fmla="*/ 901959 h 933061"/>
                <a:gd name="connsiteX6" fmla="*/ 1069651 w 1542402"/>
                <a:gd name="connsiteY6" fmla="*/ 914400 h 933061"/>
                <a:gd name="connsiteX7" fmla="*/ 1542402 w 1542402"/>
                <a:gd name="connsiteY7" fmla="*/ 933061 h 933061"/>
                <a:gd name="connsiteX8" fmla="*/ 1542402 w 1542402"/>
                <a:gd name="connsiteY8" fmla="*/ 933061 h 933061"/>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54554 w 1527305"/>
                <a:gd name="connsiteY5" fmla="*/ 547656 h 566317"/>
                <a:gd name="connsiteX6" fmla="*/ 1527305 w 1527305"/>
                <a:gd name="connsiteY6" fmla="*/ 566317 h 566317"/>
                <a:gd name="connsiteX7" fmla="*/ 1527305 w 1527305"/>
                <a:gd name="connsiteY7" fmla="*/ 566317 h 566317"/>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60672 w 1527305"/>
                <a:gd name="connsiteY5" fmla="*/ 552718 h 566317"/>
                <a:gd name="connsiteX6" fmla="*/ 1527305 w 1527305"/>
                <a:gd name="connsiteY6" fmla="*/ 566317 h 566317"/>
                <a:gd name="connsiteX7" fmla="*/ 1527305 w 1527305"/>
                <a:gd name="connsiteY7" fmla="*/ 566317 h 566317"/>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60672 w 1527305"/>
                <a:gd name="connsiteY5" fmla="*/ 552718 h 566317"/>
                <a:gd name="connsiteX6" fmla="*/ 1449804 w 1527305"/>
                <a:gd name="connsiteY6" fmla="*/ 563544 h 566317"/>
                <a:gd name="connsiteX7" fmla="*/ 1527305 w 1527305"/>
                <a:gd name="connsiteY7" fmla="*/ 566317 h 566317"/>
                <a:gd name="connsiteX8" fmla="*/ 1527305 w 1527305"/>
                <a:gd name="connsiteY8" fmla="*/ 566317 h 566317"/>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60672 w 1527305"/>
                <a:gd name="connsiteY5" fmla="*/ 555639 h 566317"/>
                <a:gd name="connsiteX6" fmla="*/ 1449804 w 1527305"/>
                <a:gd name="connsiteY6" fmla="*/ 563544 h 566317"/>
                <a:gd name="connsiteX7" fmla="*/ 1527305 w 1527305"/>
                <a:gd name="connsiteY7" fmla="*/ 566317 h 566317"/>
                <a:gd name="connsiteX8" fmla="*/ 1527305 w 1527305"/>
                <a:gd name="connsiteY8" fmla="*/ 566317 h 566317"/>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60672 w 1527305"/>
                <a:gd name="connsiteY5" fmla="*/ 555639 h 566317"/>
                <a:gd name="connsiteX6" fmla="*/ 1449804 w 1527305"/>
                <a:gd name="connsiteY6" fmla="*/ 563544 h 566317"/>
                <a:gd name="connsiteX7" fmla="*/ 1527305 w 1527305"/>
                <a:gd name="connsiteY7" fmla="*/ 566317 h 566317"/>
                <a:gd name="connsiteX8" fmla="*/ 1527305 w 1527305"/>
                <a:gd name="connsiteY8" fmla="*/ 566317 h 566317"/>
                <a:gd name="connsiteX0" fmla="*/ 0 w 1594607"/>
                <a:gd name="connsiteY0" fmla="*/ 0 h 566522"/>
                <a:gd name="connsiteX1" fmla="*/ 65768 w 1594607"/>
                <a:gd name="connsiteY1" fmla="*/ 298839 h 566522"/>
                <a:gd name="connsiteX2" fmla="*/ 162120 w 1594607"/>
                <a:gd name="connsiteY2" fmla="*/ 435818 h 566522"/>
                <a:gd name="connsiteX3" fmla="*/ 308623 w 1594607"/>
                <a:gd name="connsiteY3" fmla="*/ 491801 h 566522"/>
                <a:gd name="connsiteX4" fmla="*/ 594244 w 1594607"/>
                <a:gd name="connsiteY4" fmla="*/ 535215 h 566522"/>
                <a:gd name="connsiteX5" fmla="*/ 1060672 w 1594607"/>
                <a:gd name="connsiteY5" fmla="*/ 555639 h 566522"/>
                <a:gd name="connsiteX6" fmla="*/ 1449804 w 1594607"/>
                <a:gd name="connsiteY6" fmla="*/ 563544 h 566522"/>
                <a:gd name="connsiteX7" fmla="*/ 1527305 w 1594607"/>
                <a:gd name="connsiteY7" fmla="*/ 566317 h 566522"/>
                <a:gd name="connsiteX8" fmla="*/ 1594607 w 1594607"/>
                <a:gd name="connsiteY8" fmla="*/ 566317 h 566522"/>
                <a:gd name="connsiteX0" fmla="*/ 0 w 1618429"/>
                <a:gd name="connsiteY0" fmla="*/ 0 h 566317"/>
                <a:gd name="connsiteX1" fmla="*/ 65768 w 1618429"/>
                <a:gd name="connsiteY1" fmla="*/ 298839 h 566317"/>
                <a:gd name="connsiteX2" fmla="*/ 162120 w 1618429"/>
                <a:gd name="connsiteY2" fmla="*/ 435818 h 566317"/>
                <a:gd name="connsiteX3" fmla="*/ 308623 w 1618429"/>
                <a:gd name="connsiteY3" fmla="*/ 491801 h 566317"/>
                <a:gd name="connsiteX4" fmla="*/ 594244 w 1618429"/>
                <a:gd name="connsiteY4" fmla="*/ 535215 h 566317"/>
                <a:gd name="connsiteX5" fmla="*/ 1060672 w 1618429"/>
                <a:gd name="connsiteY5" fmla="*/ 555639 h 566317"/>
                <a:gd name="connsiteX6" fmla="*/ 1449804 w 1618429"/>
                <a:gd name="connsiteY6" fmla="*/ 563544 h 566317"/>
                <a:gd name="connsiteX7" fmla="*/ 1612962 w 1618429"/>
                <a:gd name="connsiteY7" fmla="*/ 563396 h 566317"/>
                <a:gd name="connsiteX8" fmla="*/ 1594607 w 1618429"/>
                <a:gd name="connsiteY8" fmla="*/ 566317 h 566317"/>
                <a:gd name="connsiteX0" fmla="*/ 0 w 1612962"/>
                <a:gd name="connsiteY0" fmla="*/ 0 h 563544"/>
                <a:gd name="connsiteX1" fmla="*/ 65768 w 1612962"/>
                <a:gd name="connsiteY1" fmla="*/ 298839 h 563544"/>
                <a:gd name="connsiteX2" fmla="*/ 162120 w 1612962"/>
                <a:gd name="connsiteY2" fmla="*/ 435818 h 563544"/>
                <a:gd name="connsiteX3" fmla="*/ 308623 w 1612962"/>
                <a:gd name="connsiteY3" fmla="*/ 491801 h 563544"/>
                <a:gd name="connsiteX4" fmla="*/ 594244 w 1612962"/>
                <a:gd name="connsiteY4" fmla="*/ 535215 h 563544"/>
                <a:gd name="connsiteX5" fmla="*/ 1060672 w 1612962"/>
                <a:gd name="connsiteY5" fmla="*/ 555639 h 563544"/>
                <a:gd name="connsiteX6" fmla="*/ 1449804 w 1612962"/>
                <a:gd name="connsiteY6" fmla="*/ 563544 h 563544"/>
                <a:gd name="connsiteX7" fmla="*/ 1612962 w 1612962"/>
                <a:gd name="connsiteY7" fmla="*/ 563396 h 563544"/>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60672 w 1612962"/>
                <a:gd name="connsiteY5" fmla="*/ 555639 h 563396"/>
                <a:gd name="connsiteX6" fmla="*/ 1449804 w 1612962"/>
                <a:gd name="connsiteY6" fmla="*/ 546992 h 563396"/>
                <a:gd name="connsiteX7" fmla="*/ 1612962 w 1612962"/>
                <a:gd name="connsiteY7"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60672 w 1612962"/>
                <a:gd name="connsiteY5" fmla="*/ 555639 h 563396"/>
                <a:gd name="connsiteX6" fmla="*/ 1462041 w 1612962"/>
                <a:gd name="connsiteY6" fmla="*/ 555755 h 563396"/>
                <a:gd name="connsiteX7" fmla="*/ 1612962 w 1612962"/>
                <a:gd name="connsiteY7"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60672 w 1612962"/>
                <a:gd name="connsiteY5" fmla="*/ 555639 h 563396"/>
                <a:gd name="connsiteX6" fmla="*/ 1612962 w 1612962"/>
                <a:gd name="connsiteY6"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60672 w 1612962"/>
                <a:gd name="connsiteY5" fmla="*/ 555639 h 563396"/>
                <a:gd name="connsiteX6" fmla="*/ 1612962 w 1612962"/>
                <a:gd name="connsiteY6"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17843 w 1612962"/>
                <a:gd name="connsiteY5" fmla="*/ 554665 h 563396"/>
                <a:gd name="connsiteX6" fmla="*/ 1612962 w 1612962"/>
                <a:gd name="connsiteY6"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17843 w 1612962"/>
                <a:gd name="connsiteY5" fmla="*/ 554665 h 563396"/>
                <a:gd name="connsiteX6" fmla="*/ 1612962 w 1612962"/>
                <a:gd name="connsiteY6" fmla="*/ 563396 h 56339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66691"/>
                <a:gd name="connsiteY0" fmla="*/ 0 h 368970"/>
                <a:gd name="connsiteX1" fmla="*/ 19497 w 1566691"/>
                <a:gd name="connsiteY1" fmla="*/ 104413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19497 w 1566691"/>
                <a:gd name="connsiteY1" fmla="*/ 104413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19497 w 1566691"/>
                <a:gd name="connsiteY1" fmla="*/ 104413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19497 w 1566691"/>
                <a:gd name="connsiteY1" fmla="*/ 114758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00553 w 1566691"/>
                <a:gd name="connsiteY2" fmla="*/ 239871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08201 w 1566691"/>
                <a:gd name="connsiteY2" fmla="*/ 240480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52792 w 1566691"/>
                <a:gd name="connsiteY3" fmla="*/ 299201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52792 w 1566691"/>
                <a:gd name="connsiteY3" fmla="*/ 299201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52792 w 1566691"/>
                <a:gd name="connsiteY3" fmla="*/ 299201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40325 w 1566691"/>
                <a:gd name="connsiteY4" fmla="*/ 34504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40325 w 1566691"/>
                <a:gd name="connsiteY4" fmla="*/ 345049 h 368970"/>
                <a:gd name="connsiteX5" fmla="*/ 971572 w 1566691"/>
                <a:gd name="connsiteY5" fmla="*/ 36449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17381 w 1566691"/>
                <a:gd name="connsiteY4" fmla="*/ 348700 h 368970"/>
                <a:gd name="connsiteX5" fmla="*/ 971572 w 1566691"/>
                <a:gd name="connsiteY5" fmla="*/ 36449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4264 w 1566691"/>
                <a:gd name="connsiteY3" fmla="*/ 305895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74740 w 1566691"/>
                <a:gd name="connsiteY4" fmla="*/ 349917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390787"/>
                <a:gd name="connsiteY0" fmla="*/ 0 h 367753"/>
                <a:gd name="connsiteX1" fmla="*/ 15673 w 1390787"/>
                <a:gd name="connsiteY1" fmla="*/ 122061 h 367753"/>
                <a:gd name="connsiteX2" fmla="*/ 113937 w 1390787"/>
                <a:gd name="connsiteY2" fmla="*/ 248087 h 367753"/>
                <a:gd name="connsiteX3" fmla="*/ 268087 w 1390787"/>
                <a:gd name="connsiteY3" fmla="*/ 313197 h 367753"/>
                <a:gd name="connsiteX4" fmla="*/ 593861 w 1390787"/>
                <a:gd name="connsiteY4" fmla="*/ 351743 h 367753"/>
                <a:gd name="connsiteX5" fmla="*/ 971572 w 1390787"/>
                <a:gd name="connsiteY5" fmla="*/ 364499 h 367753"/>
                <a:gd name="connsiteX6" fmla="*/ 1390787 w 1390787"/>
                <a:gd name="connsiteY6" fmla="*/ 367753 h 367753"/>
                <a:gd name="connsiteX0" fmla="*/ 765 w 1381891"/>
                <a:gd name="connsiteY0" fmla="*/ 0 h 429247"/>
                <a:gd name="connsiteX1" fmla="*/ 6777 w 1381891"/>
                <a:gd name="connsiteY1" fmla="*/ 183555 h 429247"/>
                <a:gd name="connsiteX2" fmla="*/ 105041 w 1381891"/>
                <a:gd name="connsiteY2" fmla="*/ 309581 h 429247"/>
                <a:gd name="connsiteX3" fmla="*/ 259191 w 1381891"/>
                <a:gd name="connsiteY3" fmla="*/ 374691 h 429247"/>
                <a:gd name="connsiteX4" fmla="*/ 584965 w 1381891"/>
                <a:gd name="connsiteY4" fmla="*/ 413237 h 429247"/>
                <a:gd name="connsiteX5" fmla="*/ 962676 w 1381891"/>
                <a:gd name="connsiteY5" fmla="*/ 425993 h 429247"/>
                <a:gd name="connsiteX6" fmla="*/ 1381891 w 1381891"/>
                <a:gd name="connsiteY6" fmla="*/ 429247 h 429247"/>
                <a:gd name="connsiteX0" fmla="*/ 2897 w 1384023"/>
                <a:gd name="connsiteY0" fmla="*/ 0 h 429247"/>
                <a:gd name="connsiteX1" fmla="*/ 8909 w 1384023"/>
                <a:gd name="connsiteY1" fmla="*/ 183555 h 429247"/>
                <a:gd name="connsiteX2" fmla="*/ 136155 w 1384023"/>
                <a:gd name="connsiteY2" fmla="*/ 309581 h 429247"/>
                <a:gd name="connsiteX3" fmla="*/ 261323 w 1384023"/>
                <a:gd name="connsiteY3" fmla="*/ 374691 h 429247"/>
                <a:gd name="connsiteX4" fmla="*/ 587097 w 1384023"/>
                <a:gd name="connsiteY4" fmla="*/ 413237 h 429247"/>
                <a:gd name="connsiteX5" fmla="*/ 964808 w 1384023"/>
                <a:gd name="connsiteY5" fmla="*/ 425993 h 429247"/>
                <a:gd name="connsiteX6" fmla="*/ 1384023 w 1384023"/>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58426 w 1381126"/>
                <a:gd name="connsiteY3" fmla="*/ 374691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13937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23597 w 1381126"/>
                <a:gd name="connsiteY2" fmla="*/ 304200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23597 w 1381126"/>
                <a:gd name="connsiteY2" fmla="*/ 304200 h 429247"/>
                <a:gd name="connsiteX3" fmla="*/ 306729 w 1381126"/>
                <a:gd name="connsiteY3" fmla="*/ 370079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23597 w 1381126"/>
                <a:gd name="connsiteY2" fmla="*/ 304200 h 429247"/>
                <a:gd name="connsiteX3" fmla="*/ 306729 w 1381126"/>
                <a:gd name="connsiteY3" fmla="*/ 370079 h 429247"/>
                <a:gd name="connsiteX4" fmla="*/ 598691 w 1381126"/>
                <a:gd name="connsiteY4" fmla="*/ 410931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52579 w 1381126"/>
                <a:gd name="connsiteY2" fmla="*/ 301894 h 429247"/>
                <a:gd name="connsiteX3" fmla="*/ 306729 w 1381126"/>
                <a:gd name="connsiteY3" fmla="*/ 370079 h 429247"/>
                <a:gd name="connsiteX4" fmla="*/ 598691 w 1381126"/>
                <a:gd name="connsiteY4" fmla="*/ 410931 h 429247"/>
                <a:gd name="connsiteX5" fmla="*/ 961911 w 1381126"/>
                <a:gd name="connsiteY5" fmla="*/ 425993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06729 w 1381126"/>
                <a:gd name="connsiteY3" fmla="*/ 370079 h 429247"/>
                <a:gd name="connsiteX4" fmla="*/ 598691 w 1381126"/>
                <a:gd name="connsiteY4" fmla="*/ 410931 h 429247"/>
                <a:gd name="connsiteX5" fmla="*/ 961911 w 1381126"/>
                <a:gd name="connsiteY5" fmla="*/ 425993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21219 w 1381126"/>
                <a:gd name="connsiteY3" fmla="*/ 367004 h 429247"/>
                <a:gd name="connsiteX4" fmla="*/ 598691 w 1381126"/>
                <a:gd name="connsiteY4" fmla="*/ 410931 h 429247"/>
                <a:gd name="connsiteX5" fmla="*/ 961911 w 1381126"/>
                <a:gd name="connsiteY5" fmla="*/ 425993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21219 w 1381126"/>
                <a:gd name="connsiteY3" fmla="*/ 367004 h 429247"/>
                <a:gd name="connsiteX4" fmla="*/ 603521 w 1381126"/>
                <a:gd name="connsiteY4" fmla="*/ 407856 h 429247"/>
                <a:gd name="connsiteX5" fmla="*/ 961911 w 1381126"/>
                <a:gd name="connsiteY5" fmla="*/ 425993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21219 w 1381126"/>
                <a:gd name="connsiteY3" fmla="*/ 367004 h 429247"/>
                <a:gd name="connsiteX4" fmla="*/ 603521 w 1381126"/>
                <a:gd name="connsiteY4" fmla="*/ 407856 h 429247"/>
                <a:gd name="connsiteX5" fmla="*/ 966742 w 1381126"/>
                <a:gd name="connsiteY5" fmla="*/ 425224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21219 w 1381126"/>
                <a:gd name="connsiteY3" fmla="*/ 367004 h 429247"/>
                <a:gd name="connsiteX4" fmla="*/ 574539 w 1381126"/>
                <a:gd name="connsiteY4" fmla="*/ 407856 h 429247"/>
                <a:gd name="connsiteX5" fmla="*/ 966742 w 1381126"/>
                <a:gd name="connsiteY5" fmla="*/ 425224 h 429247"/>
                <a:gd name="connsiteX6" fmla="*/ 1381126 w 1381126"/>
                <a:gd name="connsiteY6" fmla="*/ 429247 h 429247"/>
                <a:gd name="connsiteX0" fmla="*/ 0 w 1381126"/>
                <a:gd name="connsiteY0" fmla="*/ 0 h 429247"/>
                <a:gd name="connsiteX1" fmla="*/ 39825 w 1381126"/>
                <a:gd name="connsiteY1" fmla="*/ 184324 h 429247"/>
                <a:gd name="connsiteX2" fmla="*/ 133258 w 1381126"/>
                <a:gd name="connsiteY2" fmla="*/ 300357 h 429247"/>
                <a:gd name="connsiteX3" fmla="*/ 321219 w 1381126"/>
                <a:gd name="connsiteY3" fmla="*/ 367004 h 429247"/>
                <a:gd name="connsiteX4" fmla="*/ 574539 w 1381126"/>
                <a:gd name="connsiteY4" fmla="*/ 407856 h 429247"/>
                <a:gd name="connsiteX5" fmla="*/ 966742 w 1381126"/>
                <a:gd name="connsiteY5" fmla="*/ 425224 h 429247"/>
                <a:gd name="connsiteX6" fmla="*/ 1381126 w 1381126"/>
                <a:gd name="connsiteY6" fmla="*/ 429247 h 429247"/>
                <a:gd name="connsiteX0" fmla="*/ 0 w 1381126"/>
                <a:gd name="connsiteY0" fmla="*/ 0 h 435396"/>
                <a:gd name="connsiteX1" fmla="*/ 39825 w 1381126"/>
                <a:gd name="connsiteY1" fmla="*/ 190473 h 435396"/>
                <a:gd name="connsiteX2" fmla="*/ 133258 w 1381126"/>
                <a:gd name="connsiteY2" fmla="*/ 306506 h 435396"/>
                <a:gd name="connsiteX3" fmla="*/ 321219 w 1381126"/>
                <a:gd name="connsiteY3" fmla="*/ 373153 h 435396"/>
                <a:gd name="connsiteX4" fmla="*/ 574539 w 1381126"/>
                <a:gd name="connsiteY4" fmla="*/ 414005 h 435396"/>
                <a:gd name="connsiteX5" fmla="*/ 966742 w 1381126"/>
                <a:gd name="connsiteY5" fmla="*/ 431373 h 435396"/>
                <a:gd name="connsiteX6" fmla="*/ 1381126 w 1381126"/>
                <a:gd name="connsiteY6" fmla="*/ 435396 h 43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126" h="435396">
                  <a:moveTo>
                    <a:pt x="0" y="0"/>
                  </a:moveTo>
                  <a:cubicBezTo>
                    <a:pt x="11566" y="104298"/>
                    <a:pt x="17615" y="139389"/>
                    <a:pt x="39825" y="190473"/>
                  </a:cubicBezTo>
                  <a:cubicBezTo>
                    <a:pt x="62035" y="241557"/>
                    <a:pt x="86359" y="276059"/>
                    <a:pt x="133258" y="306506"/>
                  </a:cubicBezTo>
                  <a:cubicBezTo>
                    <a:pt x="180157" y="336953"/>
                    <a:pt x="247672" y="355237"/>
                    <a:pt x="321219" y="373153"/>
                  </a:cubicBezTo>
                  <a:cubicBezTo>
                    <a:pt x="394766" y="391069"/>
                    <a:pt x="466952" y="404302"/>
                    <a:pt x="574539" y="414005"/>
                  </a:cubicBezTo>
                  <a:cubicBezTo>
                    <a:pt x="682126" y="423708"/>
                    <a:pt x="833921" y="428705"/>
                    <a:pt x="966742" y="431373"/>
                  </a:cubicBezTo>
                  <a:cubicBezTo>
                    <a:pt x="1099563" y="434041"/>
                    <a:pt x="1182753" y="433906"/>
                    <a:pt x="1381126" y="435396"/>
                  </a:cubicBezTo>
                </a:path>
              </a:pathLst>
            </a:custGeom>
            <a:noFill/>
            <a:ln w="50800" cmpd="sng">
              <a:solidFill>
                <a:srgbClr val="00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p>
          </p:txBody>
        </p:sp>
        <p:sp>
          <p:nvSpPr>
            <p:cNvPr id="72" name="1/w^2 R"/>
            <p:cNvSpPr/>
            <p:nvPr/>
          </p:nvSpPr>
          <p:spPr>
            <a:xfrm>
              <a:off x="2569847" y="1350599"/>
              <a:ext cx="1720091" cy="3407505"/>
            </a:xfrm>
            <a:custGeom>
              <a:avLst/>
              <a:gdLst>
                <a:gd name="connsiteX0" fmla="*/ 3591 w 1558693"/>
                <a:gd name="connsiteY0" fmla="*/ 0 h 1169437"/>
                <a:gd name="connsiteX1" fmla="*/ 3591 w 1558693"/>
                <a:gd name="connsiteY1" fmla="*/ 236376 h 1169437"/>
                <a:gd name="connsiteX2" fmla="*/ 40913 w 1558693"/>
                <a:gd name="connsiteY2" fmla="*/ 615820 h 1169437"/>
                <a:gd name="connsiteX3" fmla="*/ 84456 w 1558693"/>
                <a:gd name="connsiteY3" fmla="*/ 901959 h 1169437"/>
                <a:gd name="connsiteX4" fmla="*/ 183983 w 1558693"/>
                <a:gd name="connsiteY4" fmla="*/ 1032588 h 1169437"/>
                <a:gd name="connsiteX5" fmla="*/ 314611 w 1558693"/>
                <a:gd name="connsiteY5" fmla="*/ 1088571 h 1169437"/>
                <a:gd name="connsiteX6" fmla="*/ 625632 w 1558693"/>
                <a:gd name="connsiteY6" fmla="*/ 1138335 h 1169437"/>
                <a:gd name="connsiteX7" fmla="*/ 1085942 w 1558693"/>
                <a:gd name="connsiteY7" fmla="*/ 1150776 h 1169437"/>
                <a:gd name="connsiteX8" fmla="*/ 1558693 w 1558693"/>
                <a:gd name="connsiteY8" fmla="*/ 1169437 h 1169437"/>
                <a:gd name="connsiteX9" fmla="*/ 1558693 w 1558693"/>
                <a:gd name="connsiteY9" fmla="*/ 1169437 h 1169437"/>
                <a:gd name="connsiteX0" fmla="*/ 897 w 1555999"/>
                <a:gd name="connsiteY0" fmla="*/ 0 h 1169437"/>
                <a:gd name="connsiteX1" fmla="*/ 897 w 1555999"/>
                <a:gd name="connsiteY1" fmla="*/ 236376 h 1169437"/>
                <a:gd name="connsiteX2" fmla="*/ 38219 w 1555999"/>
                <a:gd name="connsiteY2" fmla="*/ 615820 h 1169437"/>
                <a:gd name="connsiteX3" fmla="*/ 81762 w 1555999"/>
                <a:gd name="connsiteY3" fmla="*/ 901959 h 1169437"/>
                <a:gd name="connsiteX4" fmla="*/ 181289 w 1555999"/>
                <a:gd name="connsiteY4" fmla="*/ 1032588 h 1169437"/>
                <a:gd name="connsiteX5" fmla="*/ 311917 w 1555999"/>
                <a:gd name="connsiteY5" fmla="*/ 1088571 h 1169437"/>
                <a:gd name="connsiteX6" fmla="*/ 622938 w 1555999"/>
                <a:gd name="connsiteY6" fmla="*/ 1138335 h 1169437"/>
                <a:gd name="connsiteX7" fmla="*/ 1083248 w 1555999"/>
                <a:gd name="connsiteY7" fmla="*/ 1150776 h 1169437"/>
                <a:gd name="connsiteX8" fmla="*/ 1555999 w 1555999"/>
                <a:gd name="connsiteY8" fmla="*/ 1169437 h 1169437"/>
                <a:gd name="connsiteX9" fmla="*/ 1555999 w 1555999"/>
                <a:gd name="connsiteY9" fmla="*/ 1169437 h 1169437"/>
                <a:gd name="connsiteX0" fmla="*/ 300 w 1555402"/>
                <a:gd name="connsiteY0" fmla="*/ 0 h 1169437"/>
                <a:gd name="connsiteX1" fmla="*/ 13000 w 1555402"/>
                <a:gd name="connsiteY1" fmla="*/ 236376 h 1169437"/>
                <a:gd name="connsiteX2" fmla="*/ 37622 w 1555402"/>
                <a:gd name="connsiteY2" fmla="*/ 615820 h 1169437"/>
                <a:gd name="connsiteX3" fmla="*/ 81165 w 1555402"/>
                <a:gd name="connsiteY3" fmla="*/ 901959 h 1169437"/>
                <a:gd name="connsiteX4" fmla="*/ 180692 w 1555402"/>
                <a:gd name="connsiteY4" fmla="*/ 1032588 h 1169437"/>
                <a:gd name="connsiteX5" fmla="*/ 311320 w 1555402"/>
                <a:gd name="connsiteY5" fmla="*/ 1088571 h 1169437"/>
                <a:gd name="connsiteX6" fmla="*/ 622341 w 1555402"/>
                <a:gd name="connsiteY6" fmla="*/ 1138335 h 1169437"/>
                <a:gd name="connsiteX7" fmla="*/ 1082651 w 1555402"/>
                <a:gd name="connsiteY7" fmla="*/ 1150776 h 1169437"/>
                <a:gd name="connsiteX8" fmla="*/ 1555402 w 1555402"/>
                <a:gd name="connsiteY8" fmla="*/ 1169437 h 1169437"/>
                <a:gd name="connsiteX9" fmla="*/ 1555402 w 1555402"/>
                <a:gd name="connsiteY9" fmla="*/ 1169437 h 1169437"/>
                <a:gd name="connsiteX0" fmla="*/ 604 w 1555706"/>
                <a:gd name="connsiteY0" fmla="*/ 0 h 1169437"/>
                <a:gd name="connsiteX1" fmla="*/ 13304 w 1555706"/>
                <a:gd name="connsiteY1" fmla="*/ 236376 h 1169437"/>
                <a:gd name="connsiteX2" fmla="*/ 37926 w 1555706"/>
                <a:gd name="connsiteY2" fmla="*/ 615820 h 1169437"/>
                <a:gd name="connsiteX3" fmla="*/ 81469 w 1555706"/>
                <a:gd name="connsiteY3" fmla="*/ 901959 h 1169437"/>
                <a:gd name="connsiteX4" fmla="*/ 180996 w 1555706"/>
                <a:gd name="connsiteY4" fmla="*/ 1032588 h 1169437"/>
                <a:gd name="connsiteX5" fmla="*/ 311624 w 1555706"/>
                <a:gd name="connsiteY5" fmla="*/ 1088571 h 1169437"/>
                <a:gd name="connsiteX6" fmla="*/ 622645 w 1555706"/>
                <a:gd name="connsiteY6" fmla="*/ 1138335 h 1169437"/>
                <a:gd name="connsiteX7" fmla="*/ 1082955 w 1555706"/>
                <a:gd name="connsiteY7" fmla="*/ 1150776 h 1169437"/>
                <a:gd name="connsiteX8" fmla="*/ 1555706 w 1555706"/>
                <a:gd name="connsiteY8" fmla="*/ 1169437 h 1169437"/>
                <a:gd name="connsiteX9" fmla="*/ 1555706 w 1555706"/>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81404 w 1555641"/>
                <a:gd name="connsiteY3" fmla="*/ 901959 h 1169437"/>
                <a:gd name="connsiteX4" fmla="*/ 180931 w 1555641"/>
                <a:gd name="connsiteY4" fmla="*/ 1032588 h 1169437"/>
                <a:gd name="connsiteX5" fmla="*/ 311559 w 1555641"/>
                <a:gd name="connsiteY5" fmla="*/ 108857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81404 w 1555641"/>
                <a:gd name="connsiteY3" fmla="*/ 901959 h 1169437"/>
                <a:gd name="connsiteX4" fmla="*/ 180931 w 1555641"/>
                <a:gd name="connsiteY4" fmla="*/ 1032588 h 1169437"/>
                <a:gd name="connsiteX5" fmla="*/ 311559 w 1555641"/>
                <a:gd name="connsiteY5" fmla="*/ 108857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81404 w 1555641"/>
                <a:gd name="connsiteY3" fmla="*/ 901959 h 1169437"/>
                <a:gd name="connsiteX4" fmla="*/ 180931 w 1555641"/>
                <a:gd name="connsiteY4" fmla="*/ 1032588 h 1169437"/>
                <a:gd name="connsiteX5" fmla="*/ 311559 w 1555641"/>
                <a:gd name="connsiteY5" fmla="*/ 108857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80931 w 1555641"/>
                <a:gd name="connsiteY4" fmla="*/ 1032588 h 1169437"/>
                <a:gd name="connsiteX5" fmla="*/ 311559 w 1555641"/>
                <a:gd name="connsiteY5" fmla="*/ 108857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80931 w 1555641"/>
                <a:gd name="connsiteY4" fmla="*/ 103258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80931 w 1555641"/>
                <a:gd name="connsiteY4" fmla="*/ 103258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93631 w 1555641"/>
                <a:gd name="connsiteY4" fmla="*/ 103258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90456 w 1555641"/>
                <a:gd name="connsiteY4" fmla="*/ 103893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90456 w 1555641"/>
                <a:gd name="connsiteY4" fmla="*/ 103893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0 w 1542402"/>
                <a:gd name="connsiteY0" fmla="*/ 0 h 933061"/>
                <a:gd name="connsiteX1" fmla="*/ 15097 w 1542402"/>
                <a:gd name="connsiteY1" fmla="*/ 366744 h 933061"/>
                <a:gd name="connsiteX2" fmla="*/ 80865 w 1542402"/>
                <a:gd name="connsiteY2" fmla="*/ 665583 h 933061"/>
                <a:gd name="connsiteX3" fmla="*/ 177217 w 1542402"/>
                <a:gd name="connsiteY3" fmla="*/ 802562 h 933061"/>
                <a:gd name="connsiteX4" fmla="*/ 323720 w 1542402"/>
                <a:gd name="connsiteY4" fmla="*/ 858545 h 933061"/>
                <a:gd name="connsiteX5" fmla="*/ 609341 w 1542402"/>
                <a:gd name="connsiteY5" fmla="*/ 901959 h 933061"/>
                <a:gd name="connsiteX6" fmla="*/ 1069651 w 1542402"/>
                <a:gd name="connsiteY6" fmla="*/ 914400 h 933061"/>
                <a:gd name="connsiteX7" fmla="*/ 1542402 w 1542402"/>
                <a:gd name="connsiteY7" fmla="*/ 933061 h 933061"/>
                <a:gd name="connsiteX8" fmla="*/ 1542402 w 1542402"/>
                <a:gd name="connsiteY8" fmla="*/ 933061 h 933061"/>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54554 w 1527305"/>
                <a:gd name="connsiteY5" fmla="*/ 547656 h 566317"/>
                <a:gd name="connsiteX6" fmla="*/ 1527305 w 1527305"/>
                <a:gd name="connsiteY6" fmla="*/ 566317 h 566317"/>
                <a:gd name="connsiteX7" fmla="*/ 1527305 w 1527305"/>
                <a:gd name="connsiteY7" fmla="*/ 566317 h 566317"/>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60672 w 1527305"/>
                <a:gd name="connsiteY5" fmla="*/ 552718 h 566317"/>
                <a:gd name="connsiteX6" fmla="*/ 1527305 w 1527305"/>
                <a:gd name="connsiteY6" fmla="*/ 566317 h 566317"/>
                <a:gd name="connsiteX7" fmla="*/ 1527305 w 1527305"/>
                <a:gd name="connsiteY7" fmla="*/ 566317 h 566317"/>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60672 w 1527305"/>
                <a:gd name="connsiteY5" fmla="*/ 552718 h 566317"/>
                <a:gd name="connsiteX6" fmla="*/ 1449804 w 1527305"/>
                <a:gd name="connsiteY6" fmla="*/ 563544 h 566317"/>
                <a:gd name="connsiteX7" fmla="*/ 1527305 w 1527305"/>
                <a:gd name="connsiteY7" fmla="*/ 566317 h 566317"/>
                <a:gd name="connsiteX8" fmla="*/ 1527305 w 1527305"/>
                <a:gd name="connsiteY8" fmla="*/ 566317 h 566317"/>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60672 w 1527305"/>
                <a:gd name="connsiteY5" fmla="*/ 555639 h 566317"/>
                <a:gd name="connsiteX6" fmla="*/ 1449804 w 1527305"/>
                <a:gd name="connsiteY6" fmla="*/ 563544 h 566317"/>
                <a:gd name="connsiteX7" fmla="*/ 1527305 w 1527305"/>
                <a:gd name="connsiteY7" fmla="*/ 566317 h 566317"/>
                <a:gd name="connsiteX8" fmla="*/ 1527305 w 1527305"/>
                <a:gd name="connsiteY8" fmla="*/ 566317 h 566317"/>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60672 w 1527305"/>
                <a:gd name="connsiteY5" fmla="*/ 555639 h 566317"/>
                <a:gd name="connsiteX6" fmla="*/ 1449804 w 1527305"/>
                <a:gd name="connsiteY6" fmla="*/ 563544 h 566317"/>
                <a:gd name="connsiteX7" fmla="*/ 1527305 w 1527305"/>
                <a:gd name="connsiteY7" fmla="*/ 566317 h 566317"/>
                <a:gd name="connsiteX8" fmla="*/ 1527305 w 1527305"/>
                <a:gd name="connsiteY8" fmla="*/ 566317 h 566317"/>
                <a:gd name="connsiteX0" fmla="*/ 0 w 1594607"/>
                <a:gd name="connsiteY0" fmla="*/ 0 h 566522"/>
                <a:gd name="connsiteX1" fmla="*/ 65768 w 1594607"/>
                <a:gd name="connsiteY1" fmla="*/ 298839 h 566522"/>
                <a:gd name="connsiteX2" fmla="*/ 162120 w 1594607"/>
                <a:gd name="connsiteY2" fmla="*/ 435818 h 566522"/>
                <a:gd name="connsiteX3" fmla="*/ 308623 w 1594607"/>
                <a:gd name="connsiteY3" fmla="*/ 491801 h 566522"/>
                <a:gd name="connsiteX4" fmla="*/ 594244 w 1594607"/>
                <a:gd name="connsiteY4" fmla="*/ 535215 h 566522"/>
                <a:gd name="connsiteX5" fmla="*/ 1060672 w 1594607"/>
                <a:gd name="connsiteY5" fmla="*/ 555639 h 566522"/>
                <a:gd name="connsiteX6" fmla="*/ 1449804 w 1594607"/>
                <a:gd name="connsiteY6" fmla="*/ 563544 h 566522"/>
                <a:gd name="connsiteX7" fmla="*/ 1527305 w 1594607"/>
                <a:gd name="connsiteY7" fmla="*/ 566317 h 566522"/>
                <a:gd name="connsiteX8" fmla="*/ 1594607 w 1594607"/>
                <a:gd name="connsiteY8" fmla="*/ 566317 h 566522"/>
                <a:gd name="connsiteX0" fmla="*/ 0 w 1618429"/>
                <a:gd name="connsiteY0" fmla="*/ 0 h 566317"/>
                <a:gd name="connsiteX1" fmla="*/ 65768 w 1618429"/>
                <a:gd name="connsiteY1" fmla="*/ 298839 h 566317"/>
                <a:gd name="connsiteX2" fmla="*/ 162120 w 1618429"/>
                <a:gd name="connsiteY2" fmla="*/ 435818 h 566317"/>
                <a:gd name="connsiteX3" fmla="*/ 308623 w 1618429"/>
                <a:gd name="connsiteY3" fmla="*/ 491801 h 566317"/>
                <a:gd name="connsiteX4" fmla="*/ 594244 w 1618429"/>
                <a:gd name="connsiteY4" fmla="*/ 535215 h 566317"/>
                <a:gd name="connsiteX5" fmla="*/ 1060672 w 1618429"/>
                <a:gd name="connsiteY5" fmla="*/ 555639 h 566317"/>
                <a:gd name="connsiteX6" fmla="*/ 1449804 w 1618429"/>
                <a:gd name="connsiteY6" fmla="*/ 563544 h 566317"/>
                <a:gd name="connsiteX7" fmla="*/ 1612962 w 1618429"/>
                <a:gd name="connsiteY7" fmla="*/ 563396 h 566317"/>
                <a:gd name="connsiteX8" fmla="*/ 1594607 w 1618429"/>
                <a:gd name="connsiteY8" fmla="*/ 566317 h 566317"/>
                <a:gd name="connsiteX0" fmla="*/ 0 w 1612962"/>
                <a:gd name="connsiteY0" fmla="*/ 0 h 563544"/>
                <a:gd name="connsiteX1" fmla="*/ 65768 w 1612962"/>
                <a:gd name="connsiteY1" fmla="*/ 298839 h 563544"/>
                <a:gd name="connsiteX2" fmla="*/ 162120 w 1612962"/>
                <a:gd name="connsiteY2" fmla="*/ 435818 h 563544"/>
                <a:gd name="connsiteX3" fmla="*/ 308623 w 1612962"/>
                <a:gd name="connsiteY3" fmla="*/ 491801 h 563544"/>
                <a:gd name="connsiteX4" fmla="*/ 594244 w 1612962"/>
                <a:gd name="connsiteY4" fmla="*/ 535215 h 563544"/>
                <a:gd name="connsiteX5" fmla="*/ 1060672 w 1612962"/>
                <a:gd name="connsiteY5" fmla="*/ 555639 h 563544"/>
                <a:gd name="connsiteX6" fmla="*/ 1449804 w 1612962"/>
                <a:gd name="connsiteY6" fmla="*/ 563544 h 563544"/>
                <a:gd name="connsiteX7" fmla="*/ 1612962 w 1612962"/>
                <a:gd name="connsiteY7" fmla="*/ 563396 h 563544"/>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60672 w 1612962"/>
                <a:gd name="connsiteY5" fmla="*/ 555639 h 563396"/>
                <a:gd name="connsiteX6" fmla="*/ 1449804 w 1612962"/>
                <a:gd name="connsiteY6" fmla="*/ 546992 h 563396"/>
                <a:gd name="connsiteX7" fmla="*/ 1612962 w 1612962"/>
                <a:gd name="connsiteY7"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60672 w 1612962"/>
                <a:gd name="connsiteY5" fmla="*/ 555639 h 563396"/>
                <a:gd name="connsiteX6" fmla="*/ 1462041 w 1612962"/>
                <a:gd name="connsiteY6" fmla="*/ 555755 h 563396"/>
                <a:gd name="connsiteX7" fmla="*/ 1612962 w 1612962"/>
                <a:gd name="connsiteY7"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60672 w 1612962"/>
                <a:gd name="connsiteY5" fmla="*/ 555639 h 563396"/>
                <a:gd name="connsiteX6" fmla="*/ 1612962 w 1612962"/>
                <a:gd name="connsiteY6"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60672 w 1612962"/>
                <a:gd name="connsiteY5" fmla="*/ 555639 h 563396"/>
                <a:gd name="connsiteX6" fmla="*/ 1612962 w 1612962"/>
                <a:gd name="connsiteY6"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17843 w 1612962"/>
                <a:gd name="connsiteY5" fmla="*/ 554665 h 563396"/>
                <a:gd name="connsiteX6" fmla="*/ 1612962 w 1612962"/>
                <a:gd name="connsiteY6"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17843 w 1612962"/>
                <a:gd name="connsiteY5" fmla="*/ 554665 h 563396"/>
                <a:gd name="connsiteX6" fmla="*/ 1612962 w 1612962"/>
                <a:gd name="connsiteY6" fmla="*/ 563396 h 56339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66691"/>
                <a:gd name="connsiteY0" fmla="*/ 0 h 368970"/>
                <a:gd name="connsiteX1" fmla="*/ 19497 w 1566691"/>
                <a:gd name="connsiteY1" fmla="*/ 104413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19497 w 1566691"/>
                <a:gd name="connsiteY1" fmla="*/ 104413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19497 w 1566691"/>
                <a:gd name="connsiteY1" fmla="*/ 104413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19497 w 1566691"/>
                <a:gd name="connsiteY1" fmla="*/ 114758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00553 w 1566691"/>
                <a:gd name="connsiteY2" fmla="*/ 239871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08201 w 1566691"/>
                <a:gd name="connsiteY2" fmla="*/ 240480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52792 w 1566691"/>
                <a:gd name="connsiteY3" fmla="*/ 299201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52792 w 1566691"/>
                <a:gd name="connsiteY3" fmla="*/ 299201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52792 w 1566691"/>
                <a:gd name="connsiteY3" fmla="*/ 299201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40325 w 1566691"/>
                <a:gd name="connsiteY4" fmla="*/ 34504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40325 w 1566691"/>
                <a:gd name="connsiteY4" fmla="*/ 345049 h 368970"/>
                <a:gd name="connsiteX5" fmla="*/ 971572 w 1566691"/>
                <a:gd name="connsiteY5" fmla="*/ 36449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17381 w 1566691"/>
                <a:gd name="connsiteY4" fmla="*/ 348700 h 368970"/>
                <a:gd name="connsiteX5" fmla="*/ 971572 w 1566691"/>
                <a:gd name="connsiteY5" fmla="*/ 36449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4264 w 1566691"/>
                <a:gd name="connsiteY3" fmla="*/ 305895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74740 w 1566691"/>
                <a:gd name="connsiteY4" fmla="*/ 349917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390787"/>
                <a:gd name="connsiteY0" fmla="*/ 0 h 367753"/>
                <a:gd name="connsiteX1" fmla="*/ 15673 w 1390787"/>
                <a:gd name="connsiteY1" fmla="*/ 122061 h 367753"/>
                <a:gd name="connsiteX2" fmla="*/ 113937 w 1390787"/>
                <a:gd name="connsiteY2" fmla="*/ 248087 h 367753"/>
                <a:gd name="connsiteX3" fmla="*/ 268087 w 1390787"/>
                <a:gd name="connsiteY3" fmla="*/ 313197 h 367753"/>
                <a:gd name="connsiteX4" fmla="*/ 593861 w 1390787"/>
                <a:gd name="connsiteY4" fmla="*/ 351743 h 367753"/>
                <a:gd name="connsiteX5" fmla="*/ 971572 w 1390787"/>
                <a:gd name="connsiteY5" fmla="*/ 364499 h 367753"/>
                <a:gd name="connsiteX6" fmla="*/ 1390787 w 1390787"/>
                <a:gd name="connsiteY6" fmla="*/ 367753 h 367753"/>
                <a:gd name="connsiteX0" fmla="*/ 765 w 1381891"/>
                <a:gd name="connsiteY0" fmla="*/ 0 h 429247"/>
                <a:gd name="connsiteX1" fmla="*/ 6777 w 1381891"/>
                <a:gd name="connsiteY1" fmla="*/ 183555 h 429247"/>
                <a:gd name="connsiteX2" fmla="*/ 105041 w 1381891"/>
                <a:gd name="connsiteY2" fmla="*/ 309581 h 429247"/>
                <a:gd name="connsiteX3" fmla="*/ 259191 w 1381891"/>
                <a:gd name="connsiteY3" fmla="*/ 374691 h 429247"/>
                <a:gd name="connsiteX4" fmla="*/ 584965 w 1381891"/>
                <a:gd name="connsiteY4" fmla="*/ 413237 h 429247"/>
                <a:gd name="connsiteX5" fmla="*/ 962676 w 1381891"/>
                <a:gd name="connsiteY5" fmla="*/ 425993 h 429247"/>
                <a:gd name="connsiteX6" fmla="*/ 1381891 w 1381891"/>
                <a:gd name="connsiteY6" fmla="*/ 429247 h 429247"/>
                <a:gd name="connsiteX0" fmla="*/ 2897 w 1384023"/>
                <a:gd name="connsiteY0" fmla="*/ 0 h 429247"/>
                <a:gd name="connsiteX1" fmla="*/ 8909 w 1384023"/>
                <a:gd name="connsiteY1" fmla="*/ 183555 h 429247"/>
                <a:gd name="connsiteX2" fmla="*/ 136155 w 1384023"/>
                <a:gd name="connsiteY2" fmla="*/ 309581 h 429247"/>
                <a:gd name="connsiteX3" fmla="*/ 261323 w 1384023"/>
                <a:gd name="connsiteY3" fmla="*/ 374691 h 429247"/>
                <a:gd name="connsiteX4" fmla="*/ 587097 w 1384023"/>
                <a:gd name="connsiteY4" fmla="*/ 413237 h 429247"/>
                <a:gd name="connsiteX5" fmla="*/ 964808 w 1384023"/>
                <a:gd name="connsiteY5" fmla="*/ 425993 h 429247"/>
                <a:gd name="connsiteX6" fmla="*/ 1384023 w 1384023"/>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58426 w 1381126"/>
                <a:gd name="connsiteY3" fmla="*/ 374691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13937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23597 w 1381126"/>
                <a:gd name="connsiteY2" fmla="*/ 304200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23597 w 1381126"/>
                <a:gd name="connsiteY2" fmla="*/ 304200 h 429247"/>
                <a:gd name="connsiteX3" fmla="*/ 306729 w 1381126"/>
                <a:gd name="connsiteY3" fmla="*/ 370079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23597 w 1381126"/>
                <a:gd name="connsiteY2" fmla="*/ 304200 h 429247"/>
                <a:gd name="connsiteX3" fmla="*/ 306729 w 1381126"/>
                <a:gd name="connsiteY3" fmla="*/ 370079 h 429247"/>
                <a:gd name="connsiteX4" fmla="*/ 598691 w 1381126"/>
                <a:gd name="connsiteY4" fmla="*/ 410931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52579 w 1381126"/>
                <a:gd name="connsiteY2" fmla="*/ 301894 h 429247"/>
                <a:gd name="connsiteX3" fmla="*/ 306729 w 1381126"/>
                <a:gd name="connsiteY3" fmla="*/ 370079 h 429247"/>
                <a:gd name="connsiteX4" fmla="*/ 598691 w 1381126"/>
                <a:gd name="connsiteY4" fmla="*/ 410931 h 429247"/>
                <a:gd name="connsiteX5" fmla="*/ 961911 w 1381126"/>
                <a:gd name="connsiteY5" fmla="*/ 425993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06729 w 1381126"/>
                <a:gd name="connsiteY3" fmla="*/ 370079 h 429247"/>
                <a:gd name="connsiteX4" fmla="*/ 598691 w 1381126"/>
                <a:gd name="connsiteY4" fmla="*/ 410931 h 429247"/>
                <a:gd name="connsiteX5" fmla="*/ 961911 w 1381126"/>
                <a:gd name="connsiteY5" fmla="*/ 425993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21219 w 1381126"/>
                <a:gd name="connsiteY3" fmla="*/ 367004 h 429247"/>
                <a:gd name="connsiteX4" fmla="*/ 598691 w 1381126"/>
                <a:gd name="connsiteY4" fmla="*/ 410931 h 429247"/>
                <a:gd name="connsiteX5" fmla="*/ 961911 w 1381126"/>
                <a:gd name="connsiteY5" fmla="*/ 425993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21219 w 1381126"/>
                <a:gd name="connsiteY3" fmla="*/ 367004 h 429247"/>
                <a:gd name="connsiteX4" fmla="*/ 603521 w 1381126"/>
                <a:gd name="connsiteY4" fmla="*/ 407856 h 429247"/>
                <a:gd name="connsiteX5" fmla="*/ 961911 w 1381126"/>
                <a:gd name="connsiteY5" fmla="*/ 425993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21219 w 1381126"/>
                <a:gd name="connsiteY3" fmla="*/ 367004 h 429247"/>
                <a:gd name="connsiteX4" fmla="*/ 603521 w 1381126"/>
                <a:gd name="connsiteY4" fmla="*/ 407856 h 429247"/>
                <a:gd name="connsiteX5" fmla="*/ 966742 w 1381126"/>
                <a:gd name="connsiteY5" fmla="*/ 425224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21219 w 1381126"/>
                <a:gd name="connsiteY3" fmla="*/ 367004 h 429247"/>
                <a:gd name="connsiteX4" fmla="*/ 574539 w 1381126"/>
                <a:gd name="connsiteY4" fmla="*/ 407856 h 429247"/>
                <a:gd name="connsiteX5" fmla="*/ 966742 w 1381126"/>
                <a:gd name="connsiteY5" fmla="*/ 425224 h 429247"/>
                <a:gd name="connsiteX6" fmla="*/ 1381126 w 1381126"/>
                <a:gd name="connsiteY6" fmla="*/ 429247 h 429247"/>
                <a:gd name="connsiteX0" fmla="*/ 0 w 1381126"/>
                <a:gd name="connsiteY0" fmla="*/ 0 h 429247"/>
                <a:gd name="connsiteX1" fmla="*/ 39825 w 1381126"/>
                <a:gd name="connsiteY1" fmla="*/ 184324 h 429247"/>
                <a:gd name="connsiteX2" fmla="*/ 133258 w 1381126"/>
                <a:gd name="connsiteY2" fmla="*/ 300357 h 429247"/>
                <a:gd name="connsiteX3" fmla="*/ 321219 w 1381126"/>
                <a:gd name="connsiteY3" fmla="*/ 367004 h 429247"/>
                <a:gd name="connsiteX4" fmla="*/ 574539 w 1381126"/>
                <a:gd name="connsiteY4" fmla="*/ 407856 h 429247"/>
                <a:gd name="connsiteX5" fmla="*/ 966742 w 1381126"/>
                <a:gd name="connsiteY5" fmla="*/ 425224 h 429247"/>
                <a:gd name="connsiteX6" fmla="*/ 1381126 w 1381126"/>
                <a:gd name="connsiteY6" fmla="*/ 429247 h 429247"/>
                <a:gd name="connsiteX0" fmla="*/ 0 w 1381126"/>
                <a:gd name="connsiteY0" fmla="*/ 0 h 435396"/>
                <a:gd name="connsiteX1" fmla="*/ 39825 w 1381126"/>
                <a:gd name="connsiteY1" fmla="*/ 190473 h 435396"/>
                <a:gd name="connsiteX2" fmla="*/ 133258 w 1381126"/>
                <a:gd name="connsiteY2" fmla="*/ 306506 h 435396"/>
                <a:gd name="connsiteX3" fmla="*/ 321219 w 1381126"/>
                <a:gd name="connsiteY3" fmla="*/ 373153 h 435396"/>
                <a:gd name="connsiteX4" fmla="*/ 574539 w 1381126"/>
                <a:gd name="connsiteY4" fmla="*/ 414005 h 435396"/>
                <a:gd name="connsiteX5" fmla="*/ 966742 w 1381126"/>
                <a:gd name="connsiteY5" fmla="*/ 431373 h 435396"/>
                <a:gd name="connsiteX6" fmla="*/ 1381126 w 1381126"/>
                <a:gd name="connsiteY6" fmla="*/ 435396 h 43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126" h="435396">
                  <a:moveTo>
                    <a:pt x="0" y="0"/>
                  </a:moveTo>
                  <a:cubicBezTo>
                    <a:pt x="11566" y="104298"/>
                    <a:pt x="17615" y="139389"/>
                    <a:pt x="39825" y="190473"/>
                  </a:cubicBezTo>
                  <a:cubicBezTo>
                    <a:pt x="62035" y="241557"/>
                    <a:pt x="86359" y="276059"/>
                    <a:pt x="133258" y="306506"/>
                  </a:cubicBezTo>
                  <a:cubicBezTo>
                    <a:pt x="180157" y="336953"/>
                    <a:pt x="247672" y="355237"/>
                    <a:pt x="321219" y="373153"/>
                  </a:cubicBezTo>
                  <a:cubicBezTo>
                    <a:pt x="394766" y="391069"/>
                    <a:pt x="466952" y="404302"/>
                    <a:pt x="574539" y="414005"/>
                  </a:cubicBezTo>
                  <a:cubicBezTo>
                    <a:pt x="682126" y="423708"/>
                    <a:pt x="833921" y="428705"/>
                    <a:pt x="966742" y="431373"/>
                  </a:cubicBezTo>
                  <a:cubicBezTo>
                    <a:pt x="1099563" y="434041"/>
                    <a:pt x="1182753" y="433906"/>
                    <a:pt x="1381126" y="435396"/>
                  </a:cubicBezTo>
                </a:path>
              </a:pathLst>
            </a:custGeom>
            <a:noFill/>
            <a:ln w="50800" cmpd="sng">
              <a:solidFill>
                <a:srgbClr val="00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p>
          </p:txBody>
        </p:sp>
      </p:grpSp>
      <p:sp>
        <p:nvSpPr>
          <p:cNvPr id="2" name="Slide Number Placeholder 1"/>
          <p:cNvSpPr>
            <a:spLocks noGrp="1"/>
          </p:cNvSpPr>
          <p:nvPr>
            <p:ph type="sldNum" sz="quarter" idx="12"/>
          </p:nvPr>
        </p:nvSpPr>
        <p:spPr>
          <a:xfrm>
            <a:off x="7010400" y="4856863"/>
            <a:ext cx="2133600" cy="274637"/>
          </a:xfrm>
        </p:spPr>
        <p:txBody>
          <a:bodyPr/>
          <a:lstStyle/>
          <a:p>
            <a:fld id="{CDB8BC0E-CEE3-4EC1-B849-44D559D8322A}" type="slidenum">
              <a:rPr lang="en-US" altLang="fi-FI" smtClean="0"/>
              <a:pPr/>
              <a:t>38</a:t>
            </a:fld>
            <a:endParaRPr lang="en-US" altLang="fi-FI" dirty="0"/>
          </a:p>
        </p:txBody>
      </p:sp>
    </p:spTree>
    <p:custDataLst>
      <p:tags r:id="rId1"/>
    </p:custDataLst>
    <p:extLst>
      <p:ext uri="{BB962C8B-B14F-4D97-AF65-F5344CB8AC3E}">
        <p14:creationId xmlns:p14="http://schemas.microsoft.com/office/powerpoint/2010/main" val="1160839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childTnLst>
                                </p:cTn>
                              </p:par>
                              <p:par>
                                <p:cTn id="8" presetID="2" presetClass="exit" presetSubtype="4" accel="50000" decel="50000" fill="hold" nodeType="withEffect">
                                  <p:stCondLst>
                                    <p:cond delay="0"/>
                                  </p:stCondLst>
                                  <p:childTnLst>
                                    <p:anim calcmode="lin" valueType="num">
                                      <p:cBhvr additive="base">
                                        <p:cTn id="9" dur="500"/>
                                        <p:tgtEl>
                                          <p:spTgt spid="3"/>
                                        </p:tgtEl>
                                        <p:attrNameLst>
                                          <p:attrName>ppt_x</p:attrName>
                                        </p:attrNameLst>
                                      </p:cBhvr>
                                      <p:tavLst>
                                        <p:tav tm="0">
                                          <p:val>
                                            <p:strVal val="ppt_x"/>
                                          </p:val>
                                        </p:tav>
                                        <p:tav tm="100000">
                                          <p:val>
                                            <p:strVal val="ppt_x"/>
                                          </p:val>
                                        </p:tav>
                                      </p:tavLst>
                                    </p:anim>
                                    <p:anim calcmode="lin" valueType="num">
                                      <p:cBhvr additive="base">
                                        <p:cTn id="10" dur="500"/>
                                        <p:tgtEl>
                                          <p:spTgt spid="3"/>
                                        </p:tgtEl>
                                        <p:attrNameLst>
                                          <p:attrName>ppt_y</p:attrName>
                                        </p:attrNameLst>
                                      </p:cBhvr>
                                      <p:tavLst>
                                        <p:tav tm="0">
                                          <p:val>
                                            <p:strVal val="ppt_y"/>
                                          </p:val>
                                        </p:tav>
                                        <p:tav tm="100000">
                                          <p:val>
                                            <p:strVal val="1+ppt_h/2"/>
                                          </p:val>
                                        </p:tav>
                                      </p:tavLst>
                                    </p:anim>
                                    <p:set>
                                      <p:cBhvr>
                                        <p:cTn id="11" dur="1" fill="hold">
                                          <p:stCondLst>
                                            <p:cond delay="499"/>
                                          </p:stCondLst>
                                        </p:cTn>
                                        <p:tgtEl>
                                          <p:spTgt spid="3"/>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1000"/>
                                        <p:tgtEl>
                                          <p:spTgt spid="22"/>
                                        </p:tgtEl>
                                      </p:cBhvr>
                                    </p:animEffect>
                                    <p:set>
                                      <p:cBhvr>
                                        <p:cTn id="14" dur="1" fill="hold">
                                          <p:stCondLst>
                                            <p:cond delay="999"/>
                                          </p:stCondLst>
                                        </p:cTn>
                                        <p:tgtEl>
                                          <p:spTgt spid="22"/>
                                        </p:tgtEl>
                                        <p:attrNameLst>
                                          <p:attrName>style.visibility</p:attrName>
                                        </p:attrNameLst>
                                      </p:cBhvr>
                                      <p:to>
                                        <p:strVal val="hidden"/>
                                      </p:to>
                                    </p:set>
                                  </p:childTnLst>
                                </p:cTn>
                              </p:par>
                              <p:par>
                                <p:cTn id="15" presetID="2" presetClass="entr" presetSubtype="8" accel="50000" decel="50000" fill="hold" nodeType="with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ima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04914"/>
            <a:ext cx="4749798" cy="3562349"/>
          </a:xfrm>
          <a:prstGeom prst="rect">
            <a:avLst/>
          </a:prstGeom>
        </p:spPr>
      </p:pic>
      <p:pic>
        <p:nvPicPr>
          <p:cNvPr id="6" name="Fourie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4202" y="1204914"/>
            <a:ext cx="4749798" cy="3562349"/>
          </a:xfrm>
          <a:prstGeom prst="rect">
            <a:avLst/>
          </a:prstGeom>
        </p:spPr>
      </p:pic>
      <p:pic>
        <p:nvPicPr>
          <p:cNvPr id="7" name="Sampled Primal"/>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204914"/>
            <a:ext cx="4749799" cy="3562349"/>
          </a:xfrm>
          <a:prstGeom prst="rect">
            <a:avLst/>
          </a:prstGeom>
        </p:spPr>
      </p:pic>
      <mc:AlternateContent xmlns:mc="http://schemas.openxmlformats.org/markup-compatibility/2006" xmlns:a14="http://schemas.microsoft.com/office/drawing/2010/main">
        <mc:Choice Requires="a14">
          <p:sp>
            <p:nvSpPr>
              <p:cNvPr id="145" name="Math Text: f"/>
              <p:cNvSpPr txBox="1"/>
              <p:nvPr/>
            </p:nvSpPr>
            <p:spPr>
              <a:xfrm>
                <a:off x="1962473" y="429806"/>
                <a:ext cx="907568" cy="461665"/>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fi-FI" sz="2400" b="0" i="1" dirty="0" smtClean="0">
                          <a:solidFill>
                            <a:srgbClr val="000000"/>
                          </a:solidFill>
                          <a:latin typeface="Cambria Math"/>
                        </a:rPr>
                        <m:t>𝑓</m:t>
                      </m:r>
                    </m:oMath>
                  </m:oMathPara>
                </a14:m>
                <a:endParaRPr lang="fi-FI" sz="2400" dirty="0">
                  <a:solidFill>
                    <a:srgbClr val="000000"/>
                  </a:solidFill>
                </a:endParaRPr>
              </a:p>
            </p:txBody>
          </p:sp>
        </mc:Choice>
        <mc:Fallback xmlns="">
          <p:sp>
            <p:nvSpPr>
              <p:cNvPr id="145" name="Math Text: f"/>
              <p:cNvSpPr txBox="1">
                <a:spLocks noRot="1" noChangeAspect="1" noMove="1" noResize="1" noEditPoints="1" noAdjustHandles="1" noChangeArrowheads="1" noChangeShapeType="1" noTextEdit="1"/>
              </p:cNvSpPr>
              <p:nvPr/>
            </p:nvSpPr>
            <p:spPr>
              <a:xfrm>
                <a:off x="1962473" y="429806"/>
                <a:ext cx="907568" cy="461665"/>
              </a:xfrm>
              <a:prstGeom prst="rect">
                <a:avLst/>
              </a:prstGeom>
              <a:blipFill rotWithShape="1">
                <a:blip r:embed="rId7"/>
                <a:stretch>
                  <a:fillRect b="-21333"/>
                </a:stretch>
              </a:blipFill>
            </p:spPr>
            <p:txBody>
              <a:bodyPr/>
              <a:lstStyle/>
              <a:p>
                <a:r>
                  <a:rPr lang="fi-FI">
                    <a:noFill/>
                  </a:rPr>
                  <a:t> </a:t>
                </a:r>
              </a:p>
            </p:txBody>
          </p:sp>
        </mc:Fallback>
      </mc:AlternateContent>
      <p:grpSp>
        <p:nvGrpSpPr>
          <p:cNvPr id="103" name="Big Axis x, p"/>
          <p:cNvGrpSpPr/>
          <p:nvPr/>
        </p:nvGrpSpPr>
        <p:grpSpPr>
          <a:xfrm>
            <a:off x="160392" y="943224"/>
            <a:ext cx="4317136" cy="4220449"/>
            <a:chOff x="1009164" y="-882979"/>
            <a:chExt cx="4317136" cy="4220449"/>
          </a:xfrm>
        </p:grpSpPr>
        <p:cxnSp>
          <p:nvCxnSpPr>
            <p:cNvPr id="104" name="Axis X"/>
            <p:cNvCxnSpPr/>
            <p:nvPr/>
          </p:nvCxnSpPr>
          <p:spPr>
            <a:xfrm flipV="1">
              <a:off x="1438656" y="2942716"/>
              <a:ext cx="3804317" cy="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05" name="Axis P"/>
            <p:cNvCxnSpPr/>
            <p:nvPr/>
          </p:nvCxnSpPr>
          <p:spPr>
            <a:xfrm flipV="1">
              <a:off x="1438656" y="-825306"/>
              <a:ext cx="0" cy="376802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06" name="X"/>
                <p:cNvSpPr txBox="1"/>
                <p:nvPr/>
              </p:nvSpPr>
              <p:spPr>
                <a:xfrm>
                  <a:off x="4883871" y="2875805"/>
                  <a:ext cx="44242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𝑥</m:t>
                        </m:r>
                      </m:oMath>
                    </m:oMathPara>
                  </a14:m>
                  <a:endParaRPr lang="fi-FI" sz="2400" dirty="0">
                    <a:solidFill>
                      <a:srgbClr val="000000"/>
                    </a:solidFill>
                  </a:endParaRPr>
                </a:p>
              </p:txBody>
            </p:sp>
          </mc:Choice>
          <mc:Fallback xmlns="">
            <p:sp>
              <p:nvSpPr>
                <p:cNvPr id="106" name="X"/>
                <p:cNvSpPr txBox="1">
                  <a:spLocks noRot="1" noChangeAspect="1" noMove="1" noResize="1" noEditPoints="1" noAdjustHandles="1" noChangeArrowheads="1" noChangeShapeType="1" noTextEdit="1"/>
                </p:cNvSpPr>
                <p:nvPr/>
              </p:nvSpPr>
              <p:spPr>
                <a:xfrm>
                  <a:off x="4883871" y="2875805"/>
                  <a:ext cx="442429" cy="461665"/>
                </a:xfrm>
                <a:prstGeom prst="rect">
                  <a:avLst/>
                </a:prstGeom>
                <a:blipFill rotWithShape="1">
                  <a:blip r:embed="rId8"/>
                  <a:stretch>
                    <a:fillRect/>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107" name="Y"/>
                <p:cNvSpPr txBox="1"/>
                <p:nvPr/>
              </p:nvSpPr>
              <p:spPr>
                <a:xfrm>
                  <a:off x="1009164" y="-882979"/>
                  <a:ext cx="46038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𝑝</m:t>
                        </m:r>
                      </m:oMath>
                    </m:oMathPara>
                  </a14:m>
                  <a:endParaRPr lang="fi-FI" sz="2400" dirty="0">
                    <a:solidFill>
                      <a:srgbClr val="000000"/>
                    </a:solidFill>
                  </a:endParaRPr>
                </a:p>
              </p:txBody>
            </p:sp>
          </mc:Choice>
          <mc:Fallback xmlns="">
            <p:sp>
              <p:nvSpPr>
                <p:cNvPr id="107" name="Y"/>
                <p:cNvSpPr txBox="1">
                  <a:spLocks noRot="1" noChangeAspect="1" noMove="1" noResize="1" noEditPoints="1" noAdjustHandles="1" noChangeArrowheads="1" noChangeShapeType="1" noTextEdit="1"/>
                </p:cNvSpPr>
                <p:nvPr/>
              </p:nvSpPr>
              <p:spPr>
                <a:xfrm>
                  <a:off x="1009164" y="-882979"/>
                  <a:ext cx="460382" cy="461665"/>
                </a:xfrm>
                <a:prstGeom prst="rect">
                  <a:avLst/>
                </a:prstGeom>
                <a:blipFill rotWithShape="1">
                  <a:blip r:embed="rId9"/>
                  <a:stretch>
                    <a:fillRect b="-13333"/>
                  </a:stretch>
                </a:blipFill>
              </p:spPr>
              <p:txBody>
                <a:bodyPr/>
                <a:lstStyle/>
                <a:p>
                  <a:r>
                    <a:rPr lang="fi-FI">
                      <a:noFill/>
                    </a:rPr>
                    <a:t> </a:t>
                  </a:r>
                </a:p>
              </p:txBody>
            </p:sp>
          </mc:Fallback>
        </mc:AlternateContent>
      </p:grpSp>
      <p:grpSp>
        <p:nvGrpSpPr>
          <p:cNvPr id="135" name="Fourier Axes Big"/>
          <p:cNvGrpSpPr/>
          <p:nvPr/>
        </p:nvGrpSpPr>
        <p:grpSpPr>
          <a:xfrm>
            <a:off x="4418925" y="953513"/>
            <a:ext cx="4461687" cy="4210160"/>
            <a:chOff x="4418925" y="953513"/>
            <a:chExt cx="4461687" cy="4210160"/>
          </a:xfrm>
        </p:grpSpPr>
        <p:cxnSp>
          <p:nvCxnSpPr>
            <p:cNvPr id="114" name="Axis X"/>
            <p:cNvCxnSpPr/>
            <p:nvPr/>
          </p:nvCxnSpPr>
          <p:spPr>
            <a:xfrm flipV="1">
              <a:off x="4988449" y="4768919"/>
              <a:ext cx="3804317" cy="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15" name="Axis P"/>
            <p:cNvCxnSpPr/>
            <p:nvPr/>
          </p:nvCxnSpPr>
          <p:spPr>
            <a:xfrm flipV="1">
              <a:off x="4988449" y="1000897"/>
              <a:ext cx="0" cy="376802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16" name="X"/>
                <p:cNvSpPr txBox="1"/>
                <p:nvPr/>
              </p:nvSpPr>
              <p:spPr>
                <a:xfrm>
                  <a:off x="8248324" y="4702008"/>
                  <a:ext cx="63228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𝑥</m:t>
                            </m:r>
                          </m:sub>
                        </m:sSub>
                      </m:oMath>
                    </m:oMathPara>
                  </a14:m>
                  <a:endParaRPr lang="fi-FI" sz="2400" dirty="0">
                    <a:solidFill>
                      <a:srgbClr val="000000"/>
                    </a:solidFill>
                  </a:endParaRPr>
                </a:p>
              </p:txBody>
            </p:sp>
          </mc:Choice>
          <mc:Fallback xmlns="">
            <p:sp>
              <p:nvSpPr>
                <p:cNvPr id="116" name="X"/>
                <p:cNvSpPr txBox="1">
                  <a:spLocks noRot="1" noChangeAspect="1" noMove="1" noResize="1" noEditPoints="1" noAdjustHandles="1" noChangeArrowheads="1" noChangeShapeType="1" noTextEdit="1"/>
                </p:cNvSpPr>
                <p:nvPr/>
              </p:nvSpPr>
              <p:spPr>
                <a:xfrm>
                  <a:off x="8248324" y="4702008"/>
                  <a:ext cx="632288" cy="461665"/>
                </a:xfrm>
                <a:prstGeom prst="rect">
                  <a:avLst/>
                </a:prstGeom>
                <a:blipFill rotWithShape="1">
                  <a:blip r:embed="rId10"/>
                  <a:stretch>
                    <a:fillRect/>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117" name="Y"/>
                <p:cNvSpPr txBox="1"/>
                <p:nvPr/>
              </p:nvSpPr>
              <p:spPr>
                <a:xfrm>
                  <a:off x="4418925" y="953513"/>
                  <a:ext cx="637033" cy="4901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𝑝</m:t>
                            </m:r>
                          </m:sub>
                        </m:sSub>
                      </m:oMath>
                    </m:oMathPara>
                  </a14:m>
                  <a:endParaRPr lang="fi-FI" sz="2400" dirty="0">
                    <a:solidFill>
                      <a:srgbClr val="000000"/>
                    </a:solidFill>
                  </a:endParaRPr>
                </a:p>
              </p:txBody>
            </p:sp>
          </mc:Choice>
          <mc:Fallback xmlns="">
            <p:sp>
              <p:nvSpPr>
                <p:cNvPr id="117" name="Y"/>
                <p:cNvSpPr txBox="1">
                  <a:spLocks noRot="1" noChangeAspect="1" noMove="1" noResize="1" noEditPoints="1" noAdjustHandles="1" noChangeArrowheads="1" noChangeShapeType="1" noTextEdit="1"/>
                </p:cNvSpPr>
                <p:nvPr/>
              </p:nvSpPr>
              <p:spPr>
                <a:xfrm>
                  <a:off x="4418925" y="953513"/>
                  <a:ext cx="637033" cy="490199"/>
                </a:xfrm>
                <a:prstGeom prst="rect">
                  <a:avLst/>
                </a:prstGeom>
                <a:blipFill rotWithShape="1">
                  <a:blip r:embed="rId11"/>
                  <a:stretch>
                    <a:fillRect b="-4938"/>
                  </a:stretch>
                </a:blipFill>
              </p:spPr>
              <p:txBody>
                <a:bodyPr/>
                <a:lstStyle/>
                <a:p>
                  <a:r>
                    <a:rPr lang="fi-FI">
                      <a:noFill/>
                    </a:rPr>
                    <a:t> </a:t>
                  </a:r>
                </a:p>
              </p:txBody>
            </p:sp>
          </mc:Fallback>
        </mc:AlternateContent>
        <p:cxnSp>
          <p:nvCxnSpPr>
            <p:cNvPr id="127" name="Fourier ω_p=0"/>
            <p:cNvCxnSpPr/>
            <p:nvPr/>
          </p:nvCxnSpPr>
          <p:spPr>
            <a:xfrm>
              <a:off x="4933950" y="2995803"/>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cxnSp>
          <p:nvCxnSpPr>
            <p:cNvPr id="133" name="Fourier ω_x=0"/>
            <p:cNvCxnSpPr/>
            <p:nvPr/>
          </p:nvCxnSpPr>
          <p:spPr>
            <a:xfrm rot="5400000">
              <a:off x="6745157" y="4792977"/>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21" name="Math Text: f hat"/>
              <p:cNvSpPr txBox="1"/>
              <p:nvPr/>
            </p:nvSpPr>
            <p:spPr>
              <a:xfrm>
                <a:off x="6318714" y="410907"/>
                <a:ext cx="907568" cy="830997"/>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m:rPr>
                          <m:nor/>
                        </m:rPr>
                        <a:rPr lang="fi-FI" sz="2400" dirty="0" smtClean="0">
                          <a:solidFill>
                            <a:srgbClr val="000000"/>
                          </a:solidFill>
                        </a:rPr>
                        <m:t>ℱ</m:t>
                      </m:r>
                      <m:r>
                        <a:rPr lang="fi-FI" sz="2400" b="0" i="1" dirty="0" smtClean="0">
                          <a:solidFill>
                            <a:srgbClr val="000000"/>
                          </a:solidFill>
                          <a:latin typeface="Cambria Math"/>
                        </a:rPr>
                        <m:t>{</m:t>
                      </m:r>
                      <m:r>
                        <a:rPr lang="fi-FI" sz="2400" i="1" dirty="0">
                          <a:solidFill>
                            <a:srgbClr val="000000"/>
                          </a:solidFill>
                          <a:latin typeface="Cambria Math"/>
                        </a:rPr>
                        <m:t>𝑓</m:t>
                      </m:r>
                      <m:r>
                        <a:rPr lang="fi-FI" sz="2400" b="0" i="1" dirty="0" smtClean="0">
                          <a:solidFill>
                            <a:srgbClr val="000000"/>
                          </a:solidFill>
                          <a:latin typeface="Cambria Math"/>
                        </a:rPr>
                        <m:t>}</m:t>
                      </m:r>
                    </m:oMath>
                  </m:oMathPara>
                </a14:m>
                <a:endParaRPr lang="fi-FI" sz="2400" dirty="0">
                  <a:solidFill>
                    <a:srgbClr val="000000"/>
                  </a:solidFill>
                </a:endParaRPr>
              </a:p>
              <a:p>
                <a:endParaRPr lang="fi-FI" sz="2400" dirty="0">
                  <a:solidFill>
                    <a:srgbClr val="000000"/>
                  </a:solidFill>
                </a:endParaRPr>
              </a:p>
            </p:txBody>
          </p:sp>
        </mc:Choice>
        <mc:Fallback xmlns="">
          <p:sp>
            <p:nvSpPr>
              <p:cNvPr id="21" name="Math Text: f hat"/>
              <p:cNvSpPr txBox="1">
                <a:spLocks noRot="1" noChangeAspect="1" noMove="1" noResize="1" noEditPoints="1" noAdjustHandles="1" noChangeArrowheads="1" noChangeShapeType="1" noTextEdit="1"/>
              </p:cNvSpPr>
              <p:nvPr/>
            </p:nvSpPr>
            <p:spPr>
              <a:xfrm>
                <a:off x="6318714" y="410907"/>
                <a:ext cx="907568" cy="830997"/>
              </a:xfrm>
              <a:prstGeom prst="rect">
                <a:avLst/>
              </a:prstGeom>
              <a:blipFill rotWithShape="1">
                <a:blip r:embed="rId12"/>
                <a:stretch>
                  <a:fillRect/>
                </a:stretch>
              </a:blipFill>
            </p:spPr>
            <p:txBody>
              <a:bodyPr/>
              <a:lstStyle/>
              <a:p>
                <a:r>
                  <a:rPr lang="fi-FI">
                    <a:noFill/>
                  </a:rPr>
                  <a:t> </a:t>
                </a:r>
              </a:p>
            </p:txBody>
          </p:sp>
        </mc:Fallback>
      </mc:AlternateContent>
      <p:sp>
        <p:nvSpPr>
          <p:cNvPr id="23" name="Grayed Out"/>
          <p:cNvSpPr/>
          <p:nvPr/>
        </p:nvSpPr>
        <p:spPr>
          <a:xfrm>
            <a:off x="4566506" y="0"/>
            <a:ext cx="4577493"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nvGrpSpPr>
          <p:cNvPr id="3" name="MC . f"/>
          <p:cNvGrpSpPr/>
          <p:nvPr/>
        </p:nvGrpSpPr>
        <p:grpSpPr>
          <a:xfrm>
            <a:off x="1542855" y="425368"/>
            <a:ext cx="1618960" cy="471412"/>
            <a:chOff x="-1323655" y="180074"/>
            <a:chExt cx="1618960" cy="471412"/>
          </a:xfrm>
        </p:grpSpPr>
        <mc:AlternateContent xmlns:mc="http://schemas.openxmlformats.org/markup-compatibility/2006" xmlns:a14="http://schemas.microsoft.com/office/drawing/2010/main">
          <mc:Choice Requires="a14">
            <p:sp>
              <p:nvSpPr>
                <p:cNvPr id="22" name="Math Text: MC . f"/>
                <p:cNvSpPr txBox="1"/>
                <p:nvPr/>
              </p:nvSpPr>
              <p:spPr>
                <a:xfrm>
                  <a:off x="-1323655" y="180074"/>
                  <a:ext cx="1618960" cy="461665"/>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fi-FI" sz="2400" b="0" i="0" dirty="0" smtClean="0">
                            <a:solidFill>
                              <a:srgbClr val="000000"/>
                            </a:solidFill>
                            <a:latin typeface="Cambria Math"/>
                          </a:rPr>
                          <m:t>       </m:t>
                        </m:r>
                        <m:r>
                          <a:rPr lang="fi-FI" sz="2400" b="0" i="1" dirty="0" smtClean="0">
                            <a:solidFill>
                              <a:srgbClr val="000000"/>
                            </a:solidFill>
                            <a:latin typeface="Cambria Math"/>
                          </a:rPr>
                          <m:t> </m:t>
                        </m:r>
                        <m:r>
                          <a:rPr lang="fi-FI" sz="2400" i="1" dirty="0">
                            <a:solidFill>
                              <a:srgbClr val="000000"/>
                            </a:solidFill>
                            <a:latin typeface="Cambria Math"/>
                            <a:ea typeface="Cambria Math"/>
                          </a:rPr>
                          <m:t>⋅</m:t>
                        </m:r>
                        <m:r>
                          <a:rPr lang="fi-FI" sz="2400" b="0" i="1" dirty="0" smtClean="0">
                            <a:solidFill>
                              <a:srgbClr val="000000"/>
                            </a:solidFill>
                            <a:latin typeface="Cambria Math"/>
                          </a:rPr>
                          <m:t>𝑓</m:t>
                        </m:r>
                      </m:oMath>
                    </m:oMathPara>
                  </a14:m>
                  <a:endParaRPr lang="fi-FI" sz="2400" dirty="0">
                    <a:solidFill>
                      <a:srgbClr val="000000"/>
                    </a:solidFill>
                  </a:endParaRPr>
                </a:p>
              </p:txBody>
            </p:sp>
          </mc:Choice>
          <mc:Fallback xmlns="">
            <p:sp>
              <p:nvSpPr>
                <p:cNvPr id="22" name="Math Text: MC . f"/>
                <p:cNvSpPr txBox="1">
                  <a:spLocks noRot="1" noChangeAspect="1" noMove="1" noResize="1" noEditPoints="1" noAdjustHandles="1" noChangeArrowheads="1" noChangeShapeType="1" noTextEdit="1"/>
                </p:cNvSpPr>
                <p:nvPr/>
              </p:nvSpPr>
              <p:spPr>
                <a:xfrm>
                  <a:off x="-1323655" y="180074"/>
                  <a:ext cx="1618960" cy="461665"/>
                </a:xfrm>
                <a:prstGeom prst="rect">
                  <a:avLst/>
                </a:prstGeom>
                <a:blipFill rotWithShape="1">
                  <a:blip r:embed="rId13"/>
                  <a:stretch>
                    <a:fillRect b="-19737"/>
                  </a:stretch>
                </a:blipFill>
              </p:spPr>
              <p:txBody>
                <a:bodyPr/>
                <a:lstStyle/>
                <a:p>
                  <a:r>
                    <a:rPr lang="fi-FI">
                      <a:noFill/>
                    </a:rPr>
                    <a:t> </a:t>
                  </a:r>
                </a:p>
              </p:txBody>
            </p:sp>
          </mc:Fallback>
        </mc:AlternateContent>
        <p:pic>
          <p:nvPicPr>
            <p:cNvPr id="1031" name="MC symbol"/>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6151" y="218942"/>
              <a:ext cx="468775" cy="4325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2" name="Slide Number Placeholder 1"/>
          <p:cNvSpPr>
            <a:spLocks noGrp="1"/>
          </p:cNvSpPr>
          <p:nvPr>
            <p:ph type="sldNum" sz="quarter" idx="12"/>
          </p:nvPr>
        </p:nvSpPr>
        <p:spPr>
          <a:xfrm>
            <a:off x="7010399" y="4868863"/>
            <a:ext cx="2133600" cy="274637"/>
          </a:xfrm>
        </p:spPr>
        <p:txBody>
          <a:bodyPr/>
          <a:lstStyle/>
          <a:p>
            <a:fld id="{CDB8BC0E-CEE3-4EC1-B849-44D559D8322A}" type="slidenum">
              <a:rPr lang="en-US" altLang="fi-FI" smtClean="0"/>
              <a:pPr/>
              <a:t>39</a:t>
            </a:fld>
            <a:endParaRPr lang="en-US" altLang="fi-FI" dirty="0"/>
          </a:p>
        </p:txBody>
      </p:sp>
    </p:spTree>
    <p:custDataLst>
      <p:tags r:id="rId1"/>
    </p:custDataLst>
    <p:extLst>
      <p:ext uri="{BB962C8B-B14F-4D97-AF65-F5344CB8AC3E}">
        <p14:creationId xmlns:p14="http://schemas.microsoft.com/office/powerpoint/2010/main" val="2869009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xit" presetSubtype="0" fill="hold" grpId="0" nodeType="withEffect">
                                  <p:stCondLst>
                                    <p:cond delay="0"/>
                                  </p:stCondLst>
                                  <p:childTnLst>
                                    <p:animEffect transition="out" filter="fade">
                                      <p:cBhvr>
                                        <p:cTn id="12" dur="500"/>
                                        <p:tgtEl>
                                          <p:spTgt spid="145"/>
                                        </p:tgtEl>
                                      </p:cBhvr>
                                    </p:animEffect>
                                    <p:set>
                                      <p:cBhvr>
                                        <p:cTn id="13" dur="1" fill="hold">
                                          <p:stCondLst>
                                            <p:cond delay="499"/>
                                          </p:stCondLst>
                                        </p:cTn>
                                        <p:tgtEl>
                                          <p:spTgt spid="1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DB8BC0E-CEE3-4EC1-B849-44D559D8322A}" type="slidenum">
              <a:rPr lang="en-US" altLang="fi-FI" smtClean="0"/>
              <a:pPr/>
              <a:t>4</a:t>
            </a:fld>
            <a:endParaRPr lang="en-US" altLang="fi-FI"/>
          </a:p>
        </p:txBody>
      </p:sp>
      <p:grpSp>
        <p:nvGrpSpPr>
          <p:cNvPr id="6" name="Pathspace Setting"/>
          <p:cNvGrpSpPr/>
          <p:nvPr/>
        </p:nvGrpSpPr>
        <p:grpSpPr>
          <a:xfrm>
            <a:off x="2342814" y="1025305"/>
            <a:ext cx="4622004" cy="3299867"/>
            <a:chOff x="1674355" y="404582"/>
            <a:chExt cx="6014849" cy="4294284"/>
          </a:xfrm>
        </p:grpSpPr>
        <p:pic>
          <p:nvPicPr>
            <p:cNvPr id="3" name="Pathspace Setting 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4355" y="689000"/>
              <a:ext cx="5628986" cy="4007409"/>
            </a:xfrm>
            <a:prstGeom prst="rect">
              <a:avLst/>
            </a:prstGeom>
          </p:spPr>
        </p:pic>
        <mc:AlternateContent xmlns:mc="http://schemas.openxmlformats.org/markup-compatibility/2006" xmlns:a14="http://schemas.microsoft.com/office/drawing/2010/main">
          <mc:Choice Requires="a14">
            <p:sp>
              <p:nvSpPr>
                <p:cNvPr id="4" name="X"/>
                <p:cNvSpPr txBox="1"/>
                <p:nvPr/>
              </p:nvSpPr>
              <p:spPr>
                <a:xfrm>
                  <a:off x="7246775" y="4237201"/>
                  <a:ext cx="44242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i="1" dirty="0" smtClean="0">
                            <a:solidFill>
                              <a:srgbClr val="000000"/>
                            </a:solidFill>
                            <a:latin typeface="Cambria Math"/>
                          </a:rPr>
                          <m:t>𝑥</m:t>
                        </m:r>
                      </m:oMath>
                    </m:oMathPara>
                  </a14:m>
                  <a:endParaRPr lang="fi-FI" sz="2400" dirty="0">
                    <a:solidFill>
                      <a:srgbClr val="000000"/>
                    </a:solidFill>
                  </a:endParaRPr>
                </a:p>
              </p:txBody>
            </p:sp>
          </mc:Choice>
          <mc:Fallback xmlns="">
            <p:sp>
              <p:nvSpPr>
                <p:cNvPr id="4" name="X"/>
                <p:cNvSpPr txBox="1">
                  <a:spLocks noRot="1" noChangeAspect="1" noMove="1" noResize="1" noEditPoints="1" noAdjustHandles="1" noChangeArrowheads="1" noChangeShapeType="1" noTextEdit="1"/>
                </p:cNvSpPr>
                <p:nvPr/>
              </p:nvSpPr>
              <p:spPr>
                <a:xfrm>
                  <a:off x="7246775" y="4237201"/>
                  <a:ext cx="442429" cy="461665"/>
                </a:xfrm>
                <a:prstGeom prst="rect">
                  <a:avLst/>
                </a:prstGeom>
                <a:blipFill rotWithShape="1">
                  <a:blip r:embed="rId5"/>
                  <a:stretch>
                    <a:fillRect b="-16949"/>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5" name="Y"/>
                <p:cNvSpPr txBox="1"/>
                <p:nvPr/>
              </p:nvSpPr>
              <p:spPr>
                <a:xfrm>
                  <a:off x="5066521" y="404582"/>
                  <a:ext cx="579010" cy="60078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𝑝</m:t>
                        </m:r>
                      </m:oMath>
                    </m:oMathPara>
                  </a14:m>
                  <a:endParaRPr lang="fi-FI" sz="2400" dirty="0">
                    <a:solidFill>
                      <a:srgbClr val="000000"/>
                    </a:solidFill>
                  </a:endParaRPr>
                </a:p>
              </p:txBody>
            </p:sp>
          </mc:Choice>
          <mc:Fallback xmlns="">
            <p:sp>
              <p:nvSpPr>
                <p:cNvPr id="5" name="Y"/>
                <p:cNvSpPr txBox="1">
                  <a:spLocks noRot="1" noChangeAspect="1" noMove="1" noResize="1" noEditPoints="1" noAdjustHandles="1" noChangeArrowheads="1" noChangeShapeType="1" noTextEdit="1"/>
                </p:cNvSpPr>
                <p:nvPr/>
              </p:nvSpPr>
              <p:spPr>
                <a:xfrm>
                  <a:off x="5066521" y="404582"/>
                  <a:ext cx="579010" cy="600788"/>
                </a:xfrm>
                <a:prstGeom prst="rect">
                  <a:avLst/>
                </a:prstGeom>
                <a:blipFill rotWithShape="1">
                  <a:blip r:embed="rId6"/>
                  <a:stretch>
                    <a:fillRect b="-11842"/>
                  </a:stretch>
                </a:blipFill>
              </p:spPr>
              <p:txBody>
                <a:bodyPr/>
                <a:lstStyle/>
                <a:p>
                  <a:r>
                    <a:rPr lang="fi-FI">
                      <a:noFill/>
                    </a:rPr>
                    <a:t> </a:t>
                  </a:r>
                </a:p>
              </p:txBody>
            </p:sp>
          </mc:Fallback>
        </mc:AlternateContent>
      </p:grpSp>
      <p:sp>
        <p:nvSpPr>
          <p:cNvPr id="8" name="Y"/>
          <p:cNvSpPr txBox="1"/>
          <p:nvPr/>
        </p:nvSpPr>
        <p:spPr>
          <a:xfrm>
            <a:off x="3269490" y="1028315"/>
            <a:ext cx="750526" cy="461665"/>
          </a:xfrm>
          <a:prstGeom prst="rect">
            <a:avLst/>
          </a:prstGeom>
          <a:noFill/>
        </p:spPr>
        <p:txBody>
          <a:bodyPr wrap="none" rtlCol="0">
            <a:spAutoFit/>
          </a:bodyPr>
          <a:lstStyle/>
          <a:p>
            <a:r>
              <a:rPr lang="fi-FI" sz="2400" dirty="0" smtClean="0">
                <a:solidFill>
                  <a:srgbClr val="000000"/>
                </a:solidFill>
              </a:rPr>
              <a:t>light</a:t>
            </a:r>
            <a:endParaRPr lang="fi-FI" sz="2400" dirty="0">
              <a:solidFill>
                <a:srgbClr val="000000"/>
              </a:solidFill>
            </a:endParaRPr>
          </a:p>
        </p:txBody>
      </p:sp>
      <p:sp>
        <p:nvSpPr>
          <p:cNvPr id="9" name="Y"/>
          <p:cNvSpPr txBox="1"/>
          <p:nvPr/>
        </p:nvSpPr>
        <p:spPr>
          <a:xfrm>
            <a:off x="5547442" y="1898569"/>
            <a:ext cx="1350050" cy="461665"/>
          </a:xfrm>
          <a:prstGeom prst="rect">
            <a:avLst/>
          </a:prstGeom>
          <a:noFill/>
        </p:spPr>
        <p:txBody>
          <a:bodyPr wrap="none" rtlCol="0">
            <a:spAutoFit/>
          </a:bodyPr>
          <a:lstStyle/>
          <a:p>
            <a:r>
              <a:rPr lang="fi-FI" sz="2400" dirty="0" smtClean="0">
                <a:solidFill>
                  <a:srgbClr val="000000"/>
                </a:solidFill>
              </a:rPr>
              <a:t>occluder</a:t>
            </a:r>
            <a:endParaRPr lang="fi-FI" sz="2400" dirty="0">
              <a:solidFill>
                <a:srgbClr val="000000"/>
              </a:solidFill>
            </a:endParaRPr>
          </a:p>
        </p:txBody>
      </p:sp>
      <p:sp>
        <p:nvSpPr>
          <p:cNvPr id="10" name="Y"/>
          <p:cNvSpPr txBox="1"/>
          <p:nvPr/>
        </p:nvSpPr>
        <p:spPr>
          <a:xfrm>
            <a:off x="755660" y="3555879"/>
            <a:ext cx="2513830" cy="461665"/>
          </a:xfrm>
          <a:prstGeom prst="rect">
            <a:avLst/>
          </a:prstGeom>
          <a:noFill/>
        </p:spPr>
        <p:txBody>
          <a:bodyPr wrap="none" rtlCol="0">
            <a:spAutoFit/>
          </a:bodyPr>
          <a:lstStyle/>
          <a:p>
            <a:r>
              <a:rPr lang="fi-FI" sz="2400" dirty="0" smtClean="0">
                <a:solidFill>
                  <a:srgbClr val="000000"/>
                </a:solidFill>
              </a:rPr>
              <a:t>receiving surface</a:t>
            </a:r>
            <a:endParaRPr lang="fi-FI" sz="2400" dirty="0">
              <a:solidFill>
                <a:srgbClr val="000000"/>
              </a:solidFill>
            </a:endParaRPr>
          </a:p>
        </p:txBody>
      </p:sp>
      <p:cxnSp>
        <p:nvCxnSpPr>
          <p:cNvPr id="32" name="Path3a"/>
          <p:cNvCxnSpPr/>
          <p:nvPr/>
        </p:nvCxnSpPr>
        <p:spPr>
          <a:xfrm>
            <a:off x="2878931" y="2383631"/>
            <a:ext cx="1376363" cy="1697832"/>
          </a:xfrm>
          <a:prstGeom prst="line">
            <a:avLst/>
          </a:prstGeom>
          <a:ln cap="rnd"/>
        </p:spPr>
        <p:style>
          <a:lnRef idx="3">
            <a:schemeClr val="accent5"/>
          </a:lnRef>
          <a:fillRef idx="0">
            <a:schemeClr val="accent5"/>
          </a:fillRef>
          <a:effectRef idx="2">
            <a:schemeClr val="accent5"/>
          </a:effectRef>
          <a:fontRef idx="minor">
            <a:schemeClr val="tx1"/>
          </a:fontRef>
        </p:style>
      </p:cxnSp>
      <p:cxnSp>
        <p:nvCxnSpPr>
          <p:cNvPr id="36" name="Path3b"/>
          <p:cNvCxnSpPr/>
          <p:nvPr/>
        </p:nvCxnSpPr>
        <p:spPr>
          <a:xfrm flipV="1">
            <a:off x="4256965" y="1586152"/>
            <a:ext cx="315035" cy="2494382"/>
          </a:xfrm>
          <a:prstGeom prst="line">
            <a:avLst/>
          </a:prstGeom>
          <a:ln cap="rnd"/>
        </p:spPr>
        <p:style>
          <a:lnRef idx="3">
            <a:schemeClr val="accent5"/>
          </a:lnRef>
          <a:fillRef idx="0">
            <a:schemeClr val="accent5"/>
          </a:fillRef>
          <a:effectRef idx="2">
            <a:schemeClr val="accent5"/>
          </a:effectRef>
          <a:fontRef idx="minor">
            <a:schemeClr val="tx1"/>
          </a:fontRef>
        </p:style>
      </p:cxnSp>
      <p:sp>
        <p:nvSpPr>
          <p:cNvPr id="46" name="Rectangle 45"/>
          <p:cNvSpPr/>
          <p:nvPr/>
        </p:nvSpPr>
        <p:spPr>
          <a:xfrm>
            <a:off x="4256965" y="1025305"/>
            <a:ext cx="1194161" cy="421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47" name="Rectangle 46"/>
          <p:cNvSpPr/>
          <p:nvPr/>
        </p:nvSpPr>
        <p:spPr>
          <a:xfrm>
            <a:off x="5770657" y="4147793"/>
            <a:ext cx="1194161" cy="421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7" name="TextBox 6"/>
          <p:cNvSpPr txBox="1"/>
          <p:nvPr/>
        </p:nvSpPr>
        <p:spPr>
          <a:xfrm>
            <a:off x="3149551" y="1806665"/>
            <a:ext cx="1356010" cy="369332"/>
          </a:xfrm>
          <a:prstGeom prst="rect">
            <a:avLst/>
          </a:prstGeom>
          <a:noFill/>
        </p:spPr>
        <p:txBody>
          <a:bodyPr wrap="square" rtlCol="0">
            <a:spAutoFit/>
          </a:bodyPr>
          <a:lstStyle/>
          <a:p>
            <a:r>
              <a:rPr lang="fi-FI" dirty="0" smtClean="0">
                <a:solidFill>
                  <a:schemeClr val="accent4">
                    <a:lumMod val="75000"/>
                  </a:schemeClr>
                </a:solidFill>
              </a:rPr>
              <a:t>throughput</a:t>
            </a:r>
            <a:endParaRPr lang="fi-FI" dirty="0">
              <a:solidFill>
                <a:schemeClr val="accent4">
                  <a:lumMod val="75000"/>
                </a:schemeClr>
              </a:solidFill>
            </a:endParaRPr>
          </a:p>
        </p:txBody>
      </p:sp>
      <p:cxnSp>
        <p:nvCxnSpPr>
          <p:cNvPr id="12" name="Straight Arrow Connector 11"/>
          <p:cNvCxnSpPr/>
          <p:nvPr/>
        </p:nvCxnSpPr>
        <p:spPr>
          <a:xfrm flipH="1">
            <a:off x="4404050" y="1828802"/>
            <a:ext cx="55985" cy="422988"/>
          </a:xfrm>
          <a:prstGeom prst="straightConnector1">
            <a:avLst/>
          </a:prstGeom>
          <a:ln>
            <a:solidFill>
              <a:schemeClr val="accent4">
                <a:lumMod val="75000"/>
              </a:schemeClr>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16" name="Y"/>
          <p:cNvSpPr txBox="1"/>
          <p:nvPr/>
        </p:nvSpPr>
        <p:spPr>
          <a:xfrm>
            <a:off x="1424594" y="1266605"/>
            <a:ext cx="1212191" cy="461665"/>
          </a:xfrm>
          <a:prstGeom prst="rect">
            <a:avLst/>
          </a:prstGeom>
          <a:noFill/>
        </p:spPr>
        <p:txBody>
          <a:bodyPr wrap="none" rtlCol="0">
            <a:spAutoFit/>
          </a:bodyPr>
          <a:lstStyle/>
          <a:p>
            <a:r>
              <a:rPr lang="fi-FI" sz="2400" dirty="0" smtClean="0">
                <a:solidFill>
                  <a:srgbClr val="000000"/>
                </a:solidFill>
              </a:rPr>
              <a:t>camera</a:t>
            </a:r>
            <a:endParaRPr lang="fi-FI" sz="2400" dirty="0">
              <a:solidFill>
                <a:srgbClr val="000000"/>
              </a:solidFill>
            </a:endParaRPr>
          </a:p>
        </p:txBody>
      </p:sp>
    </p:spTree>
    <p:custDataLst>
      <p:tags r:id="rId1"/>
    </p:custDataLst>
    <p:extLst>
      <p:ext uri="{BB962C8B-B14F-4D97-AF65-F5344CB8AC3E}">
        <p14:creationId xmlns:p14="http://schemas.microsoft.com/office/powerpoint/2010/main" val="314010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Fouri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4202" y="1204914"/>
            <a:ext cx="4749798" cy="3562349"/>
          </a:xfrm>
          <a:prstGeom prst="rect">
            <a:avLst/>
          </a:prstGeom>
        </p:spPr>
      </p:pic>
      <p:pic>
        <p:nvPicPr>
          <p:cNvPr id="7" name="Sampled Primal"/>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204914"/>
            <a:ext cx="4749799" cy="3562349"/>
          </a:xfrm>
          <a:prstGeom prst="rect">
            <a:avLst/>
          </a:prstGeom>
        </p:spPr>
      </p:pic>
      <p:grpSp>
        <p:nvGrpSpPr>
          <p:cNvPr id="103" name="Big Axis x, p"/>
          <p:cNvGrpSpPr/>
          <p:nvPr/>
        </p:nvGrpSpPr>
        <p:grpSpPr>
          <a:xfrm>
            <a:off x="160392" y="943224"/>
            <a:ext cx="4317136" cy="4220449"/>
            <a:chOff x="1009164" y="-882979"/>
            <a:chExt cx="4317136" cy="4220449"/>
          </a:xfrm>
        </p:grpSpPr>
        <p:cxnSp>
          <p:nvCxnSpPr>
            <p:cNvPr id="104" name="Axis X"/>
            <p:cNvCxnSpPr/>
            <p:nvPr/>
          </p:nvCxnSpPr>
          <p:spPr>
            <a:xfrm flipV="1">
              <a:off x="1438656" y="2942716"/>
              <a:ext cx="3804317" cy="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05" name="Axis P"/>
            <p:cNvCxnSpPr/>
            <p:nvPr/>
          </p:nvCxnSpPr>
          <p:spPr>
            <a:xfrm flipV="1">
              <a:off x="1438656" y="-825306"/>
              <a:ext cx="0" cy="376802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06" name="X"/>
                <p:cNvSpPr txBox="1"/>
                <p:nvPr/>
              </p:nvSpPr>
              <p:spPr>
                <a:xfrm>
                  <a:off x="4883871" y="2875805"/>
                  <a:ext cx="44242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𝑥</m:t>
                        </m:r>
                      </m:oMath>
                    </m:oMathPara>
                  </a14:m>
                  <a:endParaRPr lang="fi-FI" sz="2400" dirty="0">
                    <a:solidFill>
                      <a:srgbClr val="000000"/>
                    </a:solidFill>
                  </a:endParaRPr>
                </a:p>
              </p:txBody>
            </p:sp>
          </mc:Choice>
          <mc:Fallback xmlns="">
            <p:sp>
              <p:nvSpPr>
                <p:cNvPr id="106" name="X"/>
                <p:cNvSpPr txBox="1">
                  <a:spLocks noRot="1" noChangeAspect="1" noMove="1" noResize="1" noEditPoints="1" noAdjustHandles="1" noChangeArrowheads="1" noChangeShapeType="1" noTextEdit="1"/>
                </p:cNvSpPr>
                <p:nvPr/>
              </p:nvSpPr>
              <p:spPr>
                <a:xfrm>
                  <a:off x="4883871" y="2875805"/>
                  <a:ext cx="442429" cy="461665"/>
                </a:xfrm>
                <a:prstGeom prst="rect">
                  <a:avLst/>
                </a:prstGeom>
                <a:blipFill rotWithShape="1">
                  <a:blip r:embed="rId6"/>
                  <a:stretch>
                    <a:fillRect/>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107" name="Y"/>
                <p:cNvSpPr txBox="1"/>
                <p:nvPr/>
              </p:nvSpPr>
              <p:spPr>
                <a:xfrm>
                  <a:off x="1009164" y="-882979"/>
                  <a:ext cx="46038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𝑝</m:t>
                        </m:r>
                      </m:oMath>
                    </m:oMathPara>
                  </a14:m>
                  <a:endParaRPr lang="fi-FI" sz="2400" dirty="0">
                    <a:solidFill>
                      <a:srgbClr val="000000"/>
                    </a:solidFill>
                  </a:endParaRPr>
                </a:p>
              </p:txBody>
            </p:sp>
          </mc:Choice>
          <mc:Fallback xmlns="">
            <p:sp>
              <p:nvSpPr>
                <p:cNvPr id="107" name="Y"/>
                <p:cNvSpPr txBox="1">
                  <a:spLocks noRot="1" noChangeAspect="1" noMove="1" noResize="1" noEditPoints="1" noAdjustHandles="1" noChangeArrowheads="1" noChangeShapeType="1" noTextEdit="1"/>
                </p:cNvSpPr>
                <p:nvPr/>
              </p:nvSpPr>
              <p:spPr>
                <a:xfrm>
                  <a:off x="1009164" y="-882979"/>
                  <a:ext cx="460382" cy="461665"/>
                </a:xfrm>
                <a:prstGeom prst="rect">
                  <a:avLst/>
                </a:prstGeom>
                <a:blipFill rotWithShape="1">
                  <a:blip r:embed="rId7"/>
                  <a:stretch>
                    <a:fillRect b="-13333"/>
                  </a:stretch>
                </a:blipFill>
              </p:spPr>
              <p:txBody>
                <a:bodyPr/>
                <a:lstStyle/>
                <a:p>
                  <a:r>
                    <a:rPr lang="fi-FI">
                      <a:noFill/>
                    </a:rPr>
                    <a:t> </a:t>
                  </a:r>
                </a:p>
              </p:txBody>
            </p:sp>
          </mc:Fallback>
        </mc:AlternateContent>
      </p:grpSp>
      <p:grpSp>
        <p:nvGrpSpPr>
          <p:cNvPr id="135" name="Fourier Axes Big"/>
          <p:cNvGrpSpPr/>
          <p:nvPr/>
        </p:nvGrpSpPr>
        <p:grpSpPr>
          <a:xfrm>
            <a:off x="4418925" y="953513"/>
            <a:ext cx="4461687" cy="4210160"/>
            <a:chOff x="4418925" y="953513"/>
            <a:chExt cx="4461687" cy="4210160"/>
          </a:xfrm>
        </p:grpSpPr>
        <p:cxnSp>
          <p:nvCxnSpPr>
            <p:cNvPr id="114" name="Axis X"/>
            <p:cNvCxnSpPr/>
            <p:nvPr/>
          </p:nvCxnSpPr>
          <p:spPr>
            <a:xfrm flipV="1">
              <a:off x="4988449" y="4768919"/>
              <a:ext cx="3804317" cy="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15" name="Axis P"/>
            <p:cNvCxnSpPr/>
            <p:nvPr/>
          </p:nvCxnSpPr>
          <p:spPr>
            <a:xfrm flipV="1">
              <a:off x="4988449" y="1000897"/>
              <a:ext cx="0" cy="376802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16" name="X"/>
                <p:cNvSpPr txBox="1"/>
                <p:nvPr/>
              </p:nvSpPr>
              <p:spPr>
                <a:xfrm>
                  <a:off x="8248324" y="4702008"/>
                  <a:ext cx="63228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𝑥</m:t>
                            </m:r>
                          </m:sub>
                        </m:sSub>
                      </m:oMath>
                    </m:oMathPara>
                  </a14:m>
                  <a:endParaRPr lang="fi-FI" sz="2400" dirty="0">
                    <a:solidFill>
                      <a:srgbClr val="000000"/>
                    </a:solidFill>
                  </a:endParaRPr>
                </a:p>
              </p:txBody>
            </p:sp>
          </mc:Choice>
          <mc:Fallback xmlns="">
            <p:sp>
              <p:nvSpPr>
                <p:cNvPr id="116" name="X"/>
                <p:cNvSpPr txBox="1">
                  <a:spLocks noRot="1" noChangeAspect="1" noMove="1" noResize="1" noEditPoints="1" noAdjustHandles="1" noChangeArrowheads="1" noChangeShapeType="1" noTextEdit="1"/>
                </p:cNvSpPr>
                <p:nvPr/>
              </p:nvSpPr>
              <p:spPr>
                <a:xfrm>
                  <a:off x="8248324" y="4702008"/>
                  <a:ext cx="632288" cy="461665"/>
                </a:xfrm>
                <a:prstGeom prst="rect">
                  <a:avLst/>
                </a:prstGeom>
                <a:blipFill rotWithShape="1">
                  <a:blip r:embed="rId8"/>
                  <a:stretch>
                    <a:fillRect/>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117" name="Y"/>
                <p:cNvSpPr txBox="1"/>
                <p:nvPr/>
              </p:nvSpPr>
              <p:spPr>
                <a:xfrm>
                  <a:off x="4418925" y="953513"/>
                  <a:ext cx="637033" cy="4901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𝑝</m:t>
                            </m:r>
                          </m:sub>
                        </m:sSub>
                      </m:oMath>
                    </m:oMathPara>
                  </a14:m>
                  <a:endParaRPr lang="fi-FI" sz="2400" dirty="0">
                    <a:solidFill>
                      <a:srgbClr val="000000"/>
                    </a:solidFill>
                  </a:endParaRPr>
                </a:p>
              </p:txBody>
            </p:sp>
          </mc:Choice>
          <mc:Fallback xmlns="">
            <p:sp>
              <p:nvSpPr>
                <p:cNvPr id="117" name="Y"/>
                <p:cNvSpPr txBox="1">
                  <a:spLocks noRot="1" noChangeAspect="1" noMove="1" noResize="1" noEditPoints="1" noAdjustHandles="1" noChangeArrowheads="1" noChangeShapeType="1" noTextEdit="1"/>
                </p:cNvSpPr>
                <p:nvPr/>
              </p:nvSpPr>
              <p:spPr>
                <a:xfrm>
                  <a:off x="4418925" y="953513"/>
                  <a:ext cx="637033" cy="490199"/>
                </a:xfrm>
                <a:prstGeom prst="rect">
                  <a:avLst/>
                </a:prstGeom>
                <a:blipFill rotWithShape="1">
                  <a:blip r:embed="rId9"/>
                  <a:stretch>
                    <a:fillRect b="-4938"/>
                  </a:stretch>
                </a:blipFill>
              </p:spPr>
              <p:txBody>
                <a:bodyPr/>
                <a:lstStyle/>
                <a:p>
                  <a:r>
                    <a:rPr lang="fi-FI">
                      <a:noFill/>
                    </a:rPr>
                    <a:t> </a:t>
                  </a:r>
                </a:p>
              </p:txBody>
            </p:sp>
          </mc:Fallback>
        </mc:AlternateContent>
        <p:cxnSp>
          <p:nvCxnSpPr>
            <p:cNvPr id="127" name="Fourier ω_p=0"/>
            <p:cNvCxnSpPr/>
            <p:nvPr/>
          </p:nvCxnSpPr>
          <p:spPr>
            <a:xfrm>
              <a:off x="4933950" y="2995803"/>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cxnSp>
          <p:nvCxnSpPr>
            <p:cNvPr id="133" name="Fourier ω_x=0"/>
            <p:cNvCxnSpPr/>
            <p:nvPr/>
          </p:nvCxnSpPr>
          <p:spPr>
            <a:xfrm rot="5400000">
              <a:off x="6745157" y="4792977"/>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40" name="Math Text: f hat"/>
              <p:cNvSpPr txBox="1"/>
              <p:nvPr/>
            </p:nvSpPr>
            <p:spPr>
              <a:xfrm>
                <a:off x="6318714" y="410907"/>
                <a:ext cx="907568" cy="830997"/>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m:rPr>
                          <m:nor/>
                        </m:rPr>
                        <a:rPr lang="fi-FI" sz="2400" dirty="0" smtClean="0">
                          <a:solidFill>
                            <a:srgbClr val="000000"/>
                          </a:solidFill>
                        </a:rPr>
                        <m:t>ℱ</m:t>
                      </m:r>
                      <m:r>
                        <a:rPr lang="fi-FI" sz="2400" b="0" i="1" dirty="0" smtClean="0">
                          <a:solidFill>
                            <a:srgbClr val="000000"/>
                          </a:solidFill>
                          <a:latin typeface="Cambria Math"/>
                        </a:rPr>
                        <m:t>{</m:t>
                      </m:r>
                      <m:r>
                        <a:rPr lang="fi-FI" sz="2400" i="1" dirty="0">
                          <a:solidFill>
                            <a:srgbClr val="000000"/>
                          </a:solidFill>
                          <a:latin typeface="Cambria Math"/>
                        </a:rPr>
                        <m:t>𝑓</m:t>
                      </m:r>
                      <m:r>
                        <a:rPr lang="fi-FI" sz="2400" b="0" i="1" dirty="0" smtClean="0">
                          <a:solidFill>
                            <a:srgbClr val="000000"/>
                          </a:solidFill>
                          <a:latin typeface="Cambria Math"/>
                        </a:rPr>
                        <m:t>}</m:t>
                      </m:r>
                    </m:oMath>
                  </m:oMathPara>
                </a14:m>
                <a:endParaRPr lang="fi-FI" sz="2400" dirty="0">
                  <a:solidFill>
                    <a:srgbClr val="000000"/>
                  </a:solidFill>
                </a:endParaRPr>
              </a:p>
              <a:p>
                <a:endParaRPr lang="fi-FI" sz="2400" dirty="0">
                  <a:solidFill>
                    <a:srgbClr val="000000"/>
                  </a:solidFill>
                </a:endParaRPr>
              </a:p>
            </p:txBody>
          </p:sp>
        </mc:Choice>
        <mc:Fallback xmlns="">
          <p:sp>
            <p:nvSpPr>
              <p:cNvPr id="40" name="Math Text: f hat"/>
              <p:cNvSpPr txBox="1">
                <a:spLocks noRot="1" noChangeAspect="1" noMove="1" noResize="1" noEditPoints="1" noAdjustHandles="1" noChangeArrowheads="1" noChangeShapeType="1" noTextEdit="1"/>
              </p:cNvSpPr>
              <p:nvPr/>
            </p:nvSpPr>
            <p:spPr>
              <a:xfrm>
                <a:off x="6318714" y="410907"/>
                <a:ext cx="907568" cy="830997"/>
              </a:xfrm>
              <a:prstGeom prst="rect">
                <a:avLst/>
              </a:prstGeom>
              <a:blipFill rotWithShape="1">
                <a:blip r:embed="rId10"/>
                <a:stretch>
                  <a:fillRect/>
                </a:stretch>
              </a:blipFill>
            </p:spPr>
            <p:txBody>
              <a:bodyPr/>
              <a:lstStyle/>
              <a:p>
                <a:r>
                  <a:rPr lang="fi-FI">
                    <a:noFill/>
                  </a:rPr>
                  <a:t> </a:t>
                </a:r>
              </a:p>
            </p:txBody>
          </p:sp>
        </mc:Fallback>
      </mc:AlternateContent>
      <p:sp>
        <p:nvSpPr>
          <p:cNvPr id="52" name="Grayed Out"/>
          <p:cNvSpPr/>
          <p:nvPr/>
        </p:nvSpPr>
        <p:spPr>
          <a:xfrm>
            <a:off x="4566506" y="0"/>
            <a:ext cx="4577493"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nvGrpSpPr>
          <p:cNvPr id="41" name="MC . f"/>
          <p:cNvGrpSpPr/>
          <p:nvPr/>
        </p:nvGrpSpPr>
        <p:grpSpPr>
          <a:xfrm>
            <a:off x="1542855" y="425368"/>
            <a:ext cx="1618960" cy="471412"/>
            <a:chOff x="-1323655" y="180074"/>
            <a:chExt cx="1618960" cy="471412"/>
          </a:xfrm>
        </p:grpSpPr>
        <mc:AlternateContent xmlns:mc="http://schemas.openxmlformats.org/markup-compatibility/2006" xmlns:a14="http://schemas.microsoft.com/office/drawing/2010/main">
          <mc:Choice Requires="a14">
            <p:sp>
              <p:nvSpPr>
                <p:cNvPr id="42" name="Math Text: MC . f"/>
                <p:cNvSpPr txBox="1"/>
                <p:nvPr/>
              </p:nvSpPr>
              <p:spPr>
                <a:xfrm>
                  <a:off x="-1323655" y="180074"/>
                  <a:ext cx="1618960" cy="461665"/>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fi-FI" sz="2400" b="0" i="0" dirty="0" smtClean="0">
                            <a:solidFill>
                              <a:srgbClr val="000000"/>
                            </a:solidFill>
                            <a:latin typeface="Cambria Math"/>
                          </a:rPr>
                          <m:t>       </m:t>
                        </m:r>
                        <m:r>
                          <a:rPr lang="fi-FI" sz="2400" b="0" i="1" dirty="0" smtClean="0">
                            <a:solidFill>
                              <a:srgbClr val="000000"/>
                            </a:solidFill>
                            <a:latin typeface="Cambria Math"/>
                          </a:rPr>
                          <m:t> </m:t>
                        </m:r>
                        <m:r>
                          <a:rPr lang="fi-FI" sz="2400" i="1" dirty="0">
                            <a:solidFill>
                              <a:srgbClr val="000000"/>
                            </a:solidFill>
                            <a:latin typeface="Cambria Math"/>
                            <a:ea typeface="Cambria Math"/>
                          </a:rPr>
                          <m:t>⋅</m:t>
                        </m:r>
                        <m:r>
                          <a:rPr lang="fi-FI" sz="2400" b="0" i="1" dirty="0" smtClean="0">
                            <a:solidFill>
                              <a:srgbClr val="000000"/>
                            </a:solidFill>
                            <a:latin typeface="Cambria Math"/>
                          </a:rPr>
                          <m:t>𝑓</m:t>
                        </m:r>
                      </m:oMath>
                    </m:oMathPara>
                  </a14:m>
                  <a:endParaRPr lang="fi-FI" sz="2400" dirty="0">
                    <a:solidFill>
                      <a:srgbClr val="000000"/>
                    </a:solidFill>
                  </a:endParaRPr>
                </a:p>
              </p:txBody>
            </p:sp>
          </mc:Choice>
          <mc:Fallback xmlns="">
            <p:sp>
              <p:nvSpPr>
                <p:cNvPr id="42" name="Math Text: MC . f"/>
                <p:cNvSpPr txBox="1">
                  <a:spLocks noRot="1" noChangeAspect="1" noMove="1" noResize="1" noEditPoints="1" noAdjustHandles="1" noChangeArrowheads="1" noChangeShapeType="1" noTextEdit="1"/>
                </p:cNvSpPr>
                <p:nvPr/>
              </p:nvSpPr>
              <p:spPr>
                <a:xfrm>
                  <a:off x="-1323655" y="180074"/>
                  <a:ext cx="1618960" cy="461665"/>
                </a:xfrm>
                <a:prstGeom prst="rect">
                  <a:avLst/>
                </a:prstGeom>
                <a:blipFill rotWithShape="1">
                  <a:blip r:embed="rId11"/>
                  <a:stretch>
                    <a:fillRect b="-19737"/>
                  </a:stretch>
                </a:blipFill>
              </p:spPr>
              <p:txBody>
                <a:bodyPr/>
                <a:lstStyle/>
                <a:p>
                  <a:r>
                    <a:rPr lang="fi-FI">
                      <a:noFill/>
                    </a:rPr>
                    <a:t> </a:t>
                  </a:r>
                </a:p>
              </p:txBody>
            </p:sp>
          </mc:Fallback>
        </mc:AlternateContent>
        <p:pic>
          <p:nvPicPr>
            <p:cNvPr id="49" name="MC symbol"/>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6151" y="218942"/>
              <a:ext cx="468775" cy="4325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77" name="MC In Fourier"/>
          <p:cNvGrpSpPr/>
          <p:nvPr/>
        </p:nvGrpSpPr>
        <p:grpSpPr>
          <a:xfrm>
            <a:off x="165100" y="527656"/>
            <a:ext cx="8813800" cy="2559050"/>
            <a:chOff x="165100" y="527656"/>
            <a:chExt cx="8813800" cy="2559050"/>
          </a:xfrm>
        </p:grpSpPr>
        <p:grpSp>
          <p:nvGrpSpPr>
            <p:cNvPr id="30" name="MC in Fourier"/>
            <p:cNvGrpSpPr/>
            <p:nvPr/>
          </p:nvGrpSpPr>
          <p:grpSpPr>
            <a:xfrm>
              <a:off x="165100" y="527656"/>
              <a:ext cx="8813800" cy="2559050"/>
              <a:chOff x="165100" y="196849"/>
              <a:chExt cx="8813800" cy="2559050"/>
            </a:xfrm>
          </p:grpSpPr>
          <p:sp>
            <p:nvSpPr>
              <p:cNvPr id="31" name="MC background"/>
              <p:cNvSpPr/>
              <p:nvPr/>
            </p:nvSpPr>
            <p:spPr>
              <a:xfrm>
                <a:off x="165100" y="196849"/>
                <a:ext cx="8813800" cy="2559050"/>
              </a:xfrm>
              <a:prstGeom prst="rect">
                <a:avLst/>
              </a:prstGeom>
              <a:solidFill>
                <a:schemeClr val="tx1">
                  <a:lumMod val="20000"/>
                  <a:lumOff val="80000"/>
                </a:schemeClr>
              </a:solidFill>
              <a:ln w="25400">
                <a:solidFill>
                  <a:srgbClr val="000000"/>
                </a:solidFill>
              </a:ln>
              <a:effectLst>
                <a:outerShdw blurRad="50800" dist="889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pic>
            <p:nvPicPr>
              <p:cNvPr id="32" name="MC in Fourier 2D"/>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24353" y="547686"/>
                <a:ext cx="1857375" cy="1857375"/>
              </a:xfrm>
              <a:prstGeom prst="rect">
                <a:avLst/>
              </a:prstGeom>
            </p:spPr>
          </p:pic>
          <p:pic>
            <p:nvPicPr>
              <p:cNvPr id="33" name="MC in Fourier 1D"/>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05550" y="547688"/>
                <a:ext cx="2476500" cy="1857375"/>
              </a:xfrm>
              <a:prstGeom prst="rect">
                <a:avLst/>
              </a:prstGeom>
            </p:spPr>
          </p:pic>
          <p:pic>
            <p:nvPicPr>
              <p:cNvPr id="34" name="MC in Primal"/>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38656" y="547687"/>
                <a:ext cx="1857375" cy="1857375"/>
              </a:xfrm>
              <a:prstGeom prst="rect">
                <a:avLst/>
              </a:prstGeom>
            </p:spPr>
          </p:pic>
          <mc:AlternateContent xmlns:mc="http://schemas.openxmlformats.org/markup-compatibility/2006" xmlns:a14="http://schemas.microsoft.com/office/drawing/2010/main">
            <mc:Choice Requires="a14">
              <p:sp>
                <p:nvSpPr>
                  <p:cNvPr id="35" name="MC Text"/>
                  <p:cNvSpPr txBox="1"/>
                  <p:nvPr/>
                </p:nvSpPr>
                <p:spPr>
                  <a:xfrm>
                    <a:off x="387350" y="742950"/>
                    <a:ext cx="6197600" cy="156966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fi-FI" sz="9600" i="1" smtClean="0">
                              <a:solidFill>
                                <a:srgbClr val="000000"/>
                              </a:solidFill>
                              <a:latin typeface="Cambria Math"/>
                              <a:ea typeface="Cambria Math"/>
                            </a:rPr>
                            <m:t>ℱ</m:t>
                          </m:r>
                          <m:r>
                            <a:rPr lang="fi-FI" sz="9600" b="0" i="1" smtClean="0">
                              <a:solidFill>
                                <a:srgbClr val="000000"/>
                              </a:solidFill>
                              <a:latin typeface="Cambria Math"/>
                              <a:ea typeface="Cambria Math"/>
                            </a:rPr>
                            <m:t>      =</m:t>
                          </m:r>
                        </m:oMath>
                      </m:oMathPara>
                    </a14:m>
                    <a:endParaRPr lang="fi-FI" sz="9600" dirty="0">
                      <a:solidFill>
                        <a:srgbClr val="000000"/>
                      </a:solidFill>
                    </a:endParaRPr>
                  </a:p>
                </p:txBody>
              </p:sp>
            </mc:Choice>
            <mc:Fallback xmlns="">
              <p:sp>
                <p:nvSpPr>
                  <p:cNvPr id="35" name="MC Text"/>
                  <p:cNvSpPr txBox="1">
                    <a:spLocks noRot="1" noChangeAspect="1" noMove="1" noResize="1" noEditPoints="1" noAdjustHandles="1" noChangeArrowheads="1" noChangeShapeType="1" noTextEdit="1"/>
                  </p:cNvSpPr>
                  <p:nvPr/>
                </p:nvSpPr>
                <p:spPr>
                  <a:xfrm>
                    <a:off x="387350" y="742950"/>
                    <a:ext cx="6197600" cy="1569660"/>
                  </a:xfrm>
                  <a:prstGeom prst="rect">
                    <a:avLst/>
                  </a:prstGeom>
                  <a:blipFill rotWithShape="1">
                    <a:blip r:embed="rId16"/>
                    <a:stretch>
                      <a:fillRect/>
                    </a:stretch>
                  </a:blipFill>
                </p:spPr>
                <p:txBody>
                  <a:bodyPr/>
                  <a:lstStyle/>
                  <a:p>
                    <a:r>
                      <a:rPr lang="fi-FI">
                        <a:noFill/>
                      </a:rPr>
                      <a:t> </a:t>
                    </a:r>
                  </a:p>
                </p:txBody>
              </p:sp>
            </mc:Fallback>
          </mc:AlternateContent>
        </p:grpSp>
        <p:grpSp>
          <p:nvGrpSpPr>
            <p:cNvPr id="43" name="Axis Group F"/>
            <p:cNvGrpSpPr/>
            <p:nvPr/>
          </p:nvGrpSpPr>
          <p:grpSpPr>
            <a:xfrm>
              <a:off x="1099147" y="672998"/>
              <a:ext cx="2387003" cy="2313151"/>
              <a:chOff x="1099147" y="672998"/>
              <a:chExt cx="2387003" cy="2313151"/>
            </a:xfrm>
          </p:grpSpPr>
          <p:cxnSp>
            <p:nvCxnSpPr>
              <p:cNvPr id="15" name="Axis X"/>
              <p:cNvCxnSpPr/>
              <p:nvPr/>
            </p:nvCxnSpPr>
            <p:spPr>
              <a:xfrm>
                <a:off x="1438656" y="2735870"/>
                <a:ext cx="2047494" cy="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6" name="Axis P"/>
              <p:cNvCxnSpPr/>
              <p:nvPr/>
            </p:nvCxnSpPr>
            <p:spPr>
              <a:xfrm flipV="1">
                <a:off x="1438655" y="672998"/>
                <a:ext cx="1" cy="206287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7" name="X"/>
                  <p:cNvSpPr txBox="1"/>
                  <p:nvPr/>
                </p:nvSpPr>
                <p:spPr>
                  <a:xfrm>
                    <a:off x="3090851" y="2631391"/>
                    <a:ext cx="339977" cy="35475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i="1" dirty="0" smtClean="0">
                              <a:solidFill>
                                <a:srgbClr val="000000"/>
                              </a:solidFill>
                              <a:latin typeface="Cambria Math"/>
                            </a:rPr>
                            <m:t>𝑥</m:t>
                          </m:r>
                        </m:oMath>
                      </m:oMathPara>
                    </a14:m>
                    <a:endParaRPr lang="fi-FI" sz="2400" dirty="0">
                      <a:solidFill>
                        <a:srgbClr val="000000"/>
                      </a:solidFill>
                    </a:endParaRPr>
                  </a:p>
                </p:txBody>
              </p:sp>
            </mc:Choice>
            <mc:Fallback xmlns="">
              <p:sp>
                <p:nvSpPr>
                  <p:cNvPr id="37" name="X"/>
                  <p:cNvSpPr txBox="1">
                    <a:spLocks noRot="1" noChangeAspect="1" noMove="1" noResize="1" noEditPoints="1" noAdjustHandles="1" noChangeArrowheads="1" noChangeShapeType="1" noTextEdit="1"/>
                  </p:cNvSpPr>
                  <p:nvPr/>
                </p:nvSpPr>
                <p:spPr>
                  <a:xfrm>
                    <a:off x="3090851" y="2631391"/>
                    <a:ext cx="339977" cy="354758"/>
                  </a:xfrm>
                  <a:prstGeom prst="rect">
                    <a:avLst/>
                  </a:prstGeom>
                  <a:blipFill rotWithShape="1">
                    <a:blip r:embed="rId17"/>
                    <a:stretch>
                      <a:fillRect b="-18966"/>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39" name="Y"/>
                  <p:cNvSpPr txBox="1"/>
                  <p:nvPr/>
                </p:nvSpPr>
                <p:spPr>
                  <a:xfrm>
                    <a:off x="1099147" y="725783"/>
                    <a:ext cx="44493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𝑝</m:t>
                          </m:r>
                        </m:oMath>
                      </m:oMathPara>
                    </a14:m>
                    <a:endParaRPr lang="fi-FI" sz="2400" dirty="0">
                      <a:solidFill>
                        <a:srgbClr val="000000"/>
                      </a:solidFill>
                    </a:endParaRPr>
                  </a:p>
                </p:txBody>
              </p:sp>
            </mc:Choice>
            <mc:Fallback xmlns="">
              <p:sp>
                <p:nvSpPr>
                  <p:cNvPr id="39" name="Y"/>
                  <p:cNvSpPr txBox="1">
                    <a:spLocks noRot="1" noChangeAspect="1" noMove="1" noResize="1" noEditPoints="1" noAdjustHandles="1" noChangeArrowheads="1" noChangeShapeType="1" noTextEdit="1"/>
                  </p:cNvSpPr>
                  <p:nvPr/>
                </p:nvSpPr>
                <p:spPr>
                  <a:xfrm>
                    <a:off x="1099147" y="725783"/>
                    <a:ext cx="444930" cy="461665"/>
                  </a:xfrm>
                  <a:prstGeom prst="rect">
                    <a:avLst/>
                  </a:prstGeom>
                  <a:blipFill rotWithShape="1">
                    <a:blip r:embed="rId18"/>
                    <a:stretch>
                      <a:fillRect b="-11842"/>
                    </a:stretch>
                  </a:blipFill>
                </p:spPr>
                <p:txBody>
                  <a:bodyPr/>
                  <a:lstStyle/>
                  <a:p>
                    <a:r>
                      <a:rPr lang="fi-FI">
                        <a:noFill/>
                      </a:rPr>
                      <a:t> </a:t>
                    </a:r>
                  </a:p>
                </p:txBody>
              </p:sp>
            </mc:Fallback>
          </mc:AlternateContent>
        </p:grpSp>
        <p:grpSp>
          <p:nvGrpSpPr>
            <p:cNvPr id="44" name="Axis Group"/>
            <p:cNvGrpSpPr/>
            <p:nvPr/>
          </p:nvGrpSpPr>
          <p:grpSpPr>
            <a:xfrm>
              <a:off x="3788919" y="672998"/>
              <a:ext cx="2708953" cy="2413034"/>
              <a:chOff x="912777" y="672998"/>
              <a:chExt cx="2708953" cy="2413034"/>
            </a:xfrm>
          </p:grpSpPr>
          <p:cxnSp>
            <p:nvCxnSpPr>
              <p:cNvPr id="45" name="Axis X"/>
              <p:cNvCxnSpPr/>
              <p:nvPr/>
            </p:nvCxnSpPr>
            <p:spPr>
              <a:xfrm>
                <a:off x="1438656" y="2735870"/>
                <a:ext cx="2047494" cy="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6" name="Axis P"/>
              <p:cNvCxnSpPr/>
              <p:nvPr/>
            </p:nvCxnSpPr>
            <p:spPr>
              <a:xfrm flipV="1">
                <a:off x="1438655" y="672998"/>
                <a:ext cx="1" cy="206287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7" name="X"/>
                  <p:cNvSpPr txBox="1"/>
                  <p:nvPr/>
                </p:nvSpPr>
                <p:spPr>
                  <a:xfrm>
                    <a:off x="2989442" y="2624367"/>
                    <a:ext cx="63228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𝑥</m:t>
                              </m:r>
                            </m:sub>
                          </m:sSub>
                        </m:oMath>
                      </m:oMathPara>
                    </a14:m>
                    <a:endParaRPr lang="fi-FI" sz="2400" dirty="0">
                      <a:solidFill>
                        <a:srgbClr val="000000"/>
                      </a:solidFill>
                    </a:endParaRPr>
                  </a:p>
                </p:txBody>
              </p:sp>
            </mc:Choice>
            <mc:Fallback xmlns="">
              <p:sp>
                <p:nvSpPr>
                  <p:cNvPr id="47" name="X"/>
                  <p:cNvSpPr txBox="1">
                    <a:spLocks noRot="1" noChangeAspect="1" noMove="1" noResize="1" noEditPoints="1" noAdjustHandles="1" noChangeArrowheads="1" noChangeShapeType="1" noTextEdit="1"/>
                  </p:cNvSpPr>
                  <p:nvPr/>
                </p:nvSpPr>
                <p:spPr>
                  <a:xfrm>
                    <a:off x="2989442" y="2624367"/>
                    <a:ext cx="632288" cy="461665"/>
                  </a:xfrm>
                  <a:prstGeom prst="rect">
                    <a:avLst/>
                  </a:prstGeom>
                  <a:blipFill rotWithShape="1">
                    <a:blip r:embed="rId19"/>
                    <a:stretch>
                      <a:fillRect b="-1333"/>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48" name="Y"/>
                  <p:cNvSpPr txBox="1"/>
                  <p:nvPr/>
                </p:nvSpPr>
                <p:spPr>
                  <a:xfrm>
                    <a:off x="912777" y="725783"/>
                    <a:ext cx="637034" cy="4901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i="1" dirty="0" smtClean="0">
                                  <a:solidFill>
                                    <a:srgbClr val="000000"/>
                                  </a:solidFill>
                                  <a:latin typeface="Cambria Math" panose="02040503050406030204" pitchFamily="18" charset="0"/>
                                </a:rPr>
                              </m:ctrlPr>
                            </m:sSubPr>
                            <m:e>
                              <m:r>
                                <a:rPr lang="fi-FI" sz="2400" i="1" dirty="0">
                                  <a:solidFill>
                                    <a:srgbClr val="000000"/>
                                  </a:solidFill>
                                  <a:latin typeface="Cambria Math"/>
                                </a:rPr>
                                <m:t>𝜔</m:t>
                              </m:r>
                            </m:e>
                            <m:sub>
                              <m:r>
                                <a:rPr lang="fi-FI" sz="2400" b="0" i="1" dirty="0" smtClean="0">
                                  <a:solidFill>
                                    <a:srgbClr val="000000"/>
                                  </a:solidFill>
                                  <a:latin typeface="Cambria Math"/>
                                </a:rPr>
                                <m:t>𝑝</m:t>
                              </m:r>
                            </m:sub>
                          </m:sSub>
                        </m:oMath>
                      </m:oMathPara>
                    </a14:m>
                    <a:endParaRPr lang="fi-FI" sz="2400" dirty="0">
                      <a:solidFill>
                        <a:srgbClr val="000000"/>
                      </a:solidFill>
                    </a:endParaRPr>
                  </a:p>
                </p:txBody>
              </p:sp>
            </mc:Choice>
            <mc:Fallback xmlns="">
              <p:sp>
                <p:nvSpPr>
                  <p:cNvPr id="48" name="Y"/>
                  <p:cNvSpPr txBox="1">
                    <a:spLocks noRot="1" noChangeAspect="1" noMove="1" noResize="1" noEditPoints="1" noAdjustHandles="1" noChangeArrowheads="1" noChangeShapeType="1" noTextEdit="1"/>
                  </p:cNvSpPr>
                  <p:nvPr/>
                </p:nvSpPr>
                <p:spPr>
                  <a:xfrm>
                    <a:off x="912777" y="725783"/>
                    <a:ext cx="637034" cy="490199"/>
                  </a:xfrm>
                  <a:prstGeom prst="rect">
                    <a:avLst/>
                  </a:prstGeom>
                  <a:blipFill rotWithShape="1">
                    <a:blip r:embed="rId20"/>
                    <a:stretch>
                      <a:fillRect b="-6250"/>
                    </a:stretch>
                  </a:blipFill>
                </p:spPr>
                <p:txBody>
                  <a:bodyPr/>
                  <a:lstStyle/>
                  <a:p>
                    <a:r>
                      <a:rPr lang="fi-FI">
                        <a:noFill/>
                      </a:rPr>
                      <a:t> </a:t>
                    </a:r>
                  </a:p>
                </p:txBody>
              </p:sp>
            </mc:Fallback>
          </mc:AlternateContent>
        </p:grpSp>
        <p:grpSp>
          <p:nvGrpSpPr>
            <p:cNvPr id="50" name="Axis Group"/>
            <p:cNvGrpSpPr/>
            <p:nvPr/>
          </p:nvGrpSpPr>
          <p:grpSpPr>
            <a:xfrm>
              <a:off x="6622560" y="2401206"/>
              <a:ext cx="2221174" cy="461665"/>
              <a:chOff x="1438656" y="2592617"/>
              <a:chExt cx="2221174" cy="461665"/>
            </a:xfrm>
          </p:grpSpPr>
          <p:cxnSp>
            <p:nvCxnSpPr>
              <p:cNvPr id="51" name="Axis X"/>
              <p:cNvCxnSpPr/>
              <p:nvPr/>
            </p:nvCxnSpPr>
            <p:spPr>
              <a:xfrm>
                <a:off x="1438656" y="2735870"/>
                <a:ext cx="2047494" cy="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3" name="X"/>
                  <p:cNvSpPr txBox="1"/>
                  <p:nvPr/>
                </p:nvSpPr>
                <p:spPr>
                  <a:xfrm>
                    <a:off x="3027542" y="2592617"/>
                    <a:ext cx="63228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𝑥</m:t>
                              </m:r>
                            </m:sub>
                          </m:sSub>
                        </m:oMath>
                      </m:oMathPara>
                    </a14:m>
                    <a:endParaRPr lang="fi-FI" sz="2400" dirty="0">
                      <a:solidFill>
                        <a:srgbClr val="000000"/>
                      </a:solidFill>
                    </a:endParaRPr>
                  </a:p>
                </p:txBody>
              </p:sp>
            </mc:Choice>
            <mc:Fallback xmlns="">
              <p:sp>
                <p:nvSpPr>
                  <p:cNvPr id="53" name="X"/>
                  <p:cNvSpPr txBox="1">
                    <a:spLocks noRot="1" noChangeAspect="1" noMove="1" noResize="1" noEditPoints="1" noAdjustHandles="1" noChangeArrowheads="1" noChangeShapeType="1" noTextEdit="1"/>
                  </p:cNvSpPr>
                  <p:nvPr/>
                </p:nvSpPr>
                <p:spPr>
                  <a:xfrm>
                    <a:off x="3027542" y="2592617"/>
                    <a:ext cx="632288" cy="461665"/>
                  </a:xfrm>
                  <a:prstGeom prst="rect">
                    <a:avLst/>
                  </a:prstGeom>
                  <a:blipFill rotWithShape="1">
                    <a:blip r:embed="rId21"/>
                    <a:stretch>
                      <a:fillRect/>
                    </a:stretch>
                  </a:blipFill>
                </p:spPr>
                <p:txBody>
                  <a:bodyPr/>
                  <a:lstStyle/>
                  <a:p>
                    <a:r>
                      <a:rPr lang="fi-FI">
                        <a:noFill/>
                      </a:rPr>
                      <a:t> </a:t>
                    </a:r>
                  </a:p>
                </p:txBody>
              </p:sp>
            </mc:Fallback>
          </mc:AlternateContent>
        </p:grpSp>
      </p:grpSp>
      <p:sp>
        <p:nvSpPr>
          <p:cNvPr id="54" name="TextBox 53"/>
          <p:cNvSpPr txBox="1"/>
          <p:nvPr/>
        </p:nvSpPr>
        <p:spPr>
          <a:xfrm>
            <a:off x="6646594" y="79162"/>
            <a:ext cx="2369327" cy="369332"/>
          </a:xfrm>
          <a:prstGeom prst="rect">
            <a:avLst/>
          </a:prstGeom>
          <a:noFill/>
        </p:spPr>
        <p:txBody>
          <a:bodyPr wrap="square" rtlCol="0">
            <a:spAutoFit/>
          </a:bodyPr>
          <a:lstStyle/>
          <a:p>
            <a:pPr algn="r"/>
            <a:r>
              <a:rPr lang="fi-FI" dirty="0" smtClean="0">
                <a:solidFill>
                  <a:schemeClr val="bg1">
                    <a:lumMod val="50000"/>
                  </a:schemeClr>
                </a:solidFill>
              </a:rPr>
              <a:t>[Dippé&amp;Wold1985]</a:t>
            </a:r>
            <a:endParaRPr lang="fi-FI" dirty="0">
              <a:solidFill>
                <a:schemeClr val="bg1">
                  <a:lumMod val="50000"/>
                </a:schemeClr>
              </a:solidFill>
            </a:endParaRPr>
          </a:p>
        </p:txBody>
      </p:sp>
      <p:sp>
        <p:nvSpPr>
          <p:cNvPr id="2" name="Slide Number Placeholder 1"/>
          <p:cNvSpPr>
            <a:spLocks noGrp="1"/>
          </p:cNvSpPr>
          <p:nvPr>
            <p:ph type="sldNum" sz="quarter" idx="12"/>
          </p:nvPr>
        </p:nvSpPr>
        <p:spPr>
          <a:xfrm>
            <a:off x="7010400" y="4868863"/>
            <a:ext cx="2133600" cy="274637"/>
          </a:xfrm>
        </p:spPr>
        <p:txBody>
          <a:bodyPr/>
          <a:lstStyle/>
          <a:p>
            <a:fld id="{CDB8BC0E-CEE3-4EC1-B849-44D559D8322A}" type="slidenum">
              <a:rPr lang="en-US" altLang="fi-FI" smtClean="0"/>
              <a:pPr/>
              <a:t>40</a:t>
            </a:fld>
            <a:endParaRPr lang="en-US" altLang="fi-FI" dirty="0"/>
          </a:p>
        </p:txBody>
      </p:sp>
    </p:spTree>
    <p:custDataLst>
      <p:tags r:id="rId1"/>
    </p:custDataLst>
    <p:extLst>
      <p:ext uri="{BB962C8B-B14F-4D97-AF65-F5344CB8AC3E}">
        <p14:creationId xmlns:p14="http://schemas.microsoft.com/office/powerpoint/2010/main" val="911113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52"/>
                                        </p:tgtEl>
                                      </p:cBhvr>
                                    </p:animEffect>
                                    <p:set>
                                      <p:cBhvr>
                                        <p:cTn id="7" dur="1" fill="hold">
                                          <p:stCondLst>
                                            <p:cond delay="499"/>
                                          </p:stCondLst>
                                        </p:cTn>
                                        <p:tgtEl>
                                          <p:spTgt spid="5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fade">
                                      <p:cBhvr>
                                        <p:cTn id="12" dur="500"/>
                                        <p:tgtEl>
                                          <p:spTgt spid="7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500"/>
                                        <p:tgtEl>
                                          <p:spTgt spid="5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77"/>
                                        </p:tgtEl>
                                      </p:cBhvr>
                                    </p:animEffect>
                                    <p:set>
                                      <p:cBhvr>
                                        <p:cTn id="20" dur="1" fill="hold">
                                          <p:stCondLst>
                                            <p:cond delay="499"/>
                                          </p:stCondLst>
                                        </p:cTn>
                                        <p:tgtEl>
                                          <p:spTgt spid="77"/>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4"/>
                                        </p:tgtEl>
                                      </p:cBhvr>
                                    </p:animEffect>
                                    <p:set>
                                      <p:cBhvr>
                                        <p:cTn id="23" dur="1" fill="hold">
                                          <p:stCondLst>
                                            <p:cond delay="499"/>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4" grpId="0"/>
      <p:bldP spid="54"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09795" y="4851064"/>
            <a:ext cx="2133600" cy="274637"/>
          </a:xfrm>
        </p:spPr>
        <p:txBody>
          <a:bodyPr/>
          <a:lstStyle/>
          <a:p>
            <a:fld id="{CDB8BC0E-CEE3-4EC1-B849-44D559D8322A}" type="slidenum">
              <a:rPr lang="en-US" altLang="fi-FI" smtClean="0"/>
              <a:pPr/>
              <a:t>41</a:t>
            </a:fld>
            <a:endParaRPr lang="en-US" altLang="fi-FI" dirty="0"/>
          </a:p>
        </p:txBody>
      </p:sp>
      <p:pic>
        <p:nvPicPr>
          <p:cNvPr id="6" name="Fouri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4202" y="1204914"/>
            <a:ext cx="4749798" cy="3562349"/>
          </a:xfrm>
          <a:prstGeom prst="rect">
            <a:avLst/>
          </a:prstGeom>
        </p:spPr>
      </p:pic>
      <p:pic>
        <p:nvPicPr>
          <p:cNvPr id="31" name="Sampled Fourie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4201" y="1204912"/>
            <a:ext cx="4749799" cy="3562349"/>
          </a:xfrm>
          <a:prstGeom prst="rect">
            <a:avLst/>
          </a:prstGeom>
        </p:spPr>
      </p:pic>
      <p:grpSp>
        <p:nvGrpSpPr>
          <p:cNvPr id="135" name="Fourier Axes Big"/>
          <p:cNvGrpSpPr/>
          <p:nvPr/>
        </p:nvGrpSpPr>
        <p:grpSpPr>
          <a:xfrm>
            <a:off x="4418925" y="953513"/>
            <a:ext cx="4461687" cy="4210160"/>
            <a:chOff x="4418925" y="953513"/>
            <a:chExt cx="4461687" cy="4210160"/>
          </a:xfrm>
        </p:grpSpPr>
        <p:cxnSp>
          <p:nvCxnSpPr>
            <p:cNvPr id="114" name="Axis X"/>
            <p:cNvCxnSpPr/>
            <p:nvPr/>
          </p:nvCxnSpPr>
          <p:spPr>
            <a:xfrm flipV="1">
              <a:off x="4988449" y="4768919"/>
              <a:ext cx="3804317" cy="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15" name="Axis P"/>
            <p:cNvCxnSpPr/>
            <p:nvPr/>
          </p:nvCxnSpPr>
          <p:spPr>
            <a:xfrm flipV="1">
              <a:off x="4988449" y="1000897"/>
              <a:ext cx="0" cy="376802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16" name="X"/>
                <p:cNvSpPr txBox="1"/>
                <p:nvPr/>
              </p:nvSpPr>
              <p:spPr>
                <a:xfrm>
                  <a:off x="8248324" y="4702008"/>
                  <a:ext cx="63228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𝑥</m:t>
                            </m:r>
                          </m:sub>
                        </m:sSub>
                      </m:oMath>
                    </m:oMathPara>
                  </a14:m>
                  <a:endParaRPr lang="fi-FI" sz="2400" dirty="0">
                    <a:solidFill>
                      <a:srgbClr val="000000"/>
                    </a:solidFill>
                  </a:endParaRPr>
                </a:p>
              </p:txBody>
            </p:sp>
          </mc:Choice>
          <mc:Fallback xmlns="">
            <p:sp>
              <p:nvSpPr>
                <p:cNvPr id="116" name="X"/>
                <p:cNvSpPr txBox="1">
                  <a:spLocks noRot="1" noChangeAspect="1" noMove="1" noResize="1" noEditPoints="1" noAdjustHandles="1" noChangeArrowheads="1" noChangeShapeType="1" noTextEdit="1"/>
                </p:cNvSpPr>
                <p:nvPr/>
              </p:nvSpPr>
              <p:spPr>
                <a:xfrm>
                  <a:off x="8248324" y="4702008"/>
                  <a:ext cx="632288" cy="461665"/>
                </a:xfrm>
                <a:prstGeom prst="rect">
                  <a:avLst/>
                </a:prstGeom>
                <a:blipFill rotWithShape="1">
                  <a:blip r:embed="rId6"/>
                  <a:stretch>
                    <a:fillRect/>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117" name="Y"/>
                <p:cNvSpPr txBox="1"/>
                <p:nvPr/>
              </p:nvSpPr>
              <p:spPr>
                <a:xfrm>
                  <a:off x="4418925" y="953513"/>
                  <a:ext cx="637033" cy="4901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𝑝</m:t>
                            </m:r>
                          </m:sub>
                        </m:sSub>
                      </m:oMath>
                    </m:oMathPara>
                  </a14:m>
                  <a:endParaRPr lang="fi-FI" sz="2400" dirty="0">
                    <a:solidFill>
                      <a:srgbClr val="000000"/>
                    </a:solidFill>
                  </a:endParaRPr>
                </a:p>
              </p:txBody>
            </p:sp>
          </mc:Choice>
          <mc:Fallback xmlns="">
            <p:sp>
              <p:nvSpPr>
                <p:cNvPr id="117" name="Y"/>
                <p:cNvSpPr txBox="1">
                  <a:spLocks noRot="1" noChangeAspect="1" noMove="1" noResize="1" noEditPoints="1" noAdjustHandles="1" noChangeArrowheads="1" noChangeShapeType="1" noTextEdit="1"/>
                </p:cNvSpPr>
                <p:nvPr/>
              </p:nvSpPr>
              <p:spPr>
                <a:xfrm>
                  <a:off x="4418925" y="953513"/>
                  <a:ext cx="637033" cy="490199"/>
                </a:xfrm>
                <a:prstGeom prst="rect">
                  <a:avLst/>
                </a:prstGeom>
                <a:blipFill rotWithShape="1">
                  <a:blip r:embed="rId7"/>
                  <a:stretch>
                    <a:fillRect b="-4938"/>
                  </a:stretch>
                </a:blipFill>
              </p:spPr>
              <p:txBody>
                <a:bodyPr/>
                <a:lstStyle/>
                <a:p>
                  <a:r>
                    <a:rPr lang="fi-FI">
                      <a:noFill/>
                    </a:rPr>
                    <a:t> </a:t>
                  </a:r>
                </a:p>
              </p:txBody>
            </p:sp>
          </mc:Fallback>
        </mc:AlternateContent>
        <p:cxnSp>
          <p:nvCxnSpPr>
            <p:cNvPr id="127" name="Fourier ω_p=0"/>
            <p:cNvCxnSpPr/>
            <p:nvPr/>
          </p:nvCxnSpPr>
          <p:spPr>
            <a:xfrm>
              <a:off x="4933950" y="2995880"/>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cxnSp>
          <p:nvCxnSpPr>
            <p:cNvPr id="133" name="Fourier ω_x=0"/>
            <p:cNvCxnSpPr/>
            <p:nvPr/>
          </p:nvCxnSpPr>
          <p:spPr>
            <a:xfrm rot="5400000">
              <a:off x="6745157" y="4792977"/>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44" name="Math Text: f hat"/>
              <p:cNvSpPr txBox="1"/>
              <p:nvPr/>
            </p:nvSpPr>
            <p:spPr>
              <a:xfrm>
                <a:off x="6318714" y="410907"/>
                <a:ext cx="907568" cy="830997"/>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m:rPr>
                          <m:nor/>
                        </m:rPr>
                        <a:rPr lang="fi-FI" sz="2400" dirty="0" smtClean="0">
                          <a:solidFill>
                            <a:srgbClr val="000000"/>
                          </a:solidFill>
                        </a:rPr>
                        <m:t>ℱ</m:t>
                      </m:r>
                      <m:r>
                        <a:rPr lang="fi-FI" sz="2400" b="0" i="1" dirty="0" smtClean="0">
                          <a:solidFill>
                            <a:srgbClr val="000000"/>
                          </a:solidFill>
                          <a:latin typeface="Cambria Math"/>
                        </a:rPr>
                        <m:t>{</m:t>
                      </m:r>
                      <m:r>
                        <a:rPr lang="fi-FI" sz="2400" i="1" dirty="0">
                          <a:solidFill>
                            <a:srgbClr val="000000"/>
                          </a:solidFill>
                          <a:latin typeface="Cambria Math"/>
                        </a:rPr>
                        <m:t>𝑓</m:t>
                      </m:r>
                      <m:r>
                        <a:rPr lang="fi-FI" sz="2400" b="0" i="1" dirty="0" smtClean="0">
                          <a:solidFill>
                            <a:srgbClr val="000000"/>
                          </a:solidFill>
                          <a:latin typeface="Cambria Math"/>
                        </a:rPr>
                        <m:t>}</m:t>
                      </m:r>
                    </m:oMath>
                  </m:oMathPara>
                </a14:m>
                <a:endParaRPr lang="fi-FI" sz="2400" dirty="0">
                  <a:solidFill>
                    <a:srgbClr val="000000"/>
                  </a:solidFill>
                </a:endParaRPr>
              </a:p>
              <a:p>
                <a:endParaRPr lang="fi-FI" sz="2400" dirty="0">
                  <a:solidFill>
                    <a:srgbClr val="000000"/>
                  </a:solidFill>
                </a:endParaRPr>
              </a:p>
            </p:txBody>
          </p:sp>
        </mc:Choice>
        <mc:Fallback xmlns="">
          <p:sp>
            <p:nvSpPr>
              <p:cNvPr id="44" name="Math Text: f hat"/>
              <p:cNvSpPr txBox="1">
                <a:spLocks noRot="1" noChangeAspect="1" noMove="1" noResize="1" noEditPoints="1" noAdjustHandles="1" noChangeArrowheads="1" noChangeShapeType="1" noTextEdit="1"/>
              </p:cNvSpPr>
              <p:nvPr/>
            </p:nvSpPr>
            <p:spPr>
              <a:xfrm>
                <a:off x="6318714" y="410907"/>
                <a:ext cx="907568" cy="830997"/>
              </a:xfrm>
              <a:prstGeom prst="rect">
                <a:avLst/>
              </a:prstGeom>
              <a:blipFill rotWithShape="1">
                <a:blip r:embed="rId8"/>
                <a:stretch>
                  <a:fillRect/>
                </a:stretch>
              </a:blipFill>
            </p:spPr>
            <p:txBody>
              <a:bodyPr/>
              <a:lstStyle/>
              <a:p>
                <a:r>
                  <a:rPr lang="fi-FI">
                    <a:noFill/>
                  </a:rPr>
                  <a:t> </a:t>
                </a:r>
              </a:p>
            </p:txBody>
          </p:sp>
        </mc:Fallback>
      </mc:AlternateContent>
      <p:pic>
        <p:nvPicPr>
          <p:cNvPr id="34" name="Sampled Primal"/>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 y="1204914"/>
            <a:ext cx="4749799" cy="3562349"/>
          </a:xfrm>
          <a:prstGeom prst="rect">
            <a:avLst/>
          </a:prstGeom>
        </p:spPr>
      </p:pic>
      <p:grpSp>
        <p:nvGrpSpPr>
          <p:cNvPr id="38" name="Big Axis x, p"/>
          <p:cNvGrpSpPr/>
          <p:nvPr/>
        </p:nvGrpSpPr>
        <p:grpSpPr>
          <a:xfrm>
            <a:off x="160392" y="943224"/>
            <a:ext cx="4317136" cy="4220449"/>
            <a:chOff x="1009164" y="-882979"/>
            <a:chExt cx="4317136" cy="4220449"/>
          </a:xfrm>
        </p:grpSpPr>
        <p:cxnSp>
          <p:nvCxnSpPr>
            <p:cNvPr id="39" name="Axis X"/>
            <p:cNvCxnSpPr/>
            <p:nvPr/>
          </p:nvCxnSpPr>
          <p:spPr>
            <a:xfrm flipV="1">
              <a:off x="1438656" y="2942716"/>
              <a:ext cx="3804317" cy="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0" name="Axis P"/>
            <p:cNvCxnSpPr/>
            <p:nvPr/>
          </p:nvCxnSpPr>
          <p:spPr>
            <a:xfrm flipV="1">
              <a:off x="1438656" y="-825306"/>
              <a:ext cx="0" cy="376802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1" name="X"/>
                <p:cNvSpPr txBox="1"/>
                <p:nvPr/>
              </p:nvSpPr>
              <p:spPr>
                <a:xfrm>
                  <a:off x="4883871" y="2875805"/>
                  <a:ext cx="44242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𝑥</m:t>
                        </m:r>
                      </m:oMath>
                    </m:oMathPara>
                  </a14:m>
                  <a:endParaRPr lang="fi-FI" sz="2400" dirty="0">
                    <a:solidFill>
                      <a:srgbClr val="000000"/>
                    </a:solidFill>
                  </a:endParaRPr>
                </a:p>
              </p:txBody>
            </p:sp>
          </mc:Choice>
          <mc:Fallback xmlns="">
            <p:sp>
              <p:nvSpPr>
                <p:cNvPr id="41" name="X"/>
                <p:cNvSpPr txBox="1">
                  <a:spLocks noRot="1" noChangeAspect="1" noMove="1" noResize="1" noEditPoints="1" noAdjustHandles="1" noChangeArrowheads="1" noChangeShapeType="1" noTextEdit="1"/>
                </p:cNvSpPr>
                <p:nvPr/>
              </p:nvSpPr>
              <p:spPr>
                <a:xfrm>
                  <a:off x="4883871" y="2875805"/>
                  <a:ext cx="442429" cy="461665"/>
                </a:xfrm>
                <a:prstGeom prst="rect">
                  <a:avLst/>
                </a:prstGeom>
                <a:blipFill rotWithShape="1">
                  <a:blip r:embed="rId11"/>
                  <a:stretch>
                    <a:fillRect/>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42" name="Y"/>
                <p:cNvSpPr txBox="1"/>
                <p:nvPr/>
              </p:nvSpPr>
              <p:spPr>
                <a:xfrm>
                  <a:off x="1009164" y="-882979"/>
                  <a:ext cx="46038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𝑝</m:t>
                        </m:r>
                      </m:oMath>
                    </m:oMathPara>
                  </a14:m>
                  <a:endParaRPr lang="fi-FI" sz="2400" dirty="0">
                    <a:solidFill>
                      <a:srgbClr val="000000"/>
                    </a:solidFill>
                  </a:endParaRPr>
                </a:p>
              </p:txBody>
            </p:sp>
          </mc:Choice>
          <mc:Fallback xmlns="">
            <p:sp>
              <p:nvSpPr>
                <p:cNvPr id="42" name="Y"/>
                <p:cNvSpPr txBox="1">
                  <a:spLocks noRot="1" noChangeAspect="1" noMove="1" noResize="1" noEditPoints="1" noAdjustHandles="1" noChangeArrowheads="1" noChangeShapeType="1" noTextEdit="1"/>
                </p:cNvSpPr>
                <p:nvPr/>
              </p:nvSpPr>
              <p:spPr>
                <a:xfrm>
                  <a:off x="1009164" y="-882979"/>
                  <a:ext cx="460382" cy="461665"/>
                </a:xfrm>
                <a:prstGeom prst="rect">
                  <a:avLst/>
                </a:prstGeom>
                <a:blipFill rotWithShape="1">
                  <a:blip r:embed="rId12"/>
                  <a:stretch>
                    <a:fillRect b="-13333"/>
                  </a:stretch>
                </a:blipFill>
              </p:spPr>
              <p:txBody>
                <a:bodyPr/>
                <a:lstStyle/>
                <a:p>
                  <a:r>
                    <a:rPr lang="fi-FI">
                      <a:noFill/>
                    </a:rPr>
                    <a:t> </a:t>
                  </a:r>
                </a:p>
              </p:txBody>
            </p:sp>
          </mc:Fallback>
        </mc:AlternateContent>
      </p:grpSp>
      <p:grpSp>
        <p:nvGrpSpPr>
          <p:cNvPr id="3" name="F{MC} * fhat"/>
          <p:cNvGrpSpPr/>
          <p:nvPr/>
        </p:nvGrpSpPr>
        <p:grpSpPr>
          <a:xfrm>
            <a:off x="4988449" y="410907"/>
            <a:ext cx="3543991" cy="486262"/>
            <a:chOff x="4988449" y="410907"/>
            <a:chExt cx="3543991" cy="486262"/>
          </a:xfrm>
        </p:grpSpPr>
        <mc:AlternateContent xmlns:mc="http://schemas.openxmlformats.org/markup-compatibility/2006" xmlns:a14="http://schemas.microsoft.com/office/drawing/2010/main">
          <mc:Choice Requires="a14">
            <p:sp>
              <p:nvSpPr>
                <p:cNvPr id="32" name="Math Text: F{MC} * fhat"/>
                <p:cNvSpPr/>
                <p:nvPr/>
              </p:nvSpPr>
              <p:spPr>
                <a:xfrm>
                  <a:off x="4988449" y="410907"/>
                  <a:ext cx="3543991" cy="461665"/>
                </a:xfrm>
                <a:prstGeom prst="rect">
                  <a:avLst/>
                </a:prstGeom>
              </p:spPr>
              <p:txBody>
                <a:bodyPr wrap="square">
                  <a:spAutoFit/>
                </a:bodyPr>
                <a:lstStyle/>
                <a:p>
                  <a:pPr/>
                  <a14:m>
                    <m:oMathPara xmlns:m="http://schemas.openxmlformats.org/officeDocument/2006/math">
                      <m:oMathParaPr>
                        <m:jc m:val="center"/>
                      </m:oMathParaPr>
                      <m:oMath xmlns:m="http://schemas.openxmlformats.org/officeDocument/2006/math">
                        <m:r>
                          <a:rPr lang="fi-FI" sz="2400" dirty="0" smtClean="0">
                            <a:solidFill>
                              <a:srgbClr val="000000"/>
                            </a:solidFill>
                            <a:latin typeface="Cambria Math"/>
                          </a:rPr>
                          <m:t>ℱ</m:t>
                        </m:r>
                        <m:r>
                          <a:rPr lang="fi-FI" sz="2400" dirty="0" smtClean="0">
                            <a:solidFill>
                              <a:srgbClr val="000000"/>
                            </a:solidFill>
                            <a:latin typeface="Cambria Math"/>
                          </a:rPr>
                          <m:t>{        }∗</m:t>
                        </m:r>
                        <m:r>
                          <m:rPr>
                            <m:nor/>
                          </m:rPr>
                          <a:rPr lang="fi-FI" sz="2400" dirty="0">
                            <a:solidFill>
                              <a:srgbClr val="000000"/>
                            </a:solidFill>
                          </a:rPr>
                          <m:t>ℱ</m:t>
                        </m:r>
                        <m:r>
                          <a:rPr lang="fi-FI" sz="2400" i="1" dirty="0">
                            <a:solidFill>
                              <a:srgbClr val="000000"/>
                            </a:solidFill>
                            <a:latin typeface="Cambria Math"/>
                          </a:rPr>
                          <m:t>{</m:t>
                        </m:r>
                        <m:r>
                          <a:rPr lang="fi-FI" sz="2400" i="1" dirty="0">
                            <a:solidFill>
                              <a:srgbClr val="000000"/>
                            </a:solidFill>
                            <a:latin typeface="Cambria Math"/>
                          </a:rPr>
                          <m:t>𝑓</m:t>
                        </m:r>
                        <m:r>
                          <a:rPr lang="fi-FI" sz="2400" i="1" dirty="0">
                            <a:solidFill>
                              <a:srgbClr val="000000"/>
                            </a:solidFill>
                            <a:latin typeface="Cambria Math"/>
                          </a:rPr>
                          <m:t>}</m:t>
                        </m:r>
                      </m:oMath>
                    </m:oMathPara>
                  </a14:m>
                  <a:endParaRPr lang="fi-FI" sz="2400" dirty="0">
                    <a:solidFill>
                      <a:srgbClr val="000000"/>
                    </a:solidFill>
                  </a:endParaRPr>
                </a:p>
              </p:txBody>
            </p:sp>
          </mc:Choice>
          <mc:Fallback xmlns="">
            <p:sp>
              <p:nvSpPr>
                <p:cNvPr id="32" name="Math Text: F{MC} * fhat"/>
                <p:cNvSpPr>
                  <a:spLocks noRot="1" noChangeAspect="1" noMove="1" noResize="1" noEditPoints="1" noAdjustHandles="1" noChangeArrowheads="1" noChangeShapeType="1" noTextEdit="1"/>
                </p:cNvSpPr>
                <p:nvPr/>
              </p:nvSpPr>
              <p:spPr>
                <a:xfrm>
                  <a:off x="4988449" y="410907"/>
                  <a:ext cx="3543991" cy="461665"/>
                </a:xfrm>
                <a:prstGeom prst="rect">
                  <a:avLst/>
                </a:prstGeom>
                <a:blipFill rotWithShape="1">
                  <a:blip r:embed="rId13"/>
                  <a:stretch>
                    <a:fillRect b="-19737"/>
                  </a:stretch>
                </a:blipFill>
              </p:spPr>
              <p:txBody>
                <a:bodyPr/>
                <a:lstStyle/>
                <a:p>
                  <a:r>
                    <a:rPr lang="fi-FI">
                      <a:noFill/>
                    </a:rPr>
                    <a:t> </a:t>
                  </a:r>
                </a:p>
              </p:txBody>
            </p:sp>
          </mc:Fallback>
        </mc:AlternateContent>
        <p:pic>
          <p:nvPicPr>
            <p:cNvPr id="28" name="MC symbol"/>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90754" y="464625"/>
              <a:ext cx="468775" cy="4325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30" name="MC . f"/>
          <p:cNvGrpSpPr/>
          <p:nvPr/>
        </p:nvGrpSpPr>
        <p:grpSpPr>
          <a:xfrm>
            <a:off x="1542855" y="425368"/>
            <a:ext cx="1618960" cy="471412"/>
            <a:chOff x="-1323655" y="180074"/>
            <a:chExt cx="1618960" cy="471412"/>
          </a:xfrm>
        </p:grpSpPr>
        <mc:AlternateContent xmlns:mc="http://schemas.openxmlformats.org/markup-compatibility/2006" xmlns:a14="http://schemas.microsoft.com/office/drawing/2010/main">
          <mc:Choice Requires="a14">
            <p:sp>
              <p:nvSpPr>
                <p:cNvPr id="33" name="Math Text: MC . f"/>
                <p:cNvSpPr txBox="1"/>
                <p:nvPr/>
              </p:nvSpPr>
              <p:spPr>
                <a:xfrm>
                  <a:off x="-1323655" y="180074"/>
                  <a:ext cx="1618960" cy="461665"/>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fi-FI" sz="2400" b="0" i="0" dirty="0" smtClean="0">
                            <a:solidFill>
                              <a:srgbClr val="000000"/>
                            </a:solidFill>
                            <a:latin typeface="Cambria Math"/>
                          </a:rPr>
                          <m:t>       </m:t>
                        </m:r>
                        <m:r>
                          <a:rPr lang="fi-FI" sz="2400" b="0" i="1" dirty="0" smtClean="0">
                            <a:solidFill>
                              <a:srgbClr val="000000"/>
                            </a:solidFill>
                            <a:latin typeface="Cambria Math"/>
                          </a:rPr>
                          <m:t> </m:t>
                        </m:r>
                        <m:r>
                          <a:rPr lang="fi-FI" sz="2400" i="1" dirty="0">
                            <a:solidFill>
                              <a:srgbClr val="000000"/>
                            </a:solidFill>
                            <a:latin typeface="Cambria Math"/>
                            <a:ea typeface="Cambria Math"/>
                          </a:rPr>
                          <m:t>⋅</m:t>
                        </m:r>
                        <m:r>
                          <a:rPr lang="fi-FI" sz="2400" b="0" i="1" dirty="0" smtClean="0">
                            <a:solidFill>
                              <a:srgbClr val="000000"/>
                            </a:solidFill>
                            <a:latin typeface="Cambria Math"/>
                          </a:rPr>
                          <m:t>𝑓</m:t>
                        </m:r>
                      </m:oMath>
                    </m:oMathPara>
                  </a14:m>
                  <a:endParaRPr lang="fi-FI" sz="2400" dirty="0">
                    <a:solidFill>
                      <a:srgbClr val="000000"/>
                    </a:solidFill>
                  </a:endParaRPr>
                </a:p>
              </p:txBody>
            </p:sp>
          </mc:Choice>
          <mc:Fallback xmlns="">
            <p:sp>
              <p:nvSpPr>
                <p:cNvPr id="33" name="Math Text: MC . f"/>
                <p:cNvSpPr txBox="1">
                  <a:spLocks noRot="1" noChangeAspect="1" noMove="1" noResize="1" noEditPoints="1" noAdjustHandles="1" noChangeArrowheads="1" noChangeShapeType="1" noTextEdit="1"/>
                </p:cNvSpPr>
                <p:nvPr/>
              </p:nvSpPr>
              <p:spPr>
                <a:xfrm>
                  <a:off x="-1323655" y="180074"/>
                  <a:ext cx="1618960" cy="461665"/>
                </a:xfrm>
                <a:prstGeom prst="rect">
                  <a:avLst/>
                </a:prstGeom>
                <a:blipFill rotWithShape="1">
                  <a:blip r:embed="rId15"/>
                  <a:stretch>
                    <a:fillRect b="-19737"/>
                  </a:stretch>
                </a:blipFill>
              </p:spPr>
              <p:txBody>
                <a:bodyPr/>
                <a:lstStyle/>
                <a:p>
                  <a:r>
                    <a:rPr lang="fi-FI">
                      <a:noFill/>
                    </a:rPr>
                    <a:t> </a:t>
                  </a:r>
                </a:p>
              </p:txBody>
            </p:sp>
          </mc:Fallback>
        </mc:AlternateContent>
        <p:pic>
          <p:nvPicPr>
            <p:cNvPr id="35" name="MC symbol"/>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6151" y="218942"/>
              <a:ext cx="468775" cy="4325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custDataLst>
      <p:tags r:id="rId1"/>
    </p:custDataLst>
    <p:extLst>
      <p:ext uri="{BB962C8B-B14F-4D97-AF65-F5344CB8AC3E}">
        <p14:creationId xmlns:p14="http://schemas.microsoft.com/office/powerpoint/2010/main" val="4228615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xit" presetSubtype="0" fill="hold" grpId="0" nodeType="withEffect">
                                  <p:stCondLst>
                                    <p:cond delay="0"/>
                                  </p:stCondLst>
                                  <p:childTnLst>
                                    <p:animEffect transition="out" filter="fade">
                                      <p:cBhvr>
                                        <p:cTn id="9" dur="500"/>
                                        <p:tgtEl>
                                          <p:spTgt spid="44"/>
                                        </p:tgtEl>
                                      </p:cBhvr>
                                    </p:animEffect>
                                    <p:set>
                                      <p:cBhvr>
                                        <p:cTn id="10" dur="1" fill="hold">
                                          <p:stCondLst>
                                            <p:cond delay="499"/>
                                          </p:stCondLst>
                                        </p:cTn>
                                        <p:tgtEl>
                                          <p:spTgt spid="44"/>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10400" y="4868863"/>
            <a:ext cx="2133600" cy="274637"/>
          </a:xfrm>
        </p:spPr>
        <p:txBody>
          <a:bodyPr/>
          <a:lstStyle/>
          <a:p>
            <a:fld id="{CDB8BC0E-CEE3-4EC1-B849-44D559D8322A}" type="slidenum">
              <a:rPr lang="en-US" altLang="fi-FI" smtClean="0"/>
              <a:pPr/>
              <a:t>42</a:t>
            </a:fld>
            <a:endParaRPr lang="en-US" altLang="fi-FI" dirty="0"/>
          </a:p>
        </p:txBody>
      </p:sp>
      <p:pic>
        <p:nvPicPr>
          <p:cNvPr id="31" name="Sampled Fouri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4201" y="1204912"/>
            <a:ext cx="4749799" cy="3562349"/>
          </a:xfrm>
          <a:prstGeom prst="rect">
            <a:avLst/>
          </a:prstGeom>
        </p:spPr>
      </p:pic>
      <p:pic>
        <p:nvPicPr>
          <p:cNvPr id="22" name="Sampled Averaged Fourie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94202" y="1204911"/>
            <a:ext cx="4749798" cy="3562349"/>
          </a:xfrm>
          <a:prstGeom prst="rect">
            <a:avLst/>
          </a:prstGeom>
        </p:spPr>
      </p:pic>
      <p:grpSp>
        <p:nvGrpSpPr>
          <p:cNvPr id="135" name="Fourier Axes Big"/>
          <p:cNvGrpSpPr/>
          <p:nvPr/>
        </p:nvGrpSpPr>
        <p:grpSpPr>
          <a:xfrm>
            <a:off x="4418925" y="953513"/>
            <a:ext cx="4461687" cy="4210160"/>
            <a:chOff x="4418925" y="953513"/>
            <a:chExt cx="4461687" cy="4210160"/>
          </a:xfrm>
        </p:grpSpPr>
        <p:cxnSp>
          <p:nvCxnSpPr>
            <p:cNvPr id="114" name="Axis X"/>
            <p:cNvCxnSpPr/>
            <p:nvPr/>
          </p:nvCxnSpPr>
          <p:spPr>
            <a:xfrm flipV="1">
              <a:off x="4988449" y="4768919"/>
              <a:ext cx="3804317" cy="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15" name="Axis P"/>
            <p:cNvCxnSpPr/>
            <p:nvPr/>
          </p:nvCxnSpPr>
          <p:spPr>
            <a:xfrm flipV="1">
              <a:off x="4988449" y="1000897"/>
              <a:ext cx="0" cy="376802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16" name="X"/>
                <p:cNvSpPr txBox="1"/>
                <p:nvPr/>
              </p:nvSpPr>
              <p:spPr>
                <a:xfrm>
                  <a:off x="8248324" y="4702008"/>
                  <a:ext cx="63228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𝑥</m:t>
                            </m:r>
                          </m:sub>
                        </m:sSub>
                      </m:oMath>
                    </m:oMathPara>
                  </a14:m>
                  <a:endParaRPr lang="fi-FI" sz="2400" dirty="0">
                    <a:solidFill>
                      <a:srgbClr val="000000"/>
                    </a:solidFill>
                  </a:endParaRPr>
                </a:p>
              </p:txBody>
            </p:sp>
          </mc:Choice>
          <mc:Fallback xmlns="">
            <p:sp>
              <p:nvSpPr>
                <p:cNvPr id="116" name="X"/>
                <p:cNvSpPr txBox="1">
                  <a:spLocks noRot="1" noChangeAspect="1" noMove="1" noResize="1" noEditPoints="1" noAdjustHandles="1" noChangeArrowheads="1" noChangeShapeType="1" noTextEdit="1"/>
                </p:cNvSpPr>
                <p:nvPr/>
              </p:nvSpPr>
              <p:spPr>
                <a:xfrm>
                  <a:off x="8248324" y="4702008"/>
                  <a:ext cx="632288" cy="461665"/>
                </a:xfrm>
                <a:prstGeom prst="rect">
                  <a:avLst/>
                </a:prstGeom>
                <a:blipFill rotWithShape="1">
                  <a:blip r:embed="rId6"/>
                  <a:stretch>
                    <a:fillRect/>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117" name="Y"/>
                <p:cNvSpPr txBox="1"/>
                <p:nvPr/>
              </p:nvSpPr>
              <p:spPr>
                <a:xfrm>
                  <a:off x="4418925" y="953513"/>
                  <a:ext cx="637033" cy="4901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𝑝</m:t>
                            </m:r>
                          </m:sub>
                        </m:sSub>
                      </m:oMath>
                    </m:oMathPara>
                  </a14:m>
                  <a:endParaRPr lang="fi-FI" sz="2400" dirty="0">
                    <a:solidFill>
                      <a:srgbClr val="000000"/>
                    </a:solidFill>
                  </a:endParaRPr>
                </a:p>
              </p:txBody>
            </p:sp>
          </mc:Choice>
          <mc:Fallback xmlns="">
            <p:sp>
              <p:nvSpPr>
                <p:cNvPr id="117" name="Y"/>
                <p:cNvSpPr txBox="1">
                  <a:spLocks noRot="1" noChangeAspect="1" noMove="1" noResize="1" noEditPoints="1" noAdjustHandles="1" noChangeArrowheads="1" noChangeShapeType="1" noTextEdit="1"/>
                </p:cNvSpPr>
                <p:nvPr/>
              </p:nvSpPr>
              <p:spPr>
                <a:xfrm>
                  <a:off x="4418925" y="953513"/>
                  <a:ext cx="637033" cy="490199"/>
                </a:xfrm>
                <a:prstGeom prst="rect">
                  <a:avLst/>
                </a:prstGeom>
                <a:blipFill rotWithShape="1">
                  <a:blip r:embed="rId7"/>
                  <a:stretch>
                    <a:fillRect b="-4938"/>
                  </a:stretch>
                </a:blipFill>
              </p:spPr>
              <p:txBody>
                <a:bodyPr/>
                <a:lstStyle/>
                <a:p>
                  <a:r>
                    <a:rPr lang="fi-FI">
                      <a:noFill/>
                    </a:rPr>
                    <a:t> </a:t>
                  </a:r>
                </a:p>
              </p:txBody>
            </p:sp>
          </mc:Fallback>
        </mc:AlternateContent>
        <p:cxnSp>
          <p:nvCxnSpPr>
            <p:cNvPr id="127" name="Fourier ω_p=0"/>
            <p:cNvCxnSpPr/>
            <p:nvPr/>
          </p:nvCxnSpPr>
          <p:spPr>
            <a:xfrm>
              <a:off x="4933950" y="2995803"/>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cxnSp>
          <p:nvCxnSpPr>
            <p:cNvPr id="133" name="Fourier ω_x=0"/>
            <p:cNvCxnSpPr/>
            <p:nvPr/>
          </p:nvCxnSpPr>
          <p:spPr>
            <a:xfrm rot="5400000">
              <a:off x="6745157" y="4792977"/>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grpSp>
      <p:pic>
        <p:nvPicPr>
          <p:cNvPr id="34" name="Sampled Primal"/>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 y="1204914"/>
            <a:ext cx="4749799" cy="3562349"/>
          </a:xfrm>
          <a:prstGeom prst="rect">
            <a:avLst/>
          </a:prstGeom>
        </p:spPr>
      </p:pic>
      <p:grpSp>
        <p:nvGrpSpPr>
          <p:cNvPr id="38" name="Big Axis x, p"/>
          <p:cNvGrpSpPr/>
          <p:nvPr/>
        </p:nvGrpSpPr>
        <p:grpSpPr>
          <a:xfrm>
            <a:off x="160392" y="943224"/>
            <a:ext cx="4317136" cy="4220449"/>
            <a:chOff x="1009164" y="-882979"/>
            <a:chExt cx="4317136" cy="4220449"/>
          </a:xfrm>
        </p:grpSpPr>
        <p:cxnSp>
          <p:nvCxnSpPr>
            <p:cNvPr id="39" name="Axis X"/>
            <p:cNvCxnSpPr/>
            <p:nvPr/>
          </p:nvCxnSpPr>
          <p:spPr>
            <a:xfrm flipV="1">
              <a:off x="1438656" y="2942716"/>
              <a:ext cx="3804317" cy="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0" name="Axis P"/>
            <p:cNvCxnSpPr/>
            <p:nvPr/>
          </p:nvCxnSpPr>
          <p:spPr>
            <a:xfrm flipV="1">
              <a:off x="1438656" y="-825306"/>
              <a:ext cx="0" cy="376802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1" name="X"/>
                <p:cNvSpPr txBox="1"/>
                <p:nvPr/>
              </p:nvSpPr>
              <p:spPr>
                <a:xfrm>
                  <a:off x="4883871" y="2875805"/>
                  <a:ext cx="44242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𝑥</m:t>
                        </m:r>
                      </m:oMath>
                    </m:oMathPara>
                  </a14:m>
                  <a:endParaRPr lang="fi-FI" sz="2400" dirty="0">
                    <a:solidFill>
                      <a:srgbClr val="000000"/>
                    </a:solidFill>
                  </a:endParaRPr>
                </a:p>
              </p:txBody>
            </p:sp>
          </mc:Choice>
          <mc:Fallback xmlns="">
            <p:sp>
              <p:nvSpPr>
                <p:cNvPr id="41" name="X"/>
                <p:cNvSpPr txBox="1">
                  <a:spLocks noRot="1" noChangeAspect="1" noMove="1" noResize="1" noEditPoints="1" noAdjustHandles="1" noChangeArrowheads="1" noChangeShapeType="1" noTextEdit="1"/>
                </p:cNvSpPr>
                <p:nvPr/>
              </p:nvSpPr>
              <p:spPr>
                <a:xfrm>
                  <a:off x="4883871" y="2875805"/>
                  <a:ext cx="442429" cy="461665"/>
                </a:xfrm>
                <a:prstGeom prst="rect">
                  <a:avLst/>
                </a:prstGeom>
                <a:blipFill rotWithShape="1">
                  <a:blip r:embed="rId10"/>
                  <a:stretch>
                    <a:fillRect/>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42" name="Y"/>
                <p:cNvSpPr txBox="1"/>
                <p:nvPr/>
              </p:nvSpPr>
              <p:spPr>
                <a:xfrm>
                  <a:off x="1009164" y="-882979"/>
                  <a:ext cx="46038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𝑝</m:t>
                        </m:r>
                      </m:oMath>
                    </m:oMathPara>
                  </a14:m>
                  <a:endParaRPr lang="fi-FI" sz="2400" dirty="0">
                    <a:solidFill>
                      <a:srgbClr val="000000"/>
                    </a:solidFill>
                  </a:endParaRPr>
                </a:p>
              </p:txBody>
            </p:sp>
          </mc:Choice>
          <mc:Fallback xmlns="">
            <p:sp>
              <p:nvSpPr>
                <p:cNvPr id="42" name="Y"/>
                <p:cNvSpPr txBox="1">
                  <a:spLocks noRot="1" noChangeAspect="1" noMove="1" noResize="1" noEditPoints="1" noAdjustHandles="1" noChangeArrowheads="1" noChangeShapeType="1" noTextEdit="1"/>
                </p:cNvSpPr>
                <p:nvPr/>
              </p:nvSpPr>
              <p:spPr>
                <a:xfrm>
                  <a:off x="1009164" y="-882979"/>
                  <a:ext cx="460382" cy="461665"/>
                </a:xfrm>
                <a:prstGeom prst="rect">
                  <a:avLst/>
                </a:prstGeom>
                <a:blipFill rotWithShape="1">
                  <a:blip r:embed="rId11"/>
                  <a:stretch>
                    <a:fillRect b="-13333"/>
                  </a:stretch>
                </a:blipFill>
              </p:spPr>
              <p:txBody>
                <a:bodyPr/>
                <a:lstStyle/>
                <a:p>
                  <a:r>
                    <a:rPr lang="fi-FI">
                      <a:noFill/>
                    </a:rPr>
                    <a:t> </a:t>
                  </a:r>
                </a:p>
              </p:txBody>
            </p:sp>
          </mc:Fallback>
        </mc:AlternateContent>
      </p:grpSp>
      <p:sp>
        <p:nvSpPr>
          <p:cNvPr id="3" name="TextBox 2"/>
          <p:cNvSpPr txBox="1"/>
          <p:nvPr/>
        </p:nvSpPr>
        <p:spPr>
          <a:xfrm>
            <a:off x="6842349" y="4381750"/>
            <a:ext cx="1722119" cy="369332"/>
          </a:xfrm>
          <a:prstGeom prst="rect">
            <a:avLst/>
          </a:prstGeom>
          <a:noFill/>
        </p:spPr>
        <p:txBody>
          <a:bodyPr wrap="square" rtlCol="0">
            <a:spAutoFit/>
          </a:bodyPr>
          <a:lstStyle/>
          <a:p>
            <a:pPr algn="r"/>
            <a:r>
              <a:rPr lang="fi-FI" b="1" dirty="0" smtClean="0">
                <a:solidFill>
                  <a:schemeClr val="bg1"/>
                </a:solidFill>
              </a:rPr>
              <a:t>Average Case</a:t>
            </a:r>
            <a:endParaRPr lang="fi-FI" b="1" dirty="0">
              <a:solidFill>
                <a:schemeClr val="bg1"/>
              </a:solidFill>
            </a:endParaRPr>
          </a:p>
        </p:txBody>
      </p:sp>
      <p:grpSp>
        <p:nvGrpSpPr>
          <p:cNvPr id="21" name="MC . f"/>
          <p:cNvGrpSpPr/>
          <p:nvPr/>
        </p:nvGrpSpPr>
        <p:grpSpPr>
          <a:xfrm>
            <a:off x="1542855" y="425368"/>
            <a:ext cx="1618960" cy="471412"/>
            <a:chOff x="-1323655" y="180074"/>
            <a:chExt cx="1618960" cy="471412"/>
          </a:xfrm>
        </p:grpSpPr>
        <mc:AlternateContent xmlns:mc="http://schemas.openxmlformats.org/markup-compatibility/2006" xmlns:a14="http://schemas.microsoft.com/office/drawing/2010/main">
          <mc:Choice Requires="a14">
            <p:sp>
              <p:nvSpPr>
                <p:cNvPr id="23" name="Math Text: MC . f"/>
                <p:cNvSpPr txBox="1"/>
                <p:nvPr/>
              </p:nvSpPr>
              <p:spPr>
                <a:xfrm>
                  <a:off x="-1323655" y="180074"/>
                  <a:ext cx="1618960" cy="461665"/>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fi-FI" sz="2400" b="0" i="0" dirty="0" smtClean="0">
                            <a:solidFill>
                              <a:srgbClr val="000000"/>
                            </a:solidFill>
                            <a:latin typeface="Cambria Math"/>
                          </a:rPr>
                          <m:t>       </m:t>
                        </m:r>
                        <m:r>
                          <a:rPr lang="fi-FI" sz="2400" b="0" i="1" dirty="0" smtClean="0">
                            <a:solidFill>
                              <a:srgbClr val="000000"/>
                            </a:solidFill>
                            <a:latin typeface="Cambria Math"/>
                          </a:rPr>
                          <m:t> </m:t>
                        </m:r>
                        <m:r>
                          <a:rPr lang="fi-FI" sz="2400" i="1" dirty="0">
                            <a:solidFill>
                              <a:srgbClr val="000000"/>
                            </a:solidFill>
                            <a:latin typeface="Cambria Math"/>
                            <a:ea typeface="Cambria Math"/>
                          </a:rPr>
                          <m:t>⋅</m:t>
                        </m:r>
                        <m:r>
                          <a:rPr lang="fi-FI" sz="2400" b="0" i="1" dirty="0" smtClean="0">
                            <a:solidFill>
                              <a:srgbClr val="000000"/>
                            </a:solidFill>
                            <a:latin typeface="Cambria Math"/>
                          </a:rPr>
                          <m:t>𝑓</m:t>
                        </m:r>
                      </m:oMath>
                    </m:oMathPara>
                  </a14:m>
                  <a:endParaRPr lang="fi-FI" sz="2400" dirty="0">
                    <a:solidFill>
                      <a:srgbClr val="000000"/>
                    </a:solidFill>
                  </a:endParaRPr>
                </a:p>
              </p:txBody>
            </p:sp>
          </mc:Choice>
          <mc:Fallback xmlns="">
            <p:sp>
              <p:nvSpPr>
                <p:cNvPr id="23" name="Math Text: MC . f"/>
                <p:cNvSpPr txBox="1">
                  <a:spLocks noRot="1" noChangeAspect="1" noMove="1" noResize="1" noEditPoints="1" noAdjustHandles="1" noChangeArrowheads="1" noChangeShapeType="1" noTextEdit="1"/>
                </p:cNvSpPr>
                <p:nvPr/>
              </p:nvSpPr>
              <p:spPr>
                <a:xfrm>
                  <a:off x="-1323655" y="180074"/>
                  <a:ext cx="1618960" cy="461665"/>
                </a:xfrm>
                <a:prstGeom prst="rect">
                  <a:avLst/>
                </a:prstGeom>
                <a:blipFill rotWithShape="1">
                  <a:blip r:embed="rId12"/>
                  <a:stretch>
                    <a:fillRect b="-19737"/>
                  </a:stretch>
                </a:blipFill>
              </p:spPr>
              <p:txBody>
                <a:bodyPr/>
                <a:lstStyle/>
                <a:p>
                  <a:r>
                    <a:rPr lang="fi-FI">
                      <a:noFill/>
                    </a:rPr>
                    <a:t> </a:t>
                  </a:r>
                </a:p>
              </p:txBody>
            </p:sp>
          </mc:Fallback>
        </mc:AlternateContent>
        <p:pic>
          <p:nvPicPr>
            <p:cNvPr id="24" name="MC symbol"/>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6151" y="218942"/>
              <a:ext cx="468775" cy="4325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25" name="F{MC} * fhat"/>
          <p:cNvGrpSpPr/>
          <p:nvPr/>
        </p:nvGrpSpPr>
        <p:grpSpPr>
          <a:xfrm>
            <a:off x="4988449" y="410907"/>
            <a:ext cx="3543991" cy="486262"/>
            <a:chOff x="4988449" y="410907"/>
            <a:chExt cx="3543991" cy="486262"/>
          </a:xfrm>
        </p:grpSpPr>
        <mc:AlternateContent xmlns:mc="http://schemas.openxmlformats.org/markup-compatibility/2006" xmlns:a14="http://schemas.microsoft.com/office/drawing/2010/main">
          <mc:Choice Requires="a14">
            <p:sp>
              <p:nvSpPr>
                <p:cNvPr id="26" name="Math Text: F{MC} * fhat"/>
                <p:cNvSpPr/>
                <p:nvPr/>
              </p:nvSpPr>
              <p:spPr>
                <a:xfrm>
                  <a:off x="4988449" y="410907"/>
                  <a:ext cx="3543991" cy="461665"/>
                </a:xfrm>
                <a:prstGeom prst="rect">
                  <a:avLst/>
                </a:prstGeom>
              </p:spPr>
              <p:txBody>
                <a:bodyPr wrap="square">
                  <a:spAutoFit/>
                </a:bodyPr>
                <a:lstStyle/>
                <a:p>
                  <a:pPr/>
                  <a14:m>
                    <m:oMathPara xmlns:m="http://schemas.openxmlformats.org/officeDocument/2006/math">
                      <m:oMathParaPr>
                        <m:jc m:val="center"/>
                      </m:oMathParaPr>
                      <m:oMath xmlns:m="http://schemas.openxmlformats.org/officeDocument/2006/math">
                        <m:r>
                          <a:rPr lang="fi-FI" sz="2400" dirty="0" smtClean="0">
                            <a:solidFill>
                              <a:srgbClr val="000000"/>
                            </a:solidFill>
                            <a:latin typeface="Cambria Math"/>
                          </a:rPr>
                          <m:t>ℱ</m:t>
                        </m:r>
                        <m:r>
                          <a:rPr lang="fi-FI" sz="2400" dirty="0" smtClean="0">
                            <a:solidFill>
                              <a:srgbClr val="000000"/>
                            </a:solidFill>
                            <a:latin typeface="Cambria Math"/>
                          </a:rPr>
                          <m:t>{        }∗</m:t>
                        </m:r>
                        <m:r>
                          <m:rPr>
                            <m:nor/>
                          </m:rPr>
                          <a:rPr lang="fi-FI" sz="2400" dirty="0">
                            <a:solidFill>
                              <a:srgbClr val="000000"/>
                            </a:solidFill>
                          </a:rPr>
                          <m:t>ℱ</m:t>
                        </m:r>
                        <m:r>
                          <a:rPr lang="fi-FI" sz="2400" i="1" dirty="0">
                            <a:solidFill>
                              <a:srgbClr val="000000"/>
                            </a:solidFill>
                            <a:latin typeface="Cambria Math"/>
                          </a:rPr>
                          <m:t>{</m:t>
                        </m:r>
                        <m:r>
                          <a:rPr lang="fi-FI" sz="2400" i="1" dirty="0">
                            <a:solidFill>
                              <a:srgbClr val="000000"/>
                            </a:solidFill>
                            <a:latin typeface="Cambria Math"/>
                          </a:rPr>
                          <m:t>𝑓</m:t>
                        </m:r>
                        <m:r>
                          <a:rPr lang="fi-FI" sz="2400" i="1" dirty="0">
                            <a:solidFill>
                              <a:srgbClr val="000000"/>
                            </a:solidFill>
                            <a:latin typeface="Cambria Math"/>
                          </a:rPr>
                          <m:t>}</m:t>
                        </m:r>
                      </m:oMath>
                    </m:oMathPara>
                  </a14:m>
                  <a:endParaRPr lang="fi-FI" sz="2400" dirty="0">
                    <a:solidFill>
                      <a:srgbClr val="000000"/>
                    </a:solidFill>
                  </a:endParaRPr>
                </a:p>
              </p:txBody>
            </p:sp>
          </mc:Choice>
          <mc:Fallback xmlns="">
            <p:sp>
              <p:nvSpPr>
                <p:cNvPr id="26" name="Math Text: F{MC} * fhat"/>
                <p:cNvSpPr>
                  <a:spLocks noRot="1" noChangeAspect="1" noMove="1" noResize="1" noEditPoints="1" noAdjustHandles="1" noChangeArrowheads="1" noChangeShapeType="1" noTextEdit="1"/>
                </p:cNvSpPr>
                <p:nvPr/>
              </p:nvSpPr>
              <p:spPr>
                <a:xfrm>
                  <a:off x="4988449" y="410907"/>
                  <a:ext cx="3543991" cy="461665"/>
                </a:xfrm>
                <a:prstGeom prst="rect">
                  <a:avLst/>
                </a:prstGeom>
                <a:blipFill rotWithShape="1">
                  <a:blip r:embed="rId14"/>
                  <a:stretch>
                    <a:fillRect b="-19737"/>
                  </a:stretch>
                </a:blipFill>
              </p:spPr>
              <p:txBody>
                <a:bodyPr/>
                <a:lstStyle/>
                <a:p>
                  <a:r>
                    <a:rPr lang="fi-FI">
                      <a:noFill/>
                    </a:rPr>
                    <a:t> </a:t>
                  </a:r>
                </a:p>
              </p:txBody>
            </p:sp>
          </mc:Fallback>
        </mc:AlternateContent>
        <p:pic>
          <p:nvPicPr>
            <p:cNvPr id="27" name="MC symbol"/>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90754" y="464625"/>
              <a:ext cx="468775" cy="4325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custDataLst>
      <p:tags r:id="rId1"/>
    </p:custDataLst>
    <p:extLst>
      <p:ext uri="{BB962C8B-B14F-4D97-AF65-F5344CB8AC3E}">
        <p14:creationId xmlns:p14="http://schemas.microsoft.com/office/powerpoint/2010/main" val="4108545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lack"/>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04910"/>
            <a:ext cx="4749798" cy="3562349"/>
          </a:xfrm>
          <a:prstGeom prst="rect">
            <a:avLst/>
          </a:prstGeom>
        </p:spPr>
      </p:pic>
      <p:pic>
        <p:nvPicPr>
          <p:cNvPr id="7" name="Sampled Primal"/>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204914"/>
            <a:ext cx="4749799" cy="3562349"/>
          </a:xfrm>
          <a:prstGeom prst="rect">
            <a:avLst/>
          </a:prstGeom>
        </p:spPr>
      </p:pic>
      <p:pic>
        <p:nvPicPr>
          <p:cNvPr id="8" name="Sampled Fourie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4201" y="1204912"/>
            <a:ext cx="4749799" cy="3562349"/>
          </a:xfrm>
          <a:prstGeom prst="rect">
            <a:avLst/>
          </a:prstGeom>
        </p:spPr>
      </p:pic>
      <p:pic>
        <p:nvPicPr>
          <p:cNvPr id="9" name="Sampled Averaged Fourie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4202" y="1204911"/>
            <a:ext cx="4749798" cy="3562349"/>
          </a:xfrm>
          <a:prstGeom prst="rect">
            <a:avLst/>
          </a:prstGeom>
        </p:spPr>
      </p:pic>
      <p:grpSp>
        <p:nvGrpSpPr>
          <p:cNvPr id="46" name="∫MC.f"/>
          <p:cNvGrpSpPr/>
          <p:nvPr/>
        </p:nvGrpSpPr>
        <p:grpSpPr>
          <a:xfrm>
            <a:off x="1502244" y="186485"/>
            <a:ext cx="1822183" cy="1061060"/>
            <a:chOff x="1502244" y="186485"/>
            <a:chExt cx="1822183" cy="1061060"/>
          </a:xfrm>
        </p:grpSpPr>
        <mc:AlternateContent xmlns:mc="http://schemas.openxmlformats.org/markup-compatibility/2006" xmlns:a14="http://schemas.microsoft.com/office/drawing/2010/main">
          <mc:Choice Requires="a14">
            <p:sp>
              <p:nvSpPr>
                <p:cNvPr id="47" name="Math Text: ∫MC f dp"/>
                <p:cNvSpPr txBox="1"/>
                <p:nvPr/>
              </p:nvSpPr>
              <p:spPr>
                <a:xfrm>
                  <a:off x="1502244" y="186485"/>
                  <a:ext cx="1822183" cy="1061060"/>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nary>
                          <m:naryPr>
                            <m:limLoc m:val="undOvr"/>
                            <m:subHide m:val="on"/>
                            <m:supHide m:val="on"/>
                            <m:ctrlPr>
                              <a:rPr lang="fi-FI" sz="2400" b="0" i="1" dirty="0" smtClean="0">
                                <a:solidFill>
                                  <a:srgbClr val="000000"/>
                                </a:solidFill>
                                <a:latin typeface="Cambria Math" panose="02040503050406030204" pitchFamily="18" charset="0"/>
                              </a:rPr>
                            </m:ctrlPr>
                          </m:naryPr>
                          <m:sub/>
                          <m:sup/>
                          <m:e>
                            <m:r>
                              <a:rPr lang="fi-FI" sz="2400" b="0" i="1" dirty="0" smtClean="0">
                                <a:solidFill>
                                  <a:srgbClr val="000000"/>
                                </a:solidFill>
                                <a:latin typeface="Cambria Math"/>
                              </a:rPr>
                              <m:t> </m:t>
                            </m:r>
                            <m:r>
                              <a:rPr lang="fi-FI" sz="2400" b="0" i="0" dirty="0" smtClean="0">
                                <a:solidFill>
                                  <a:srgbClr val="000000"/>
                                </a:solidFill>
                                <a:latin typeface="Cambria Math"/>
                              </a:rPr>
                              <m:t>       </m:t>
                            </m:r>
                            <m:r>
                              <a:rPr lang="fi-FI" sz="2400" i="1" dirty="0">
                                <a:solidFill>
                                  <a:srgbClr val="000000"/>
                                </a:solidFill>
                                <a:latin typeface="Cambria Math"/>
                                <a:ea typeface="Cambria Math"/>
                              </a:rPr>
                              <m:t>⋅</m:t>
                            </m:r>
                            <m:r>
                              <a:rPr lang="fi-FI" sz="2400" i="1" dirty="0">
                                <a:solidFill>
                                  <a:srgbClr val="000000"/>
                                </a:solidFill>
                                <a:latin typeface="Cambria Math"/>
                              </a:rPr>
                              <m:t>𝑓</m:t>
                            </m:r>
                            <m:r>
                              <m:rPr>
                                <m:nor/>
                              </m:rPr>
                              <a:rPr lang="fi-FI" sz="2400" dirty="0">
                                <a:solidFill>
                                  <a:srgbClr val="000000"/>
                                </a:solidFill>
                              </a:rPr>
                              <m:t> </m:t>
                            </m:r>
                            <m:r>
                              <a:rPr lang="fi-FI" sz="2400" b="0" i="1" dirty="0" smtClean="0">
                                <a:solidFill>
                                  <a:srgbClr val="000000"/>
                                </a:solidFill>
                                <a:latin typeface="Cambria Math"/>
                              </a:rPr>
                              <m:t>𝑑𝑝</m:t>
                            </m:r>
                          </m:e>
                        </m:nary>
                      </m:oMath>
                    </m:oMathPara>
                  </a14:m>
                  <a:endParaRPr lang="fi-FI" sz="2400" dirty="0">
                    <a:solidFill>
                      <a:srgbClr val="000000"/>
                    </a:solidFill>
                  </a:endParaRPr>
                </a:p>
              </p:txBody>
            </p:sp>
          </mc:Choice>
          <mc:Fallback xmlns="">
            <p:sp>
              <p:nvSpPr>
                <p:cNvPr id="47" name="Math Text: ∫MC f dp"/>
                <p:cNvSpPr txBox="1">
                  <a:spLocks noRot="1" noChangeAspect="1" noMove="1" noResize="1" noEditPoints="1" noAdjustHandles="1" noChangeArrowheads="1" noChangeShapeType="1" noTextEdit="1"/>
                </p:cNvSpPr>
                <p:nvPr/>
              </p:nvSpPr>
              <p:spPr>
                <a:xfrm>
                  <a:off x="1502244" y="186485"/>
                  <a:ext cx="1822183" cy="1061060"/>
                </a:xfrm>
                <a:prstGeom prst="rect">
                  <a:avLst/>
                </a:prstGeom>
                <a:blipFill rotWithShape="1">
                  <a:blip r:embed="rId8"/>
                  <a:stretch>
                    <a:fillRect/>
                  </a:stretch>
                </a:blipFill>
              </p:spPr>
              <p:txBody>
                <a:bodyPr/>
                <a:lstStyle/>
                <a:p>
                  <a:r>
                    <a:rPr lang="fi-FI">
                      <a:noFill/>
                    </a:rPr>
                    <a:t> </a:t>
                  </a:r>
                </a:p>
              </p:txBody>
            </p:sp>
          </mc:Fallback>
        </mc:AlternateContent>
        <p:pic>
          <p:nvPicPr>
            <p:cNvPr id="48" name="MC symbo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20359" y="464236"/>
              <a:ext cx="468775" cy="4325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32" name="Group 31"/>
          <p:cNvGrpSpPr/>
          <p:nvPr/>
        </p:nvGrpSpPr>
        <p:grpSpPr>
          <a:xfrm>
            <a:off x="-30890" y="1000898"/>
            <a:ext cx="4749798" cy="4225212"/>
            <a:chOff x="-30890" y="1000898"/>
            <a:chExt cx="4749798" cy="4225212"/>
          </a:xfrm>
        </p:grpSpPr>
        <p:pic>
          <p:nvPicPr>
            <p:cNvPr id="33" name="Integrated Sampled Primal"/>
            <p:cNvPicPr>
              <a:picLocks/>
            </p:cNvPicPr>
            <p:nvPr/>
          </p:nvPicPr>
          <p:blipFill>
            <a:blip r:embed="rId10">
              <a:extLst>
                <a:ext uri="{28A0092B-C50C-407E-A947-70E740481C1C}">
                  <a14:useLocalDpi xmlns:a14="http://schemas.microsoft.com/office/drawing/2010/main" val="0"/>
                </a:ext>
              </a:extLst>
            </a:blip>
            <a:stretch>
              <a:fillRect/>
            </a:stretch>
          </p:blipFill>
          <p:spPr>
            <a:xfrm>
              <a:off x="-30890" y="1064510"/>
              <a:ext cx="4749798" cy="4161600"/>
            </a:xfrm>
            <a:prstGeom prst="rect">
              <a:avLst/>
            </a:prstGeom>
          </p:spPr>
        </p:pic>
        <p:sp>
          <p:nvSpPr>
            <p:cNvPr id="34" name="Number Eraser"/>
            <p:cNvSpPr/>
            <p:nvPr/>
          </p:nvSpPr>
          <p:spPr>
            <a:xfrm>
              <a:off x="371284" y="1111066"/>
              <a:ext cx="180020" cy="37092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nvGrpSpPr>
            <p:cNvPr id="35" name="Big Axis X,P neg"/>
            <p:cNvGrpSpPr/>
            <p:nvPr/>
          </p:nvGrpSpPr>
          <p:grpSpPr>
            <a:xfrm>
              <a:off x="161019" y="1000898"/>
              <a:ext cx="4421704" cy="3768028"/>
              <a:chOff x="1012494" y="32714"/>
              <a:chExt cx="4421704" cy="3768028"/>
            </a:xfrm>
          </p:grpSpPr>
          <p:cxnSp>
            <p:nvCxnSpPr>
              <p:cNvPr id="36" name="Axis X"/>
              <p:cNvCxnSpPr/>
              <p:nvPr/>
            </p:nvCxnSpPr>
            <p:spPr>
              <a:xfrm>
                <a:off x="1435009" y="2952221"/>
                <a:ext cx="3806893"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7" name="Axis P"/>
              <p:cNvCxnSpPr/>
              <p:nvPr/>
            </p:nvCxnSpPr>
            <p:spPr>
              <a:xfrm flipV="1">
                <a:off x="1435009" y="32714"/>
                <a:ext cx="6350" cy="3768028"/>
              </a:xfrm>
              <a:prstGeom prst="straightConnector1">
                <a:avLst/>
              </a:prstGeom>
              <a:ln cap="rnd">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8" name="X"/>
                  <p:cNvSpPr txBox="1"/>
                  <p:nvPr/>
                </p:nvSpPr>
                <p:spPr>
                  <a:xfrm>
                    <a:off x="5094221" y="2868096"/>
                    <a:ext cx="339977" cy="35475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i="1" dirty="0" smtClean="0">
                              <a:solidFill>
                                <a:srgbClr val="000000"/>
                              </a:solidFill>
                              <a:latin typeface="Cambria Math"/>
                            </a:rPr>
                            <m:t>𝑥</m:t>
                          </m:r>
                        </m:oMath>
                      </m:oMathPara>
                    </a14:m>
                    <a:endParaRPr lang="fi-FI" sz="2400" dirty="0">
                      <a:solidFill>
                        <a:srgbClr val="000000"/>
                      </a:solidFill>
                    </a:endParaRPr>
                  </a:p>
                </p:txBody>
              </p:sp>
            </mc:Choice>
            <mc:Fallback xmlns="">
              <p:sp>
                <p:nvSpPr>
                  <p:cNvPr id="38" name="X"/>
                  <p:cNvSpPr txBox="1">
                    <a:spLocks noRot="1" noChangeAspect="1" noMove="1" noResize="1" noEditPoints="1" noAdjustHandles="1" noChangeArrowheads="1" noChangeShapeType="1" noTextEdit="1"/>
                  </p:cNvSpPr>
                  <p:nvPr/>
                </p:nvSpPr>
                <p:spPr>
                  <a:xfrm>
                    <a:off x="5094221" y="2868096"/>
                    <a:ext cx="339977" cy="354758"/>
                  </a:xfrm>
                  <a:prstGeom prst="rect">
                    <a:avLst/>
                  </a:prstGeom>
                  <a:blipFill rotWithShape="1">
                    <a:blip r:embed="rId11"/>
                    <a:stretch>
                      <a:fillRect b="-16949"/>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39" name="Y"/>
                  <p:cNvSpPr txBox="1"/>
                  <p:nvPr/>
                </p:nvSpPr>
                <p:spPr>
                  <a:xfrm>
                    <a:off x="1012494" y="142882"/>
                    <a:ext cx="33695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 </m:t>
                          </m:r>
                        </m:oMath>
                      </m:oMathPara>
                    </a14:m>
                    <a:endParaRPr lang="fi-FI" sz="2400" dirty="0">
                      <a:solidFill>
                        <a:srgbClr val="000000"/>
                      </a:solidFill>
                    </a:endParaRPr>
                  </a:p>
                </p:txBody>
              </p:sp>
            </mc:Choice>
            <mc:Fallback xmlns="">
              <p:sp>
                <p:nvSpPr>
                  <p:cNvPr id="39" name="Y"/>
                  <p:cNvSpPr txBox="1">
                    <a:spLocks noRot="1" noChangeAspect="1" noMove="1" noResize="1" noEditPoints="1" noAdjustHandles="1" noChangeArrowheads="1" noChangeShapeType="1" noTextEdit="1"/>
                  </p:cNvSpPr>
                  <p:nvPr/>
                </p:nvSpPr>
                <p:spPr>
                  <a:xfrm>
                    <a:off x="1012494" y="142882"/>
                    <a:ext cx="336951" cy="461665"/>
                  </a:xfrm>
                  <a:prstGeom prst="rect">
                    <a:avLst/>
                  </a:prstGeom>
                  <a:blipFill rotWithShape="1">
                    <a:blip r:embed="rId12"/>
                    <a:stretch>
                      <a:fillRect/>
                    </a:stretch>
                  </a:blipFill>
                </p:spPr>
                <p:txBody>
                  <a:bodyPr/>
                  <a:lstStyle/>
                  <a:p>
                    <a:r>
                      <a:rPr lang="fi-FI">
                        <a:noFill/>
                      </a:rPr>
                      <a:t> </a:t>
                    </a:r>
                  </a:p>
                </p:txBody>
              </p:sp>
            </mc:Fallback>
          </mc:AlternateContent>
        </p:grpSp>
      </p:grpSp>
      <p:grpSp>
        <p:nvGrpSpPr>
          <p:cNvPr id="103" name="Big Axis x, p"/>
          <p:cNvGrpSpPr/>
          <p:nvPr/>
        </p:nvGrpSpPr>
        <p:grpSpPr>
          <a:xfrm>
            <a:off x="160392" y="943224"/>
            <a:ext cx="4317136" cy="4220449"/>
            <a:chOff x="1009164" y="-882979"/>
            <a:chExt cx="4317136" cy="4220449"/>
          </a:xfrm>
        </p:grpSpPr>
        <p:cxnSp>
          <p:nvCxnSpPr>
            <p:cNvPr id="104" name="Axis X"/>
            <p:cNvCxnSpPr/>
            <p:nvPr/>
          </p:nvCxnSpPr>
          <p:spPr>
            <a:xfrm flipV="1">
              <a:off x="1438656" y="2942716"/>
              <a:ext cx="3804317" cy="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05" name="Axis P"/>
            <p:cNvCxnSpPr/>
            <p:nvPr/>
          </p:nvCxnSpPr>
          <p:spPr>
            <a:xfrm flipV="1">
              <a:off x="1438656" y="-825306"/>
              <a:ext cx="0" cy="376802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06" name="X"/>
                <p:cNvSpPr txBox="1"/>
                <p:nvPr/>
              </p:nvSpPr>
              <p:spPr>
                <a:xfrm>
                  <a:off x="4883871" y="2875805"/>
                  <a:ext cx="44242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𝑥</m:t>
                        </m:r>
                      </m:oMath>
                    </m:oMathPara>
                  </a14:m>
                  <a:endParaRPr lang="fi-FI" sz="2400" dirty="0">
                    <a:solidFill>
                      <a:srgbClr val="000000"/>
                    </a:solidFill>
                  </a:endParaRPr>
                </a:p>
              </p:txBody>
            </p:sp>
          </mc:Choice>
          <mc:Fallback xmlns="">
            <p:sp>
              <p:nvSpPr>
                <p:cNvPr id="106" name="X"/>
                <p:cNvSpPr txBox="1">
                  <a:spLocks noRot="1" noChangeAspect="1" noMove="1" noResize="1" noEditPoints="1" noAdjustHandles="1" noChangeArrowheads="1" noChangeShapeType="1" noTextEdit="1"/>
                </p:cNvSpPr>
                <p:nvPr/>
              </p:nvSpPr>
              <p:spPr>
                <a:xfrm>
                  <a:off x="4883871" y="2875805"/>
                  <a:ext cx="442429" cy="461665"/>
                </a:xfrm>
                <a:prstGeom prst="rect">
                  <a:avLst/>
                </a:prstGeom>
                <a:blipFill rotWithShape="1">
                  <a:blip r:embed="rId13"/>
                  <a:stretch>
                    <a:fillRect/>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107" name="Y"/>
                <p:cNvSpPr txBox="1"/>
                <p:nvPr/>
              </p:nvSpPr>
              <p:spPr>
                <a:xfrm>
                  <a:off x="1009164" y="-882979"/>
                  <a:ext cx="46038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𝑝</m:t>
                        </m:r>
                      </m:oMath>
                    </m:oMathPara>
                  </a14:m>
                  <a:endParaRPr lang="fi-FI" sz="2400" dirty="0">
                    <a:solidFill>
                      <a:srgbClr val="000000"/>
                    </a:solidFill>
                  </a:endParaRPr>
                </a:p>
              </p:txBody>
            </p:sp>
          </mc:Choice>
          <mc:Fallback xmlns="">
            <p:sp>
              <p:nvSpPr>
                <p:cNvPr id="107" name="Y"/>
                <p:cNvSpPr txBox="1">
                  <a:spLocks noRot="1" noChangeAspect="1" noMove="1" noResize="1" noEditPoints="1" noAdjustHandles="1" noChangeArrowheads="1" noChangeShapeType="1" noTextEdit="1"/>
                </p:cNvSpPr>
                <p:nvPr/>
              </p:nvSpPr>
              <p:spPr>
                <a:xfrm>
                  <a:off x="1009164" y="-882979"/>
                  <a:ext cx="460382" cy="461665"/>
                </a:xfrm>
                <a:prstGeom prst="rect">
                  <a:avLst/>
                </a:prstGeom>
                <a:blipFill rotWithShape="1">
                  <a:blip r:embed="rId14"/>
                  <a:stretch>
                    <a:fillRect b="-13333"/>
                  </a:stretch>
                </a:blipFill>
              </p:spPr>
              <p:txBody>
                <a:bodyPr/>
                <a:lstStyle/>
                <a:p>
                  <a:r>
                    <a:rPr lang="fi-FI">
                      <a:noFill/>
                    </a:rPr>
                    <a:t> </a:t>
                  </a:r>
                </a:p>
              </p:txBody>
            </p:sp>
          </mc:Fallback>
        </mc:AlternateContent>
      </p:grpSp>
      <p:grpSp>
        <p:nvGrpSpPr>
          <p:cNvPr id="135" name="Fourier Axes Big"/>
          <p:cNvGrpSpPr/>
          <p:nvPr/>
        </p:nvGrpSpPr>
        <p:grpSpPr>
          <a:xfrm>
            <a:off x="4418925" y="953513"/>
            <a:ext cx="4461687" cy="4210160"/>
            <a:chOff x="4418925" y="953513"/>
            <a:chExt cx="4461687" cy="4210160"/>
          </a:xfrm>
        </p:grpSpPr>
        <p:cxnSp>
          <p:nvCxnSpPr>
            <p:cNvPr id="114" name="Axis X"/>
            <p:cNvCxnSpPr/>
            <p:nvPr/>
          </p:nvCxnSpPr>
          <p:spPr>
            <a:xfrm flipV="1">
              <a:off x="4988449" y="4768919"/>
              <a:ext cx="3804317" cy="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15" name="Axis P"/>
            <p:cNvCxnSpPr/>
            <p:nvPr/>
          </p:nvCxnSpPr>
          <p:spPr>
            <a:xfrm flipV="1">
              <a:off x="4988449" y="1000897"/>
              <a:ext cx="0" cy="376802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16" name="X"/>
                <p:cNvSpPr txBox="1"/>
                <p:nvPr/>
              </p:nvSpPr>
              <p:spPr>
                <a:xfrm>
                  <a:off x="8248324" y="4702008"/>
                  <a:ext cx="63228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𝑥</m:t>
                            </m:r>
                          </m:sub>
                        </m:sSub>
                      </m:oMath>
                    </m:oMathPara>
                  </a14:m>
                  <a:endParaRPr lang="fi-FI" sz="2400" dirty="0">
                    <a:solidFill>
                      <a:srgbClr val="000000"/>
                    </a:solidFill>
                  </a:endParaRPr>
                </a:p>
              </p:txBody>
            </p:sp>
          </mc:Choice>
          <mc:Fallback xmlns="">
            <p:sp>
              <p:nvSpPr>
                <p:cNvPr id="116" name="X"/>
                <p:cNvSpPr txBox="1">
                  <a:spLocks noRot="1" noChangeAspect="1" noMove="1" noResize="1" noEditPoints="1" noAdjustHandles="1" noChangeArrowheads="1" noChangeShapeType="1" noTextEdit="1"/>
                </p:cNvSpPr>
                <p:nvPr/>
              </p:nvSpPr>
              <p:spPr>
                <a:xfrm>
                  <a:off x="8248324" y="4702008"/>
                  <a:ext cx="632288" cy="461665"/>
                </a:xfrm>
                <a:prstGeom prst="rect">
                  <a:avLst/>
                </a:prstGeom>
                <a:blipFill rotWithShape="1">
                  <a:blip r:embed="rId15"/>
                  <a:stretch>
                    <a:fillRect/>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117" name="Y"/>
                <p:cNvSpPr txBox="1"/>
                <p:nvPr/>
              </p:nvSpPr>
              <p:spPr>
                <a:xfrm>
                  <a:off x="4418925" y="953513"/>
                  <a:ext cx="637033" cy="4901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𝑝</m:t>
                            </m:r>
                          </m:sub>
                        </m:sSub>
                      </m:oMath>
                    </m:oMathPara>
                  </a14:m>
                  <a:endParaRPr lang="fi-FI" sz="2400" dirty="0">
                    <a:solidFill>
                      <a:srgbClr val="000000"/>
                    </a:solidFill>
                  </a:endParaRPr>
                </a:p>
              </p:txBody>
            </p:sp>
          </mc:Choice>
          <mc:Fallback xmlns="">
            <p:sp>
              <p:nvSpPr>
                <p:cNvPr id="117" name="Y"/>
                <p:cNvSpPr txBox="1">
                  <a:spLocks noRot="1" noChangeAspect="1" noMove="1" noResize="1" noEditPoints="1" noAdjustHandles="1" noChangeArrowheads="1" noChangeShapeType="1" noTextEdit="1"/>
                </p:cNvSpPr>
                <p:nvPr/>
              </p:nvSpPr>
              <p:spPr>
                <a:xfrm>
                  <a:off x="4418925" y="953513"/>
                  <a:ext cx="637033" cy="490199"/>
                </a:xfrm>
                <a:prstGeom prst="rect">
                  <a:avLst/>
                </a:prstGeom>
                <a:blipFill rotWithShape="1">
                  <a:blip r:embed="rId16"/>
                  <a:stretch>
                    <a:fillRect b="-4938"/>
                  </a:stretch>
                </a:blipFill>
              </p:spPr>
              <p:txBody>
                <a:bodyPr/>
                <a:lstStyle/>
                <a:p>
                  <a:r>
                    <a:rPr lang="fi-FI">
                      <a:noFill/>
                    </a:rPr>
                    <a:t> </a:t>
                  </a:r>
                </a:p>
              </p:txBody>
            </p:sp>
          </mc:Fallback>
        </mc:AlternateContent>
        <p:cxnSp>
          <p:nvCxnSpPr>
            <p:cNvPr id="127" name="Fourier ω_p=0"/>
            <p:cNvCxnSpPr/>
            <p:nvPr/>
          </p:nvCxnSpPr>
          <p:spPr>
            <a:xfrm>
              <a:off x="4933950" y="2995803"/>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cxnSp>
          <p:nvCxnSpPr>
            <p:cNvPr id="133" name="Fourier ω_x=0"/>
            <p:cNvCxnSpPr/>
            <p:nvPr/>
          </p:nvCxnSpPr>
          <p:spPr>
            <a:xfrm rot="5400000">
              <a:off x="6745157" y="4792977"/>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grpSp>
      <p:sp>
        <p:nvSpPr>
          <p:cNvPr id="3" name="Number Eraser"/>
          <p:cNvSpPr/>
          <p:nvPr/>
        </p:nvSpPr>
        <p:spPr>
          <a:xfrm>
            <a:off x="371284" y="1589984"/>
            <a:ext cx="180020" cy="3112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nvGrpSpPr>
          <p:cNvPr id="40" name="F{MC} * fhat"/>
          <p:cNvGrpSpPr/>
          <p:nvPr/>
        </p:nvGrpSpPr>
        <p:grpSpPr>
          <a:xfrm>
            <a:off x="4988449" y="410907"/>
            <a:ext cx="3543991" cy="486262"/>
            <a:chOff x="4988449" y="410907"/>
            <a:chExt cx="3543991" cy="486262"/>
          </a:xfrm>
        </p:grpSpPr>
        <mc:AlternateContent xmlns:mc="http://schemas.openxmlformats.org/markup-compatibility/2006" xmlns:a14="http://schemas.microsoft.com/office/drawing/2010/main">
          <mc:Choice Requires="a14">
            <p:sp>
              <p:nvSpPr>
                <p:cNvPr id="41" name="Math Text: F{MC} * fhat"/>
                <p:cNvSpPr/>
                <p:nvPr/>
              </p:nvSpPr>
              <p:spPr>
                <a:xfrm>
                  <a:off x="4988449" y="410907"/>
                  <a:ext cx="3543991" cy="461665"/>
                </a:xfrm>
                <a:prstGeom prst="rect">
                  <a:avLst/>
                </a:prstGeom>
              </p:spPr>
              <p:txBody>
                <a:bodyPr wrap="square">
                  <a:spAutoFit/>
                </a:bodyPr>
                <a:lstStyle/>
                <a:p>
                  <a:pPr/>
                  <a14:m>
                    <m:oMathPara xmlns:m="http://schemas.openxmlformats.org/officeDocument/2006/math">
                      <m:oMathParaPr>
                        <m:jc m:val="center"/>
                      </m:oMathParaPr>
                      <m:oMath xmlns:m="http://schemas.openxmlformats.org/officeDocument/2006/math">
                        <m:r>
                          <a:rPr lang="fi-FI" sz="2400" dirty="0" smtClean="0">
                            <a:solidFill>
                              <a:srgbClr val="000000"/>
                            </a:solidFill>
                            <a:latin typeface="Cambria Math"/>
                          </a:rPr>
                          <m:t>ℱ</m:t>
                        </m:r>
                        <m:r>
                          <a:rPr lang="fi-FI" sz="2400" dirty="0" smtClean="0">
                            <a:solidFill>
                              <a:srgbClr val="000000"/>
                            </a:solidFill>
                            <a:latin typeface="Cambria Math"/>
                          </a:rPr>
                          <m:t>{        }∗</m:t>
                        </m:r>
                        <m:r>
                          <m:rPr>
                            <m:nor/>
                          </m:rPr>
                          <a:rPr lang="fi-FI" sz="2400" dirty="0">
                            <a:solidFill>
                              <a:srgbClr val="000000"/>
                            </a:solidFill>
                          </a:rPr>
                          <m:t>ℱ</m:t>
                        </m:r>
                        <m:r>
                          <a:rPr lang="fi-FI" sz="2400" i="1" dirty="0">
                            <a:solidFill>
                              <a:srgbClr val="000000"/>
                            </a:solidFill>
                            <a:latin typeface="Cambria Math"/>
                          </a:rPr>
                          <m:t>{</m:t>
                        </m:r>
                        <m:r>
                          <a:rPr lang="fi-FI" sz="2400" i="1" dirty="0">
                            <a:solidFill>
                              <a:srgbClr val="000000"/>
                            </a:solidFill>
                            <a:latin typeface="Cambria Math"/>
                          </a:rPr>
                          <m:t>𝑓</m:t>
                        </m:r>
                        <m:r>
                          <a:rPr lang="fi-FI" sz="2400" i="1" dirty="0">
                            <a:solidFill>
                              <a:srgbClr val="000000"/>
                            </a:solidFill>
                            <a:latin typeface="Cambria Math"/>
                          </a:rPr>
                          <m:t>}</m:t>
                        </m:r>
                      </m:oMath>
                    </m:oMathPara>
                  </a14:m>
                  <a:endParaRPr lang="fi-FI" sz="2400" dirty="0">
                    <a:solidFill>
                      <a:srgbClr val="000000"/>
                    </a:solidFill>
                  </a:endParaRPr>
                </a:p>
              </p:txBody>
            </p:sp>
          </mc:Choice>
          <mc:Fallback xmlns="">
            <p:sp>
              <p:nvSpPr>
                <p:cNvPr id="41" name="Math Text: F{MC} * fhat"/>
                <p:cNvSpPr>
                  <a:spLocks noRot="1" noChangeAspect="1" noMove="1" noResize="1" noEditPoints="1" noAdjustHandles="1" noChangeArrowheads="1" noChangeShapeType="1" noTextEdit="1"/>
                </p:cNvSpPr>
                <p:nvPr/>
              </p:nvSpPr>
              <p:spPr>
                <a:xfrm>
                  <a:off x="4988449" y="410907"/>
                  <a:ext cx="3543991" cy="461665"/>
                </a:xfrm>
                <a:prstGeom prst="rect">
                  <a:avLst/>
                </a:prstGeom>
                <a:blipFill rotWithShape="1">
                  <a:blip r:embed="rId17"/>
                  <a:stretch>
                    <a:fillRect b="-19737"/>
                  </a:stretch>
                </a:blipFill>
              </p:spPr>
              <p:txBody>
                <a:bodyPr/>
                <a:lstStyle/>
                <a:p>
                  <a:r>
                    <a:rPr lang="fi-FI">
                      <a:noFill/>
                    </a:rPr>
                    <a:t> </a:t>
                  </a:r>
                </a:p>
              </p:txBody>
            </p:sp>
          </mc:Fallback>
        </mc:AlternateContent>
        <p:pic>
          <p:nvPicPr>
            <p:cNvPr id="42" name="MC symbo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0754" y="464625"/>
              <a:ext cx="468775" cy="4325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49" name="TextBox 48"/>
          <p:cNvSpPr txBox="1"/>
          <p:nvPr/>
        </p:nvSpPr>
        <p:spPr>
          <a:xfrm>
            <a:off x="6842349" y="4381750"/>
            <a:ext cx="1722119" cy="369332"/>
          </a:xfrm>
          <a:prstGeom prst="rect">
            <a:avLst/>
          </a:prstGeom>
          <a:noFill/>
        </p:spPr>
        <p:txBody>
          <a:bodyPr wrap="square" rtlCol="0">
            <a:spAutoFit/>
          </a:bodyPr>
          <a:lstStyle/>
          <a:p>
            <a:pPr algn="r"/>
            <a:r>
              <a:rPr lang="fi-FI" b="1" dirty="0" smtClean="0">
                <a:solidFill>
                  <a:schemeClr val="bg1"/>
                </a:solidFill>
              </a:rPr>
              <a:t>Average Case</a:t>
            </a:r>
            <a:endParaRPr lang="fi-FI" b="1" dirty="0">
              <a:solidFill>
                <a:schemeClr val="bg1"/>
              </a:solidFill>
            </a:endParaRPr>
          </a:p>
        </p:txBody>
      </p:sp>
      <p:sp>
        <p:nvSpPr>
          <p:cNvPr id="31" name="Grayed Out"/>
          <p:cNvSpPr/>
          <p:nvPr/>
        </p:nvSpPr>
        <p:spPr>
          <a:xfrm>
            <a:off x="4566506" y="0"/>
            <a:ext cx="4577493"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nvGrpSpPr>
          <p:cNvPr id="43" name="MC . f"/>
          <p:cNvGrpSpPr/>
          <p:nvPr/>
        </p:nvGrpSpPr>
        <p:grpSpPr>
          <a:xfrm>
            <a:off x="1542855" y="425368"/>
            <a:ext cx="1618960" cy="471412"/>
            <a:chOff x="-1323655" y="180074"/>
            <a:chExt cx="1618960" cy="471412"/>
          </a:xfrm>
        </p:grpSpPr>
        <mc:AlternateContent xmlns:mc="http://schemas.openxmlformats.org/markup-compatibility/2006" xmlns:a14="http://schemas.microsoft.com/office/drawing/2010/main">
          <mc:Choice Requires="a14">
            <p:sp>
              <p:nvSpPr>
                <p:cNvPr id="44" name="Math Text: MC . f"/>
                <p:cNvSpPr txBox="1"/>
                <p:nvPr/>
              </p:nvSpPr>
              <p:spPr>
                <a:xfrm>
                  <a:off x="-1323655" y="180074"/>
                  <a:ext cx="1618960" cy="461665"/>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fi-FI" sz="2400" b="0" i="0" dirty="0" smtClean="0">
                            <a:solidFill>
                              <a:srgbClr val="000000"/>
                            </a:solidFill>
                            <a:latin typeface="Cambria Math"/>
                          </a:rPr>
                          <m:t>       </m:t>
                        </m:r>
                        <m:r>
                          <a:rPr lang="fi-FI" sz="2400" b="0" i="1" dirty="0" smtClean="0">
                            <a:solidFill>
                              <a:srgbClr val="000000"/>
                            </a:solidFill>
                            <a:latin typeface="Cambria Math"/>
                          </a:rPr>
                          <m:t> </m:t>
                        </m:r>
                        <m:r>
                          <a:rPr lang="fi-FI" sz="2400" i="1" dirty="0">
                            <a:solidFill>
                              <a:srgbClr val="000000"/>
                            </a:solidFill>
                            <a:latin typeface="Cambria Math"/>
                            <a:ea typeface="Cambria Math"/>
                          </a:rPr>
                          <m:t>⋅</m:t>
                        </m:r>
                        <m:r>
                          <a:rPr lang="fi-FI" sz="2400" b="0" i="1" dirty="0" smtClean="0">
                            <a:solidFill>
                              <a:srgbClr val="000000"/>
                            </a:solidFill>
                            <a:latin typeface="Cambria Math"/>
                          </a:rPr>
                          <m:t>𝑓</m:t>
                        </m:r>
                      </m:oMath>
                    </m:oMathPara>
                  </a14:m>
                  <a:endParaRPr lang="fi-FI" sz="2400" dirty="0">
                    <a:solidFill>
                      <a:srgbClr val="000000"/>
                    </a:solidFill>
                  </a:endParaRPr>
                </a:p>
              </p:txBody>
            </p:sp>
          </mc:Choice>
          <mc:Fallback xmlns="">
            <p:sp>
              <p:nvSpPr>
                <p:cNvPr id="44" name="Math Text: MC . f"/>
                <p:cNvSpPr txBox="1">
                  <a:spLocks noRot="1" noChangeAspect="1" noMove="1" noResize="1" noEditPoints="1" noAdjustHandles="1" noChangeArrowheads="1" noChangeShapeType="1" noTextEdit="1"/>
                </p:cNvSpPr>
                <p:nvPr/>
              </p:nvSpPr>
              <p:spPr>
                <a:xfrm>
                  <a:off x="-1323655" y="180074"/>
                  <a:ext cx="1618960" cy="461665"/>
                </a:xfrm>
                <a:prstGeom prst="rect">
                  <a:avLst/>
                </a:prstGeom>
                <a:blipFill rotWithShape="1">
                  <a:blip r:embed="rId18"/>
                  <a:stretch>
                    <a:fillRect b="-19737"/>
                  </a:stretch>
                </a:blipFill>
              </p:spPr>
              <p:txBody>
                <a:bodyPr/>
                <a:lstStyle/>
                <a:p>
                  <a:r>
                    <a:rPr lang="fi-FI">
                      <a:noFill/>
                    </a:rPr>
                    <a:t> </a:t>
                  </a:r>
                </a:p>
              </p:txBody>
            </p:sp>
          </mc:Fallback>
        </mc:AlternateContent>
        <p:pic>
          <p:nvPicPr>
            <p:cNvPr id="45" name="MC symbo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6151" y="218942"/>
              <a:ext cx="468775" cy="4325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2" name="Slide Number Placeholder 1"/>
          <p:cNvSpPr>
            <a:spLocks noGrp="1"/>
          </p:cNvSpPr>
          <p:nvPr>
            <p:ph type="sldNum" sz="quarter" idx="12"/>
          </p:nvPr>
        </p:nvSpPr>
        <p:spPr>
          <a:xfrm>
            <a:off x="7010400" y="4856863"/>
            <a:ext cx="2133600" cy="274637"/>
          </a:xfrm>
        </p:spPr>
        <p:txBody>
          <a:bodyPr/>
          <a:lstStyle/>
          <a:p>
            <a:fld id="{CDB8BC0E-CEE3-4EC1-B849-44D559D8322A}" type="slidenum">
              <a:rPr lang="en-US" altLang="fi-FI" smtClean="0"/>
              <a:pPr/>
              <a:t>43</a:t>
            </a:fld>
            <a:endParaRPr lang="en-US" altLang="fi-FI" dirty="0"/>
          </a:p>
        </p:txBody>
      </p:sp>
    </p:spTree>
    <p:custDataLst>
      <p:tags r:id="rId1"/>
    </p:custDataLst>
    <p:extLst>
      <p:ext uri="{BB962C8B-B14F-4D97-AF65-F5344CB8AC3E}">
        <p14:creationId xmlns:p14="http://schemas.microsoft.com/office/powerpoint/2010/main" val="1830840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700" fill="hold"/>
                                        <p:tgtEl>
                                          <p:spTgt spid="7"/>
                                        </p:tgtEl>
                                      </p:cBhvr>
                                      <p:by x="100000" y="0"/>
                                    </p:animScale>
                                  </p:childTnLst>
                                </p:cTn>
                              </p:par>
                              <p:par>
                                <p:cTn id="12" presetID="42" presetClass="path" presetSubtype="0" fill="hold" nodeType="withEffect">
                                  <p:stCondLst>
                                    <p:cond delay="0"/>
                                  </p:stCondLst>
                                  <p:childTnLst>
                                    <p:animMotion origin="layout" path="M -2.22222E-6 4.44444E-6 L -2.22222E-6 0.34413 " pathEditMode="relative" rAng="0" ptsTypes="AA">
                                      <p:cBhvr>
                                        <p:cTn id="13" dur="700" fill="hold"/>
                                        <p:tgtEl>
                                          <p:spTgt spid="7"/>
                                        </p:tgtEl>
                                        <p:attrNameLst>
                                          <p:attrName>ppt_x</p:attrName>
                                          <p:attrName>ppt_y</p:attrName>
                                        </p:attrNameLst>
                                      </p:cBhvr>
                                      <p:rCtr x="0" y="17191"/>
                                    </p:animMotion>
                                  </p:childTnLst>
                                </p:cTn>
                              </p:par>
                              <p:par>
                                <p:cTn id="14" presetID="10" presetClass="entr" presetSubtype="0" fill="hold"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700"/>
                                        <p:tgtEl>
                                          <p:spTgt spid="46"/>
                                        </p:tgtEl>
                                      </p:cBhvr>
                                    </p:animEffec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700"/>
                            </p:stCondLst>
                            <p:childTnLst>
                              <p:par>
                                <p:cTn id="20" presetID="10" presetClass="exit" presetSubtype="0" fill="hold" nodeType="after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7"/>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43"/>
                                        </p:tgtEl>
                                      </p:cBhvr>
                                    </p:animEffect>
                                    <p:set>
                                      <p:cBhvr>
                                        <p:cTn id="27" dur="1" fill="hold">
                                          <p:stCondLst>
                                            <p:cond delay="499"/>
                                          </p:stCondLst>
                                        </p:cTn>
                                        <p:tgtEl>
                                          <p:spTgt spid="43"/>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03"/>
                                        </p:tgtEl>
                                      </p:cBhvr>
                                    </p:animEffect>
                                    <p:set>
                                      <p:cBhvr>
                                        <p:cTn id="30" dur="1" fill="hold">
                                          <p:stCondLst>
                                            <p:cond delay="499"/>
                                          </p:stCondLst>
                                        </p:cTn>
                                        <p:tgtEl>
                                          <p:spTgt spid="103"/>
                                        </p:tgtEl>
                                        <p:attrNameLst>
                                          <p:attrName>style.visibility</p:attrName>
                                        </p:attrNameLst>
                                      </p:cBhvr>
                                      <p:to>
                                        <p:strVal val="hidden"/>
                                      </p:to>
                                    </p:set>
                                  </p:childTnLst>
                                </p:cTn>
                              </p:par>
                            </p:childTnLst>
                          </p:cTn>
                        </p:par>
                        <p:par>
                          <p:cTn id="31" fill="hold">
                            <p:stCondLst>
                              <p:cond delay="1200"/>
                            </p:stCondLst>
                            <p:childTnLst>
                              <p:par>
                                <p:cTn id="32" presetID="10" presetClass="entr" presetSubtype="0" fill="hold"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ampled Averaged Fouri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4202" y="1204911"/>
            <a:ext cx="4749798" cy="3562349"/>
          </a:xfrm>
          <a:prstGeom prst="rect">
            <a:avLst/>
          </a:prstGeom>
        </p:spPr>
      </p:pic>
      <p:pic>
        <p:nvPicPr>
          <p:cNvPr id="24" name="Integrated Sampled Decomp"/>
          <p:cNvPicPr>
            <a:picLocks/>
          </p:cNvPicPr>
          <p:nvPr/>
        </p:nvPicPr>
        <p:blipFill>
          <a:blip r:embed="rId5">
            <a:extLst>
              <a:ext uri="{28A0092B-C50C-407E-A947-70E740481C1C}">
                <a14:useLocalDpi xmlns:a14="http://schemas.microsoft.com/office/drawing/2010/main" val="0"/>
              </a:ext>
            </a:extLst>
          </a:blip>
          <a:stretch>
            <a:fillRect/>
          </a:stretch>
        </p:blipFill>
        <p:spPr>
          <a:xfrm>
            <a:off x="-30890" y="1066594"/>
            <a:ext cx="4749798" cy="4161600"/>
          </a:xfrm>
          <a:prstGeom prst="rect">
            <a:avLst/>
          </a:prstGeom>
        </p:spPr>
      </p:pic>
      <p:pic>
        <p:nvPicPr>
          <p:cNvPr id="10" name="Integrated Sampled Primal"/>
          <p:cNvPicPr>
            <a:picLocks/>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890" y="1064510"/>
            <a:ext cx="4749798" cy="4161600"/>
          </a:xfrm>
          <a:prstGeom prst="rect">
            <a:avLst/>
          </a:prstGeom>
        </p:spPr>
      </p:pic>
      <p:sp>
        <p:nvSpPr>
          <p:cNvPr id="3" name="Number Eraser"/>
          <p:cNvSpPr/>
          <p:nvPr/>
        </p:nvSpPr>
        <p:spPr>
          <a:xfrm>
            <a:off x="371284" y="1111066"/>
            <a:ext cx="180020" cy="37092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nvGrpSpPr>
          <p:cNvPr id="72" name="Big Axis X,P neg"/>
          <p:cNvGrpSpPr/>
          <p:nvPr/>
        </p:nvGrpSpPr>
        <p:grpSpPr>
          <a:xfrm>
            <a:off x="161019" y="1000898"/>
            <a:ext cx="4421704" cy="3768028"/>
            <a:chOff x="1012494" y="32714"/>
            <a:chExt cx="4421704" cy="3768028"/>
          </a:xfrm>
        </p:grpSpPr>
        <p:cxnSp>
          <p:nvCxnSpPr>
            <p:cNvPr id="73" name="Axis X"/>
            <p:cNvCxnSpPr/>
            <p:nvPr/>
          </p:nvCxnSpPr>
          <p:spPr>
            <a:xfrm>
              <a:off x="1435009" y="2952221"/>
              <a:ext cx="3806893"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74" name="Axis P"/>
            <p:cNvCxnSpPr/>
            <p:nvPr/>
          </p:nvCxnSpPr>
          <p:spPr>
            <a:xfrm flipV="1">
              <a:off x="1435009" y="32714"/>
              <a:ext cx="6350" cy="3768028"/>
            </a:xfrm>
            <a:prstGeom prst="straightConnector1">
              <a:avLst/>
            </a:prstGeom>
            <a:ln cap="rnd">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75" name="X"/>
                <p:cNvSpPr txBox="1"/>
                <p:nvPr/>
              </p:nvSpPr>
              <p:spPr>
                <a:xfrm>
                  <a:off x="5094221" y="2868096"/>
                  <a:ext cx="339977" cy="35475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i="1" dirty="0" smtClean="0">
                            <a:solidFill>
                              <a:srgbClr val="000000"/>
                            </a:solidFill>
                            <a:latin typeface="Cambria Math"/>
                          </a:rPr>
                          <m:t>𝑥</m:t>
                        </m:r>
                      </m:oMath>
                    </m:oMathPara>
                  </a14:m>
                  <a:endParaRPr lang="fi-FI" sz="2400" dirty="0">
                    <a:solidFill>
                      <a:srgbClr val="000000"/>
                    </a:solidFill>
                  </a:endParaRPr>
                </a:p>
              </p:txBody>
            </p:sp>
          </mc:Choice>
          <mc:Fallback xmlns="">
            <p:sp>
              <p:nvSpPr>
                <p:cNvPr id="75" name="X"/>
                <p:cNvSpPr txBox="1">
                  <a:spLocks noRot="1" noChangeAspect="1" noMove="1" noResize="1" noEditPoints="1" noAdjustHandles="1" noChangeArrowheads="1" noChangeShapeType="1" noTextEdit="1"/>
                </p:cNvSpPr>
                <p:nvPr/>
              </p:nvSpPr>
              <p:spPr>
                <a:xfrm>
                  <a:off x="5094221" y="2868096"/>
                  <a:ext cx="339977" cy="354758"/>
                </a:xfrm>
                <a:prstGeom prst="rect">
                  <a:avLst/>
                </a:prstGeom>
                <a:blipFill rotWithShape="1">
                  <a:blip r:embed="rId7"/>
                  <a:stretch>
                    <a:fillRect b="-16949"/>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76" name="Y"/>
                <p:cNvSpPr txBox="1"/>
                <p:nvPr/>
              </p:nvSpPr>
              <p:spPr>
                <a:xfrm>
                  <a:off x="1012494" y="142882"/>
                  <a:ext cx="33695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 </m:t>
                        </m:r>
                      </m:oMath>
                    </m:oMathPara>
                  </a14:m>
                  <a:endParaRPr lang="fi-FI" sz="2400" dirty="0">
                    <a:solidFill>
                      <a:srgbClr val="000000"/>
                    </a:solidFill>
                  </a:endParaRPr>
                </a:p>
              </p:txBody>
            </p:sp>
          </mc:Choice>
          <mc:Fallback xmlns="">
            <p:sp>
              <p:nvSpPr>
                <p:cNvPr id="76" name="Y"/>
                <p:cNvSpPr txBox="1">
                  <a:spLocks noRot="1" noChangeAspect="1" noMove="1" noResize="1" noEditPoints="1" noAdjustHandles="1" noChangeArrowheads="1" noChangeShapeType="1" noTextEdit="1"/>
                </p:cNvSpPr>
                <p:nvPr/>
              </p:nvSpPr>
              <p:spPr>
                <a:xfrm>
                  <a:off x="1012494" y="142882"/>
                  <a:ext cx="336951" cy="461665"/>
                </a:xfrm>
                <a:prstGeom prst="rect">
                  <a:avLst/>
                </a:prstGeom>
                <a:blipFill rotWithShape="1">
                  <a:blip r:embed="rId8"/>
                  <a:stretch>
                    <a:fillRect/>
                  </a:stretch>
                </a:blipFill>
              </p:spPr>
              <p:txBody>
                <a:bodyPr/>
                <a:lstStyle/>
                <a:p>
                  <a:r>
                    <a:rPr lang="fi-FI">
                      <a:noFill/>
                    </a:rPr>
                    <a:t> </a:t>
                  </a:r>
                </a:p>
              </p:txBody>
            </p:sp>
          </mc:Fallback>
        </mc:AlternateContent>
      </p:grpSp>
      <p:grpSp>
        <p:nvGrpSpPr>
          <p:cNvPr id="135" name="Fourier Axes Big"/>
          <p:cNvGrpSpPr/>
          <p:nvPr/>
        </p:nvGrpSpPr>
        <p:grpSpPr>
          <a:xfrm>
            <a:off x="4418925" y="953513"/>
            <a:ext cx="4461687" cy="4210160"/>
            <a:chOff x="4418925" y="953513"/>
            <a:chExt cx="4461687" cy="4210160"/>
          </a:xfrm>
        </p:grpSpPr>
        <p:cxnSp>
          <p:nvCxnSpPr>
            <p:cNvPr id="114" name="Axis X"/>
            <p:cNvCxnSpPr/>
            <p:nvPr/>
          </p:nvCxnSpPr>
          <p:spPr>
            <a:xfrm flipV="1">
              <a:off x="4988449" y="4768919"/>
              <a:ext cx="3804317" cy="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15" name="Axis P"/>
            <p:cNvCxnSpPr/>
            <p:nvPr/>
          </p:nvCxnSpPr>
          <p:spPr>
            <a:xfrm flipV="1">
              <a:off x="4988449" y="1000897"/>
              <a:ext cx="0" cy="376802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16" name="X"/>
                <p:cNvSpPr txBox="1"/>
                <p:nvPr/>
              </p:nvSpPr>
              <p:spPr>
                <a:xfrm>
                  <a:off x="8248324" y="4702008"/>
                  <a:ext cx="63228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𝑥</m:t>
                            </m:r>
                          </m:sub>
                        </m:sSub>
                      </m:oMath>
                    </m:oMathPara>
                  </a14:m>
                  <a:endParaRPr lang="fi-FI" sz="2400" dirty="0">
                    <a:solidFill>
                      <a:srgbClr val="000000"/>
                    </a:solidFill>
                  </a:endParaRPr>
                </a:p>
              </p:txBody>
            </p:sp>
          </mc:Choice>
          <mc:Fallback xmlns="">
            <p:sp>
              <p:nvSpPr>
                <p:cNvPr id="116" name="X"/>
                <p:cNvSpPr txBox="1">
                  <a:spLocks noRot="1" noChangeAspect="1" noMove="1" noResize="1" noEditPoints="1" noAdjustHandles="1" noChangeArrowheads="1" noChangeShapeType="1" noTextEdit="1"/>
                </p:cNvSpPr>
                <p:nvPr/>
              </p:nvSpPr>
              <p:spPr>
                <a:xfrm>
                  <a:off x="8248324" y="4702008"/>
                  <a:ext cx="632288" cy="461665"/>
                </a:xfrm>
                <a:prstGeom prst="rect">
                  <a:avLst/>
                </a:prstGeom>
                <a:blipFill rotWithShape="1">
                  <a:blip r:embed="rId9"/>
                  <a:stretch>
                    <a:fillRect/>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117" name="Y"/>
                <p:cNvSpPr txBox="1"/>
                <p:nvPr/>
              </p:nvSpPr>
              <p:spPr>
                <a:xfrm>
                  <a:off x="4418925" y="953513"/>
                  <a:ext cx="637033" cy="4901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𝑝</m:t>
                            </m:r>
                          </m:sub>
                        </m:sSub>
                      </m:oMath>
                    </m:oMathPara>
                  </a14:m>
                  <a:endParaRPr lang="fi-FI" sz="2400" dirty="0">
                    <a:solidFill>
                      <a:srgbClr val="000000"/>
                    </a:solidFill>
                  </a:endParaRPr>
                </a:p>
              </p:txBody>
            </p:sp>
          </mc:Choice>
          <mc:Fallback xmlns="">
            <p:sp>
              <p:nvSpPr>
                <p:cNvPr id="117" name="Y"/>
                <p:cNvSpPr txBox="1">
                  <a:spLocks noRot="1" noChangeAspect="1" noMove="1" noResize="1" noEditPoints="1" noAdjustHandles="1" noChangeArrowheads="1" noChangeShapeType="1" noTextEdit="1"/>
                </p:cNvSpPr>
                <p:nvPr/>
              </p:nvSpPr>
              <p:spPr>
                <a:xfrm>
                  <a:off x="4418925" y="953513"/>
                  <a:ext cx="637033" cy="490199"/>
                </a:xfrm>
                <a:prstGeom prst="rect">
                  <a:avLst/>
                </a:prstGeom>
                <a:blipFill rotWithShape="1">
                  <a:blip r:embed="rId10"/>
                  <a:stretch>
                    <a:fillRect b="-4938"/>
                  </a:stretch>
                </a:blipFill>
              </p:spPr>
              <p:txBody>
                <a:bodyPr/>
                <a:lstStyle/>
                <a:p>
                  <a:r>
                    <a:rPr lang="fi-FI">
                      <a:noFill/>
                    </a:rPr>
                    <a:t> </a:t>
                  </a:r>
                </a:p>
              </p:txBody>
            </p:sp>
          </mc:Fallback>
        </mc:AlternateContent>
        <p:cxnSp>
          <p:nvCxnSpPr>
            <p:cNvPr id="127" name="Fourier ω_p=0"/>
            <p:cNvCxnSpPr/>
            <p:nvPr/>
          </p:nvCxnSpPr>
          <p:spPr>
            <a:xfrm>
              <a:off x="4933950" y="2995803"/>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cxnSp>
          <p:nvCxnSpPr>
            <p:cNvPr id="133" name="Fourier ω_x=0"/>
            <p:cNvCxnSpPr/>
            <p:nvPr/>
          </p:nvCxnSpPr>
          <p:spPr>
            <a:xfrm rot="5400000">
              <a:off x="6745157" y="4792977"/>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grpSp>
      <p:grpSp>
        <p:nvGrpSpPr>
          <p:cNvPr id="30" name="F{MC} * fhat"/>
          <p:cNvGrpSpPr/>
          <p:nvPr/>
        </p:nvGrpSpPr>
        <p:grpSpPr>
          <a:xfrm>
            <a:off x="4988449" y="410907"/>
            <a:ext cx="3543991" cy="486262"/>
            <a:chOff x="4988449" y="410907"/>
            <a:chExt cx="3543991" cy="486262"/>
          </a:xfrm>
        </p:grpSpPr>
        <mc:AlternateContent xmlns:mc="http://schemas.openxmlformats.org/markup-compatibility/2006" xmlns:a14="http://schemas.microsoft.com/office/drawing/2010/main">
          <mc:Choice Requires="a14">
            <p:sp>
              <p:nvSpPr>
                <p:cNvPr id="32" name="Math Text: F{MC} * fhat"/>
                <p:cNvSpPr/>
                <p:nvPr/>
              </p:nvSpPr>
              <p:spPr>
                <a:xfrm>
                  <a:off x="4988449" y="410907"/>
                  <a:ext cx="3543991" cy="461665"/>
                </a:xfrm>
                <a:prstGeom prst="rect">
                  <a:avLst/>
                </a:prstGeom>
              </p:spPr>
              <p:txBody>
                <a:bodyPr wrap="square">
                  <a:spAutoFit/>
                </a:bodyPr>
                <a:lstStyle/>
                <a:p>
                  <a:pPr/>
                  <a14:m>
                    <m:oMathPara xmlns:m="http://schemas.openxmlformats.org/officeDocument/2006/math">
                      <m:oMathParaPr>
                        <m:jc m:val="center"/>
                      </m:oMathParaPr>
                      <m:oMath xmlns:m="http://schemas.openxmlformats.org/officeDocument/2006/math">
                        <m:r>
                          <a:rPr lang="fi-FI" sz="2400" dirty="0" smtClean="0">
                            <a:solidFill>
                              <a:srgbClr val="000000"/>
                            </a:solidFill>
                            <a:latin typeface="Cambria Math"/>
                          </a:rPr>
                          <m:t>ℱ</m:t>
                        </m:r>
                        <m:r>
                          <a:rPr lang="fi-FI" sz="2400" dirty="0" smtClean="0">
                            <a:solidFill>
                              <a:srgbClr val="000000"/>
                            </a:solidFill>
                            <a:latin typeface="Cambria Math"/>
                          </a:rPr>
                          <m:t>{        }∗</m:t>
                        </m:r>
                        <m:r>
                          <m:rPr>
                            <m:nor/>
                          </m:rPr>
                          <a:rPr lang="fi-FI" sz="2400" dirty="0">
                            <a:solidFill>
                              <a:srgbClr val="000000"/>
                            </a:solidFill>
                          </a:rPr>
                          <m:t>ℱ</m:t>
                        </m:r>
                        <m:r>
                          <a:rPr lang="fi-FI" sz="2400" i="1" dirty="0">
                            <a:solidFill>
                              <a:srgbClr val="000000"/>
                            </a:solidFill>
                            <a:latin typeface="Cambria Math"/>
                          </a:rPr>
                          <m:t>{</m:t>
                        </m:r>
                        <m:r>
                          <a:rPr lang="fi-FI" sz="2400" i="1" dirty="0">
                            <a:solidFill>
                              <a:srgbClr val="000000"/>
                            </a:solidFill>
                            <a:latin typeface="Cambria Math"/>
                          </a:rPr>
                          <m:t>𝑓</m:t>
                        </m:r>
                        <m:r>
                          <a:rPr lang="fi-FI" sz="2400" i="1" dirty="0">
                            <a:solidFill>
                              <a:srgbClr val="000000"/>
                            </a:solidFill>
                            <a:latin typeface="Cambria Math"/>
                          </a:rPr>
                          <m:t>}</m:t>
                        </m:r>
                      </m:oMath>
                    </m:oMathPara>
                  </a14:m>
                  <a:endParaRPr lang="fi-FI" sz="2400" dirty="0">
                    <a:solidFill>
                      <a:srgbClr val="000000"/>
                    </a:solidFill>
                  </a:endParaRPr>
                </a:p>
              </p:txBody>
            </p:sp>
          </mc:Choice>
          <mc:Fallback xmlns="">
            <p:sp>
              <p:nvSpPr>
                <p:cNvPr id="32" name="Math Text: F{MC} * fhat"/>
                <p:cNvSpPr>
                  <a:spLocks noRot="1" noChangeAspect="1" noMove="1" noResize="1" noEditPoints="1" noAdjustHandles="1" noChangeArrowheads="1" noChangeShapeType="1" noTextEdit="1"/>
                </p:cNvSpPr>
                <p:nvPr/>
              </p:nvSpPr>
              <p:spPr>
                <a:xfrm>
                  <a:off x="4988449" y="410907"/>
                  <a:ext cx="3543991" cy="461665"/>
                </a:xfrm>
                <a:prstGeom prst="rect">
                  <a:avLst/>
                </a:prstGeom>
                <a:blipFill rotWithShape="1">
                  <a:blip r:embed="rId11"/>
                  <a:stretch>
                    <a:fillRect b="-19737"/>
                  </a:stretch>
                </a:blipFill>
              </p:spPr>
              <p:txBody>
                <a:bodyPr/>
                <a:lstStyle/>
                <a:p>
                  <a:r>
                    <a:rPr lang="fi-FI">
                      <a:noFill/>
                    </a:rPr>
                    <a:t> </a:t>
                  </a:r>
                </a:p>
              </p:txBody>
            </p:sp>
          </mc:Fallback>
        </mc:AlternateContent>
        <p:pic>
          <p:nvPicPr>
            <p:cNvPr id="33" name="MC symbol"/>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90754" y="464625"/>
              <a:ext cx="468775" cy="4325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31" name="Grayed Out"/>
          <p:cNvSpPr/>
          <p:nvPr/>
        </p:nvSpPr>
        <p:spPr>
          <a:xfrm>
            <a:off x="4566506" y="0"/>
            <a:ext cx="4577493"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nvGrpSpPr>
          <p:cNvPr id="25" name="Legend 2"/>
          <p:cNvGrpSpPr/>
          <p:nvPr/>
        </p:nvGrpSpPr>
        <p:grpSpPr>
          <a:xfrm>
            <a:off x="3437307" y="1265228"/>
            <a:ext cx="1001021" cy="615006"/>
            <a:chOff x="3437307" y="1265228"/>
            <a:chExt cx="1001021" cy="615006"/>
          </a:xfrm>
        </p:grpSpPr>
        <p:sp>
          <p:nvSpPr>
            <p:cNvPr id="26" name="Signal"/>
            <p:cNvSpPr txBox="1"/>
            <p:nvPr/>
          </p:nvSpPr>
          <p:spPr>
            <a:xfrm>
              <a:off x="3538228" y="1265228"/>
              <a:ext cx="900100" cy="369332"/>
            </a:xfrm>
            <a:prstGeom prst="rect">
              <a:avLst/>
            </a:prstGeom>
            <a:noFill/>
          </p:spPr>
          <p:txBody>
            <a:bodyPr wrap="square" rtlCol="0">
              <a:spAutoFit/>
            </a:bodyPr>
            <a:lstStyle/>
            <a:p>
              <a:r>
                <a:rPr lang="fi-FI" dirty="0" smtClean="0">
                  <a:solidFill>
                    <a:srgbClr val="3D65B5"/>
                  </a:solidFill>
                </a:rPr>
                <a:t>Signal</a:t>
              </a:r>
              <a:endParaRPr lang="fi-FI" dirty="0">
                <a:solidFill>
                  <a:srgbClr val="3D65B5"/>
                </a:solidFill>
              </a:endParaRPr>
            </a:p>
          </p:txBody>
        </p:sp>
        <p:sp>
          <p:nvSpPr>
            <p:cNvPr id="27" name="Noise"/>
            <p:cNvSpPr txBox="1"/>
            <p:nvPr/>
          </p:nvSpPr>
          <p:spPr>
            <a:xfrm>
              <a:off x="3538228" y="1510902"/>
              <a:ext cx="900100" cy="369332"/>
            </a:xfrm>
            <a:prstGeom prst="rect">
              <a:avLst/>
            </a:prstGeom>
            <a:noFill/>
          </p:spPr>
          <p:txBody>
            <a:bodyPr wrap="square" rtlCol="0">
              <a:spAutoFit/>
            </a:bodyPr>
            <a:lstStyle/>
            <a:p>
              <a:r>
                <a:rPr lang="fi-FI" dirty="0" smtClean="0">
                  <a:solidFill>
                    <a:srgbClr val="FF191E"/>
                  </a:solidFill>
                </a:rPr>
                <a:t>Noise</a:t>
              </a:r>
              <a:endParaRPr lang="fi-FI" dirty="0">
                <a:solidFill>
                  <a:srgbClr val="FF191E"/>
                </a:solidFill>
              </a:endParaRPr>
            </a:p>
          </p:txBody>
        </p:sp>
        <p:sp>
          <p:nvSpPr>
            <p:cNvPr id="28" name="Rectangle 27"/>
            <p:cNvSpPr/>
            <p:nvPr/>
          </p:nvSpPr>
          <p:spPr>
            <a:xfrm>
              <a:off x="3437307" y="1440357"/>
              <a:ext cx="126000" cy="18000"/>
            </a:xfrm>
            <a:prstGeom prst="rect">
              <a:avLst/>
            </a:prstGeom>
            <a:solidFill>
              <a:srgbClr val="3D65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9" name="Rectangle 28"/>
            <p:cNvSpPr/>
            <p:nvPr/>
          </p:nvSpPr>
          <p:spPr>
            <a:xfrm>
              <a:off x="3437797" y="1689253"/>
              <a:ext cx="126000" cy="18000"/>
            </a:xfrm>
            <a:prstGeom prst="rect">
              <a:avLst/>
            </a:prstGeom>
            <a:solidFill>
              <a:srgbClr val="FF15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4" name="∫MC.f"/>
          <p:cNvGrpSpPr/>
          <p:nvPr/>
        </p:nvGrpSpPr>
        <p:grpSpPr>
          <a:xfrm>
            <a:off x="1502244" y="186485"/>
            <a:ext cx="1822183" cy="1061060"/>
            <a:chOff x="1502244" y="186485"/>
            <a:chExt cx="1822183" cy="1061060"/>
          </a:xfrm>
        </p:grpSpPr>
        <mc:AlternateContent xmlns:mc="http://schemas.openxmlformats.org/markup-compatibility/2006" xmlns:a14="http://schemas.microsoft.com/office/drawing/2010/main">
          <mc:Choice Requires="a14">
            <p:sp>
              <p:nvSpPr>
                <p:cNvPr id="163" name="Math Text: ∫MC f dp"/>
                <p:cNvSpPr txBox="1"/>
                <p:nvPr/>
              </p:nvSpPr>
              <p:spPr>
                <a:xfrm>
                  <a:off x="1502244" y="186485"/>
                  <a:ext cx="1822183" cy="1061060"/>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nary>
                          <m:naryPr>
                            <m:limLoc m:val="undOvr"/>
                            <m:subHide m:val="on"/>
                            <m:supHide m:val="on"/>
                            <m:ctrlPr>
                              <a:rPr lang="fi-FI" sz="2400" b="0" i="1" dirty="0" smtClean="0">
                                <a:solidFill>
                                  <a:srgbClr val="000000"/>
                                </a:solidFill>
                                <a:latin typeface="Cambria Math" panose="02040503050406030204" pitchFamily="18" charset="0"/>
                              </a:rPr>
                            </m:ctrlPr>
                          </m:naryPr>
                          <m:sub/>
                          <m:sup/>
                          <m:e>
                            <m:r>
                              <a:rPr lang="fi-FI" sz="2400" b="0" i="1" dirty="0" smtClean="0">
                                <a:solidFill>
                                  <a:srgbClr val="000000"/>
                                </a:solidFill>
                                <a:latin typeface="Cambria Math"/>
                              </a:rPr>
                              <m:t> </m:t>
                            </m:r>
                            <m:r>
                              <a:rPr lang="fi-FI" sz="2400" b="0" i="0" dirty="0" smtClean="0">
                                <a:solidFill>
                                  <a:srgbClr val="000000"/>
                                </a:solidFill>
                                <a:latin typeface="Cambria Math"/>
                              </a:rPr>
                              <m:t>       </m:t>
                            </m:r>
                            <m:r>
                              <a:rPr lang="fi-FI" sz="2400" i="1" dirty="0">
                                <a:solidFill>
                                  <a:srgbClr val="000000"/>
                                </a:solidFill>
                                <a:latin typeface="Cambria Math"/>
                                <a:ea typeface="Cambria Math"/>
                              </a:rPr>
                              <m:t>⋅</m:t>
                            </m:r>
                            <m:r>
                              <a:rPr lang="fi-FI" sz="2400" i="1" dirty="0">
                                <a:solidFill>
                                  <a:srgbClr val="000000"/>
                                </a:solidFill>
                                <a:latin typeface="Cambria Math"/>
                              </a:rPr>
                              <m:t>𝑓</m:t>
                            </m:r>
                            <m:r>
                              <m:rPr>
                                <m:nor/>
                              </m:rPr>
                              <a:rPr lang="fi-FI" sz="2400" dirty="0">
                                <a:solidFill>
                                  <a:srgbClr val="000000"/>
                                </a:solidFill>
                              </a:rPr>
                              <m:t> </m:t>
                            </m:r>
                            <m:r>
                              <a:rPr lang="fi-FI" sz="2400" b="0" i="1" dirty="0" smtClean="0">
                                <a:solidFill>
                                  <a:srgbClr val="000000"/>
                                </a:solidFill>
                                <a:latin typeface="Cambria Math"/>
                              </a:rPr>
                              <m:t>𝑑𝑝</m:t>
                            </m:r>
                          </m:e>
                        </m:nary>
                      </m:oMath>
                    </m:oMathPara>
                  </a14:m>
                  <a:endParaRPr lang="fi-FI" sz="2400" dirty="0">
                    <a:solidFill>
                      <a:srgbClr val="000000"/>
                    </a:solidFill>
                  </a:endParaRPr>
                </a:p>
              </p:txBody>
            </p:sp>
          </mc:Choice>
          <mc:Fallback xmlns="">
            <p:sp>
              <p:nvSpPr>
                <p:cNvPr id="163" name="Math Text: ∫MC f dp"/>
                <p:cNvSpPr txBox="1">
                  <a:spLocks noRot="1" noChangeAspect="1" noMove="1" noResize="1" noEditPoints="1" noAdjustHandles="1" noChangeArrowheads="1" noChangeShapeType="1" noTextEdit="1"/>
                </p:cNvSpPr>
                <p:nvPr/>
              </p:nvSpPr>
              <p:spPr>
                <a:xfrm>
                  <a:off x="1502244" y="186485"/>
                  <a:ext cx="1822183" cy="1061060"/>
                </a:xfrm>
                <a:prstGeom prst="rect">
                  <a:avLst/>
                </a:prstGeom>
                <a:blipFill rotWithShape="1">
                  <a:blip r:embed="rId13"/>
                  <a:stretch>
                    <a:fillRect/>
                  </a:stretch>
                </a:blipFill>
              </p:spPr>
              <p:txBody>
                <a:bodyPr/>
                <a:lstStyle/>
                <a:p>
                  <a:r>
                    <a:rPr lang="fi-FI">
                      <a:noFill/>
                    </a:rPr>
                    <a:t> </a:t>
                  </a:r>
                </a:p>
              </p:txBody>
            </p:sp>
          </mc:Fallback>
        </mc:AlternateContent>
        <p:pic>
          <p:nvPicPr>
            <p:cNvPr id="36" name="MC symbol"/>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20359" y="464236"/>
              <a:ext cx="468775" cy="4325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2" name="Slide Number Placeholder 1"/>
          <p:cNvSpPr>
            <a:spLocks noGrp="1"/>
          </p:cNvSpPr>
          <p:nvPr>
            <p:ph type="sldNum" sz="quarter" idx="12"/>
          </p:nvPr>
        </p:nvSpPr>
        <p:spPr>
          <a:xfrm>
            <a:off x="6999200" y="4859366"/>
            <a:ext cx="2133600" cy="274637"/>
          </a:xfrm>
        </p:spPr>
        <p:txBody>
          <a:bodyPr/>
          <a:lstStyle/>
          <a:p>
            <a:fld id="{CDB8BC0E-CEE3-4EC1-B849-44D559D8322A}" type="slidenum">
              <a:rPr lang="en-US" altLang="fi-FI" smtClean="0"/>
              <a:pPr/>
              <a:t>44</a:t>
            </a:fld>
            <a:endParaRPr lang="en-US" altLang="fi-FI" dirty="0"/>
          </a:p>
        </p:txBody>
      </p:sp>
    </p:spTree>
    <p:custDataLst>
      <p:tags r:id="rId1"/>
    </p:custDataLst>
    <p:extLst>
      <p:ext uri="{BB962C8B-B14F-4D97-AF65-F5344CB8AC3E}">
        <p14:creationId xmlns:p14="http://schemas.microsoft.com/office/powerpoint/2010/main" val="2209634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ampled Averaged Fouri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4202" y="1204911"/>
            <a:ext cx="4749798" cy="3562349"/>
          </a:xfrm>
          <a:prstGeom prst="rect">
            <a:avLst/>
          </a:prstGeom>
        </p:spPr>
      </p:pic>
      <p:pic>
        <p:nvPicPr>
          <p:cNvPr id="24" name="Integrated Sampled Decomp"/>
          <p:cNvPicPr>
            <a:picLocks/>
          </p:cNvPicPr>
          <p:nvPr/>
        </p:nvPicPr>
        <p:blipFill>
          <a:blip r:embed="rId5">
            <a:extLst>
              <a:ext uri="{28A0092B-C50C-407E-A947-70E740481C1C}">
                <a14:useLocalDpi xmlns:a14="http://schemas.microsoft.com/office/drawing/2010/main" val="0"/>
              </a:ext>
            </a:extLst>
          </a:blip>
          <a:stretch>
            <a:fillRect/>
          </a:stretch>
        </p:blipFill>
        <p:spPr>
          <a:xfrm>
            <a:off x="-30890" y="1066594"/>
            <a:ext cx="4749798" cy="4161600"/>
          </a:xfrm>
          <a:prstGeom prst="rect">
            <a:avLst/>
          </a:prstGeom>
        </p:spPr>
      </p:pic>
      <p:sp>
        <p:nvSpPr>
          <p:cNvPr id="36" name="Transparent Image"/>
          <p:cNvSpPr/>
          <p:nvPr/>
        </p:nvSpPr>
        <p:spPr>
          <a:xfrm>
            <a:off x="-32400" y="1067133"/>
            <a:ext cx="4748400" cy="4161600"/>
          </a:xfrm>
          <a:prstGeom prst="rect">
            <a:avLst/>
          </a:prstGeom>
          <a:blipFill dpi="0" rotWithShape="1">
            <a:blip r:embed="rId6">
              <a:alphaModFix amt="71000"/>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3" name="Number Eraser"/>
          <p:cNvSpPr/>
          <p:nvPr/>
        </p:nvSpPr>
        <p:spPr>
          <a:xfrm>
            <a:off x="371284" y="1111066"/>
            <a:ext cx="180020" cy="37092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nvGrpSpPr>
          <p:cNvPr id="72" name="Big Axis X,P neg"/>
          <p:cNvGrpSpPr/>
          <p:nvPr/>
        </p:nvGrpSpPr>
        <p:grpSpPr>
          <a:xfrm>
            <a:off x="161019" y="1000898"/>
            <a:ext cx="4421704" cy="3768028"/>
            <a:chOff x="1012494" y="32714"/>
            <a:chExt cx="4421704" cy="3768028"/>
          </a:xfrm>
        </p:grpSpPr>
        <p:cxnSp>
          <p:nvCxnSpPr>
            <p:cNvPr id="73" name="Axis X"/>
            <p:cNvCxnSpPr/>
            <p:nvPr/>
          </p:nvCxnSpPr>
          <p:spPr>
            <a:xfrm>
              <a:off x="1435009" y="2952221"/>
              <a:ext cx="3806893"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74" name="Axis P"/>
            <p:cNvCxnSpPr/>
            <p:nvPr/>
          </p:nvCxnSpPr>
          <p:spPr>
            <a:xfrm flipV="1">
              <a:off x="1435009" y="32714"/>
              <a:ext cx="6350" cy="3768028"/>
            </a:xfrm>
            <a:prstGeom prst="straightConnector1">
              <a:avLst/>
            </a:prstGeom>
            <a:ln cap="rnd">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75" name="X"/>
                <p:cNvSpPr txBox="1"/>
                <p:nvPr/>
              </p:nvSpPr>
              <p:spPr>
                <a:xfrm>
                  <a:off x="5094221" y="2868096"/>
                  <a:ext cx="339977" cy="35475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i="1" dirty="0" smtClean="0">
                            <a:solidFill>
                              <a:srgbClr val="000000"/>
                            </a:solidFill>
                            <a:latin typeface="Cambria Math"/>
                          </a:rPr>
                          <m:t>𝑥</m:t>
                        </m:r>
                      </m:oMath>
                    </m:oMathPara>
                  </a14:m>
                  <a:endParaRPr lang="fi-FI" sz="2400" dirty="0">
                    <a:solidFill>
                      <a:srgbClr val="000000"/>
                    </a:solidFill>
                  </a:endParaRPr>
                </a:p>
              </p:txBody>
            </p:sp>
          </mc:Choice>
          <mc:Fallback xmlns="">
            <p:sp>
              <p:nvSpPr>
                <p:cNvPr id="75" name="X"/>
                <p:cNvSpPr txBox="1">
                  <a:spLocks noRot="1" noChangeAspect="1" noMove="1" noResize="1" noEditPoints="1" noAdjustHandles="1" noChangeArrowheads="1" noChangeShapeType="1" noTextEdit="1"/>
                </p:cNvSpPr>
                <p:nvPr/>
              </p:nvSpPr>
              <p:spPr>
                <a:xfrm>
                  <a:off x="5094221" y="2868096"/>
                  <a:ext cx="339977" cy="354758"/>
                </a:xfrm>
                <a:prstGeom prst="rect">
                  <a:avLst/>
                </a:prstGeom>
                <a:blipFill rotWithShape="1">
                  <a:blip r:embed="rId7"/>
                  <a:stretch>
                    <a:fillRect b="-16949"/>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76" name="Y"/>
                <p:cNvSpPr txBox="1"/>
                <p:nvPr/>
              </p:nvSpPr>
              <p:spPr>
                <a:xfrm>
                  <a:off x="1012494" y="142882"/>
                  <a:ext cx="33695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 </m:t>
                        </m:r>
                      </m:oMath>
                    </m:oMathPara>
                  </a14:m>
                  <a:endParaRPr lang="fi-FI" sz="2400" dirty="0">
                    <a:solidFill>
                      <a:srgbClr val="000000"/>
                    </a:solidFill>
                  </a:endParaRPr>
                </a:p>
              </p:txBody>
            </p:sp>
          </mc:Choice>
          <mc:Fallback xmlns="">
            <p:sp>
              <p:nvSpPr>
                <p:cNvPr id="76" name="Y"/>
                <p:cNvSpPr txBox="1">
                  <a:spLocks noRot="1" noChangeAspect="1" noMove="1" noResize="1" noEditPoints="1" noAdjustHandles="1" noChangeArrowheads="1" noChangeShapeType="1" noTextEdit="1"/>
                </p:cNvSpPr>
                <p:nvPr/>
              </p:nvSpPr>
              <p:spPr>
                <a:xfrm>
                  <a:off x="1012494" y="142882"/>
                  <a:ext cx="336951" cy="461665"/>
                </a:xfrm>
                <a:prstGeom prst="rect">
                  <a:avLst/>
                </a:prstGeom>
                <a:blipFill rotWithShape="1">
                  <a:blip r:embed="rId8"/>
                  <a:stretch>
                    <a:fillRect/>
                  </a:stretch>
                </a:blipFill>
              </p:spPr>
              <p:txBody>
                <a:bodyPr/>
                <a:lstStyle/>
                <a:p>
                  <a:r>
                    <a:rPr lang="fi-FI">
                      <a:noFill/>
                    </a:rPr>
                    <a:t> </a:t>
                  </a:r>
                </a:p>
              </p:txBody>
            </p:sp>
          </mc:Fallback>
        </mc:AlternateContent>
      </p:grpSp>
      <p:grpSp>
        <p:nvGrpSpPr>
          <p:cNvPr id="135" name="Fourier Axes Big"/>
          <p:cNvGrpSpPr/>
          <p:nvPr/>
        </p:nvGrpSpPr>
        <p:grpSpPr>
          <a:xfrm>
            <a:off x="4418925" y="953513"/>
            <a:ext cx="4461687" cy="4210160"/>
            <a:chOff x="4418925" y="953513"/>
            <a:chExt cx="4461687" cy="4210160"/>
          </a:xfrm>
        </p:grpSpPr>
        <p:cxnSp>
          <p:nvCxnSpPr>
            <p:cNvPr id="114" name="Axis X"/>
            <p:cNvCxnSpPr/>
            <p:nvPr/>
          </p:nvCxnSpPr>
          <p:spPr>
            <a:xfrm flipV="1">
              <a:off x="4988449" y="4768919"/>
              <a:ext cx="3804317" cy="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15" name="Axis P"/>
            <p:cNvCxnSpPr/>
            <p:nvPr/>
          </p:nvCxnSpPr>
          <p:spPr>
            <a:xfrm flipV="1">
              <a:off x="4988449" y="1000897"/>
              <a:ext cx="0" cy="376802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16" name="X"/>
                <p:cNvSpPr txBox="1"/>
                <p:nvPr/>
              </p:nvSpPr>
              <p:spPr>
                <a:xfrm>
                  <a:off x="8248324" y="4702008"/>
                  <a:ext cx="63228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𝑥</m:t>
                            </m:r>
                          </m:sub>
                        </m:sSub>
                      </m:oMath>
                    </m:oMathPara>
                  </a14:m>
                  <a:endParaRPr lang="fi-FI" sz="2400" dirty="0">
                    <a:solidFill>
                      <a:srgbClr val="000000"/>
                    </a:solidFill>
                  </a:endParaRPr>
                </a:p>
              </p:txBody>
            </p:sp>
          </mc:Choice>
          <mc:Fallback xmlns="">
            <p:sp>
              <p:nvSpPr>
                <p:cNvPr id="116" name="X"/>
                <p:cNvSpPr txBox="1">
                  <a:spLocks noRot="1" noChangeAspect="1" noMove="1" noResize="1" noEditPoints="1" noAdjustHandles="1" noChangeArrowheads="1" noChangeShapeType="1" noTextEdit="1"/>
                </p:cNvSpPr>
                <p:nvPr/>
              </p:nvSpPr>
              <p:spPr>
                <a:xfrm>
                  <a:off x="8248324" y="4702008"/>
                  <a:ext cx="632288" cy="461665"/>
                </a:xfrm>
                <a:prstGeom prst="rect">
                  <a:avLst/>
                </a:prstGeom>
                <a:blipFill rotWithShape="1">
                  <a:blip r:embed="rId9"/>
                  <a:stretch>
                    <a:fillRect/>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117" name="Y"/>
                <p:cNvSpPr txBox="1"/>
                <p:nvPr/>
              </p:nvSpPr>
              <p:spPr>
                <a:xfrm>
                  <a:off x="4418925" y="953513"/>
                  <a:ext cx="637033" cy="4901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𝑝</m:t>
                            </m:r>
                          </m:sub>
                        </m:sSub>
                      </m:oMath>
                    </m:oMathPara>
                  </a14:m>
                  <a:endParaRPr lang="fi-FI" sz="2400" dirty="0">
                    <a:solidFill>
                      <a:srgbClr val="000000"/>
                    </a:solidFill>
                  </a:endParaRPr>
                </a:p>
              </p:txBody>
            </p:sp>
          </mc:Choice>
          <mc:Fallback xmlns="">
            <p:sp>
              <p:nvSpPr>
                <p:cNvPr id="117" name="Y"/>
                <p:cNvSpPr txBox="1">
                  <a:spLocks noRot="1" noChangeAspect="1" noMove="1" noResize="1" noEditPoints="1" noAdjustHandles="1" noChangeArrowheads="1" noChangeShapeType="1" noTextEdit="1"/>
                </p:cNvSpPr>
                <p:nvPr/>
              </p:nvSpPr>
              <p:spPr>
                <a:xfrm>
                  <a:off x="4418925" y="953513"/>
                  <a:ext cx="637033" cy="490199"/>
                </a:xfrm>
                <a:prstGeom prst="rect">
                  <a:avLst/>
                </a:prstGeom>
                <a:blipFill rotWithShape="1">
                  <a:blip r:embed="rId10"/>
                  <a:stretch>
                    <a:fillRect b="-4938"/>
                  </a:stretch>
                </a:blipFill>
              </p:spPr>
              <p:txBody>
                <a:bodyPr/>
                <a:lstStyle/>
                <a:p>
                  <a:r>
                    <a:rPr lang="fi-FI">
                      <a:noFill/>
                    </a:rPr>
                    <a:t> </a:t>
                  </a:r>
                </a:p>
              </p:txBody>
            </p:sp>
          </mc:Fallback>
        </mc:AlternateContent>
        <p:cxnSp>
          <p:nvCxnSpPr>
            <p:cNvPr id="127" name="Fourier ω_p=0"/>
            <p:cNvCxnSpPr/>
            <p:nvPr/>
          </p:nvCxnSpPr>
          <p:spPr>
            <a:xfrm>
              <a:off x="4933950" y="2995803"/>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cxnSp>
          <p:nvCxnSpPr>
            <p:cNvPr id="133" name="Fourier ω_x=0"/>
            <p:cNvCxnSpPr/>
            <p:nvPr/>
          </p:nvCxnSpPr>
          <p:spPr>
            <a:xfrm rot="5400000">
              <a:off x="6745157" y="4792977"/>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grpSp>
      <p:grpSp>
        <p:nvGrpSpPr>
          <p:cNvPr id="32" name="F{MC} * fhat"/>
          <p:cNvGrpSpPr/>
          <p:nvPr/>
        </p:nvGrpSpPr>
        <p:grpSpPr>
          <a:xfrm>
            <a:off x="4988449" y="410907"/>
            <a:ext cx="3543991" cy="486262"/>
            <a:chOff x="4988449" y="410907"/>
            <a:chExt cx="3543991" cy="486262"/>
          </a:xfrm>
        </p:grpSpPr>
        <mc:AlternateContent xmlns:mc="http://schemas.openxmlformats.org/markup-compatibility/2006" xmlns:a14="http://schemas.microsoft.com/office/drawing/2010/main">
          <mc:Choice Requires="a14">
            <p:sp>
              <p:nvSpPr>
                <p:cNvPr id="33" name="Math Text: F{MC} * fhat"/>
                <p:cNvSpPr/>
                <p:nvPr/>
              </p:nvSpPr>
              <p:spPr>
                <a:xfrm>
                  <a:off x="4988449" y="410907"/>
                  <a:ext cx="3543991" cy="461665"/>
                </a:xfrm>
                <a:prstGeom prst="rect">
                  <a:avLst/>
                </a:prstGeom>
              </p:spPr>
              <p:txBody>
                <a:bodyPr wrap="square">
                  <a:spAutoFit/>
                </a:bodyPr>
                <a:lstStyle/>
                <a:p>
                  <a:pPr/>
                  <a14:m>
                    <m:oMathPara xmlns:m="http://schemas.openxmlformats.org/officeDocument/2006/math">
                      <m:oMathParaPr>
                        <m:jc m:val="center"/>
                      </m:oMathParaPr>
                      <m:oMath xmlns:m="http://schemas.openxmlformats.org/officeDocument/2006/math">
                        <m:r>
                          <a:rPr lang="fi-FI" sz="2400" dirty="0" smtClean="0">
                            <a:solidFill>
                              <a:srgbClr val="000000"/>
                            </a:solidFill>
                            <a:latin typeface="Cambria Math"/>
                          </a:rPr>
                          <m:t>ℱ</m:t>
                        </m:r>
                        <m:r>
                          <a:rPr lang="fi-FI" sz="2400" dirty="0" smtClean="0">
                            <a:solidFill>
                              <a:srgbClr val="000000"/>
                            </a:solidFill>
                            <a:latin typeface="Cambria Math"/>
                          </a:rPr>
                          <m:t>{        }∗</m:t>
                        </m:r>
                        <m:r>
                          <m:rPr>
                            <m:nor/>
                          </m:rPr>
                          <a:rPr lang="fi-FI" sz="2400" dirty="0">
                            <a:solidFill>
                              <a:srgbClr val="000000"/>
                            </a:solidFill>
                          </a:rPr>
                          <m:t>ℱ</m:t>
                        </m:r>
                        <m:r>
                          <a:rPr lang="fi-FI" sz="2400" i="1" dirty="0">
                            <a:solidFill>
                              <a:srgbClr val="000000"/>
                            </a:solidFill>
                            <a:latin typeface="Cambria Math"/>
                          </a:rPr>
                          <m:t>{</m:t>
                        </m:r>
                        <m:r>
                          <a:rPr lang="fi-FI" sz="2400" i="1" dirty="0">
                            <a:solidFill>
                              <a:srgbClr val="000000"/>
                            </a:solidFill>
                            <a:latin typeface="Cambria Math"/>
                          </a:rPr>
                          <m:t>𝑓</m:t>
                        </m:r>
                        <m:r>
                          <a:rPr lang="fi-FI" sz="2400" i="1" dirty="0">
                            <a:solidFill>
                              <a:srgbClr val="000000"/>
                            </a:solidFill>
                            <a:latin typeface="Cambria Math"/>
                          </a:rPr>
                          <m:t>}</m:t>
                        </m:r>
                      </m:oMath>
                    </m:oMathPara>
                  </a14:m>
                  <a:endParaRPr lang="fi-FI" sz="2400" dirty="0">
                    <a:solidFill>
                      <a:srgbClr val="000000"/>
                    </a:solidFill>
                  </a:endParaRPr>
                </a:p>
              </p:txBody>
            </p:sp>
          </mc:Choice>
          <mc:Fallback xmlns="">
            <p:sp>
              <p:nvSpPr>
                <p:cNvPr id="33" name="Math Text: F{MC} * fhat"/>
                <p:cNvSpPr>
                  <a:spLocks noRot="1" noChangeAspect="1" noMove="1" noResize="1" noEditPoints="1" noAdjustHandles="1" noChangeArrowheads="1" noChangeShapeType="1" noTextEdit="1"/>
                </p:cNvSpPr>
                <p:nvPr/>
              </p:nvSpPr>
              <p:spPr>
                <a:xfrm>
                  <a:off x="4988449" y="410907"/>
                  <a:ext cx="3543991" cy="461665"/>
                </a:xfrm>
                <a:prstGeom prst="rect">
                  <a:avLst/>
                </a:prstGeom>
                <a:blipFill rotWithShape="1">
                  <a:blip r:embed="rId11"/>
                  <a:stretch>
                    <a:fillRect b="-19737"/>
                  </a:stretch>
                </a:blipFill>
              </p:spPr>
              <p:txBody>
                <a:bodyPr/>
                <a:lstStyle/>
                <a:p>
                  <a:r>
                    <a:rPr lang="fi-FI">
                      <a:noFill/>
                    </a:rPr>
                    <a:t> </a:t>
                  </a:r>
                </a:p>
              </p:txBody>
            </p:sp>
          </mc:Fallback>
        </mc:AlternateContent>
        <p:pic>
          <p:nvPicPr>
            <p:cNvPr id="38" name="MC symbol"/>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90754" y="464625"/>
              <a:ext cx="468775" cy="4325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31" name="Grayed Out"/>
          <p:cNvSpPr/>
          <p:nvPr/>
        </p:nvSpPr>
        <p:spPr>
          <a:xfrm>
            <a:off x="4566506" y="0"/>
            <a:ext cx="4577493"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nvGrpSpPr>
          <p:cNvPr id="25" name="Legend 2"/>
          <p:cNvGrpSpPr/>
          <p:nvPr/>
        </p:nvGrpSpPr>
        <p:grpSpPr>
          <a:xfrm>
            <a:off x="3437307" y="1265228"/>
            <a:ext cx="1001021" cy="615006"/>
            <a:chOff x="3437307" y="1265228"/>
            <a:chExt cx="1001021" cy="615006"/>
          </a:xfrm>
        </p:grpSpPr>
        <p:sp>
          <p:nvSpPr>
            <p:cNvPr id="26" name="Signal"/>
            <p:cNvSpPr txBox="1"/>
            <p:nvPr/>
          </p:nvSpPr>
          <p:spPr>
            <a:xfrm>
              <a:off x="3538228" y="1265228"/>
              <a:ext cx="900100" cy="369332"/>
            </a:xfrm>
            <a:prstGeom prst="rect">
              <a:avLst/>
            </a:prstGeom>
            <a:noFill/>
          </p:spPr>
          <p:txBody>
            <a:bodyPr wrap="square" rtlCol="0">
              <a:spAutoFit/>
            </a:bodyPr>
            <a:lstStyle/>
            <a:p>
              <a:r>
                <a:rPr lang="fi-FI" dirty="0" smtClean="0">
                  <a:solidFill>
                    <a:srgbClr val="3D65B5"/>
                  </a:solidFill>
                </a:rPr>
                <a:t>Signal</a:t>
              </a:r>
              <a:endParaRPr lang="fi-FI" dirty="0">
                <a:solidFill>
                  <a:srgbClr val="3D65B5"/>
                </a:solidFill>
              </a:endParaRPr>
            </a:p>
          </p:txBody>
        </p:sp>
        <p:sp>
          <p:nvSpPr>
            <p:cNvPr id="27" name="Noise"/>
            <p:cNvSpPr txBox="1"/>
            <p:nvPr/>
          </p:nvSpPr>
          <p:spPr>
            <a:xfrm>
              <a:off x="3538228" y="1510902"/>
              <a:ext cx="900100" cy="369332"/>
            </a:xfrm>
            <a:prstGeom prst="rect">
              <a:avLst/>
            </a:prstGeom>
            <a:noFill/>
          </p:spPr>
          <p:txBody>
            <a:bodyPr wrap="square" rtlCol="0">
              <a:spAutoFit/>
            </a:bodyPr>
            <a:lstStyle/>
            <a:p>
              <a:r>
                <a:rPr lang="fi-FI" dirty="0" smtClean="0">
                  <a:solidFill>
                    <a:srgbClr val="FF191E"/>
                  </a:solidFill>
                </a:rPr>
                <a:t>Noise</a:t>
              </a:r>
              <a:endParaRPr lang="fi-FI" dirty="0">
                <a:solidFill>
                  <a:srgbClr val="FF191E"/>
                </a:solidFill>
              </a:endParaRPr>
            </a:p>
          </p:txBody>
        </p:sp>
        <p:sp>
          <p:nvSpPr>
            <p:cNvPr id="28" name="Rectangle 27"/>
            <p:cNvSpPr/>
            <p:nvPr/>
          </p:nvSpPr>
          <p:spPr>
            <a:xfrm>
              <a:off x="3437307" y="1440357"/>
              <a:ext cx="126000" cy="18000"/>
            </a:xfrm>
            <a:prstGeom prst="rect">
              <a:avLst/>
            </a:prstGeom>
            <a:solidFill>
              <a:srgbClr val="3D65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9" name="Rectangle 28"/>
            <p:cNvSpPr/>
            <p:nvPr/>
          </p:nvSpPr>
          <p:spPr>
            <a:xfrm>
              <a:off x="3437797" y="1689253"/>
              <a:ext cx="126000" cy="18000"/>
            </a:xfrm>
            <a:prstGeom prst="rect">
              <a:avLst/>
            </a:prstGeom>
            <a:solidFill>
              <a:srgbClr val="FF15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30" name="Big Axis X,P neg"/>
          <p:cNvGrpSpPr/>
          <p:nvPr/>
        </p:nvGrpSpPr>
        <p:grpSpPr>
          <a:xfrm>
            <a:off x="161019" y="1111066"/>
            <a:ext cx="4421704" cy="3079972"/>
            <a:chOff x="1012494" y="142882"/>
            <a:chExt cx="4421704" cy="3079972"/>
          </a:xfrm>
        </p:grpSpPr>
        <mc:AlternateContent xmlns:mc="http://schemas.openxmlformats.org/markup-compatibility/2006" xmlns:a14="http://schemas.microsoft.com/office/drawing/2010/main">
          <mc:Choice Requires="a14">
            <p:sp>
              <p:nvSpPr>
                <p:cNvPr id="34" name="X"/>
                <p:cNvSpPr txBox="1"/>
                <p:nvPr/>
              </p:nvSpPr>
              <p:spPr>
                <a:xfrm>
                  <a:off x="5094221" y="2868096"/>
                  <a:ext cx="339977" cy="35475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i="1" dirty="0" smtClean="0">
                            <a:solidFill>
                              <a:srgbClr val="000000"/>
                            </a:solidFill>
                            <a:latin typeface="Cambria Math"/>
                          </a:rPr>
                          <m:t>𝑥</m:t>
                        </m:r>
                      </m:oMath>
                    </m:oMathPara>
                  </a14:m>
                  <a:endParaRPr lang="fi-FI" sz="2400" dirty="0">
                    <a:solidFill>
                      <a:srgbClr val="000000"/>
                    </a:solidFill>
                  </a:endParaRPr>
                </a:p>
              </p:txBody>
            </p:sp>
          </mc:Choice>
          <mc:Fallback xmlns="">
            <p:sp>
              <p:nvSpPr>
                <p:cNvPr id="34" name="X"/>
                <p:cNvSpPr txBox="1">
                  <a:spLocks noRot="1" noChangeAspect="1" noMove="1" noResize="1" noEditPoints="1" noAdjustHandles="1" noChangeArrowheads="1" noChangeShapeType="1" noTextEdit="1"/>
                </p:cNvSpPr>
                <p:nvPr/>
              </p:nvSpPr>
              <p:spPr>
                <a:xfrm>
                  <a:off x="5094221" y="2868096"/>
                  <a:ext cx="339977" cy="354758"/>
                </a:xfrm>
                <a:prstGeom prst="rect">
                  <a:avLst/>
                </a:prstGeom>
                <a:blipFill rotWithShape="1">
                  <a:blip r:embed="rId7"/>
                  <a:stretch>
                    <a:fillRect b="-16949"/>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35" name="Y"/>
                <p:cNvSpPr txBox="1"/>
                <p:nvPr/>
              </p:nvSpPr>
              <p:spPr>
                <a:xfrm>
                  <a:off x="1012494" y="142882"/>
                  <a:ext cx="33695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 </m:t>
                        </m:r>
                      </m:oMath>
                    </m:oMathPara>
                  </a14:m>
                  <a:endParaRPr lang="fi-FI" sz="2400" dirty="0">
                    <a:solidFill>
                      <a:srgbClr val="000000"/>
                    </a:solidFill>
                  </a:endParaRPr>
                </a:p>
              </p:txBody>
            </p:sp>
          </mc:Choice>
          <mc:Fallback xmlns="">
            <p:sp>
              <p:nvSpPr>
                <p:cNvPr id="35" name="Y"/>
                <p:cNvSpPr txBox="1">
                  <a:spLocks noRot="1" noChangeAspect="1" noMove="1" noResize="1" noEditPoints="1" noAdjustHandles="1" noChangeArrowheads="1" noChangeShapeType="1" noTextEdit="1"/>
                </p:cNvSpPr>
                <p:nvPr/>
              </p:nvSpPr>
              <p:spPr>
                <a:xfrm>
                  <a:off x="1012494" y="142882"/>
                  <a:ext cx="336951" cy="461665"/>
                </a:xfrm>
                <a:prstGeom prst="rect">
                  <a:avLst/>
                </a:prstGeom>
                <a:blipFill rotWithShape="1">
                  <a:blip r:embed="rId8"/>
                  <a:stretch>
                    <a:fillRect/>
                  </a:stretch>
                </a:blipFill>
              </p:spPr>
              <p:txBody>
                <a:bodyPr/>
                <a:lstStyle/>
                <a:p>
                  <a:r>
                    <a:rPr lang="fi-FI">
                      <a:noFill/>
                    </a:rPr>
                    <a:t> </a:t>
                  </a:r>
                </a:p>
              </p:txBody>
            </p:sp>
          </mc:Fallback>
        </mc:AlternateContent>
      </p:grpSp>
      <mc:AlternateContent xmlns:mc="http://schemas.openxmlformats.org/markup-compatibility/2006" xmlns:a14="http://schemas.microsoft.com/office/drawing/2010/main">
        <mc:Choice Requires="a14">
          <p:sp>
            <p:nvSpPr>
              <p:cNvPr id="37" name="TextBox 36"/>
              <p:cNvSpPr txBox="1"/>
              <p:nvPr/>
            </p:nvSpPr>
            <p:spPr>
              <a:xfrm>
                <a:off x="3059161" y="3362235"/>
                <a:ext cx="180154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fi-FI" b="0" i="1" smtClean="0">
                          <a:solidFill>
                            <a:srgbClr val="000000"/>
                          </a:solidFill>
                          <a:latin typeface="Cambria Math"/>
                        </a:rPr>
                        <m:t>𝜎</m:t>
                      </m:r>
                      <m:r>
                        <a:rPr lang="fi-FI" b="0" i="1" smtClean="0">
                          <a:solidFill>
                            <a:srgbClr val="000000"/>
                          </a:solidFill>
                          <a:latin typeface="Cambria Math"/>
                        </a:rPr>
                        <m:t> ~ </m:t>
                      </m:r>
                      <m:sSub>
                        <m:sSubPr>
                          <m:ctrlPr>
                            <a:rPr lang="fi-FI" b="0" i="1" smtClean="0">
                              <a:solidFill>
                                <a:srgbClr val="000000"/>
                              </a:solidFill>
                              <a:latin typeface="Cambria Math" panose="02040503050406030204" pitchFamily="18" charset="0"/>
                            </a:rPr>
                          </m:ctrlPr>
                        </m:sSubPr>
                        <m:e>
                          <m:d>
                            <m:dPr>
                              <m:begChr m:val="‖"/>
                              <m:endChr m:val="‖"/>
                              <m:ctrlPr>
                                <a:rPr lang="fi-FI" b="0" i="1" smtClean="0">
                                  <a:solidFill>
                                    <a:srgbClr val="000000"/>
                                  </a:solidFill>
                                  <a:latin typeface="Cambria Math" panose="02040503050406030204" pitchFamily="18" charset="0"/>
                                </a:rPr>
                              </m:ctrlPr>
                            </m:dPr>
                            <m:e>
                              <m:r>
                                <a:rPr lang="fi-FI" b="0" i="1" smtClean="0">
                                  <a:solidFill>
                                    <a:srgbClr val="000000"/>
                                  </a:solidFill>
                                  <a:latin typeface="Cambria Math"/>
                                </a:rPr>
                                <m:t>𝑓</m:t>
                              </m:r>
                            </m:e>
                          </m:d>
                        </m:e>
                        <m:sub>
                          <m:r>
                            <a:rPr lang="fi-FI" b="0" i="1" smtClean="0">
                              <a:solidFill>
                                <a:srgbClr val="000000"/>
                              </a:solidFill>
                              <a:latin typeface="Cambria Math"/>
                            </a:rPr>
                            <m:t>2</m:t>
                          </m:r>
                        </m:sub>
                      </m:sSub>
                    </m:oMath>
                  </m:oMathPara>
                </a14:m>
                <a:endParaRPr lang="fi-FI" dirty="0">
                  <a:solidFill>
                    <a:srgbClr val="000000"/>
                  </a:solidFil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3059161" y="3362235"/>
                <a:ext cx="1801543" cy="369332"/>
              </a:xfrm>
              <a:prstGeom prst="rect">
                <a:avLst/>
              </a:prstGeom>
              <a:blipFill rotWithShape="1">
                <a:blip r:embed="rId13"/>
                <a:stretch>
                  <a:fillRect b="-15000"/>
                </a:stretch>
              </a:blipFill>
            </p:spPr>
            <p:txBody>
              <a:bodyPr/>
              <a:lstStyle/>
              <a:p>
                <a:r>
                  <a:rPr lang="fi-FI">
                    <a:noFill/>
                  </a:rPr>
                  <a:t> </a:t>
                </a:r>
              </a:p>
            </p:txBody>
          </p:sp>
        </mc:Fallback>
      </mc:AlternateContent>
      <p:grpSp>
        <p:nvGrpSpPr>
          <p:cNvPr id="39" name="∫MC.f"/>
          <p:cNvGrpSpPr/>
          <p:nvPr/>
        </p:nvGrpSpPr>
        <p:grpSpPr>
          <a:xfrm>
            <a:off x="1502244" y="186485"/>
            <a:ext cx="1822183" cy="1061060"/>
            <a:chOff x="1502244" y="186485"/>
            <a:chExt cx="1822183" cy="1061060"/>
          </a:xfrm>
        </p:grpSpPr>
        <mc:AlternateContent xmlns:mc="http://schemas.openxmlformats.org/markup-compatibility/2006" xmlns:a14="http://schemas.microsoft.com/office/drawing/2010/main">
          <mc:Choice Requires="a14">
            <p:sp>
              <p:nvSpPr>
                <p:cNvPr id="40" name="Math Text: ∫MC f dp"/>
                <p:cNvSpPr txBox="1"/>
                <p:nvPr/>
              </p:nvSpPr>
              <p:spPr>
                <a:xfrm>
                  <a:off x="1502244" y="186485"/>
                  <a:ext cx="1822183" cy="1061060"/>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nary>
                          <m:naryPr>
                            <m:limLoc m:val="undOvr"/>
                            <m:subHide m:val="on"/>
                            <m:supHide m:val="on"/>
                            <m:ctrlPr>
                              <a:rPr lang="fi-FI" sz="2400" b="0" i="1" dirty="0" smtClean="0">
                                <a:solidFill>
                                  <a:srgbClr val="000000"/>
                                </a:solidFill>
                                <a:latin typeface="Cambria Math" panose="02040503050406030204" pitchFamily="18" charset="0"/>
                              </a:rPr>
                            </m:ctrlPr>
                          </m:naryPr>
                          <m:sub/>
                          <m:sup/>
                          <m:e>
                            <m:r>
                              <a:rPr lang="fi-FI" sz="2400" b="0" i="1" dirty="0" smtClean="0">
                                <a:solidFill>
                                  <a:srgbClr val="000000"/>
                                </a:solidFill>
                                <a:latin typeface="Cambria Math"/>
                              </a:rPr>
                              <m:t> </m:t>
                            </m:r>
                            <m:r>
                              <a:rPr lang="fi-FI" sz="2400" b="0" i="0" dirty="0" smtClean="0">
                                <a:solidFill>
                                  <a:srgbClr val="000000"/>
                                </a:solidFill>
                                <a:latin typeface="Cambria Math"/>
                              </a:rPr>
                              <m:t>       </m:t>
                            </m:r>
                            <m:r>
                              <a:rPr lang="fi-FI" sz="2400" i="1" dirty="0">
                                <a:solidFill>
                                  <a:srgbClr val="000000"/>
                                </a:solidFill>
                                <a:latin typeface="Cambria Math"/>
                                <a:ea typeface="Cambria Math"/>
                              </a:rPr>
                              <m:t>⋅</m:t>
                            </m:r>
                            <m:r>
                              <a:rPr lang="fi-FI" sz="2400" i="1" dirty="0">
                                <a:solidFill>
                                  <a:srgbClr val="000000"/>
                                </a:solidFill>
                                <a:latin typeface="Cambria Math"/>
                              </a:rPr>
                              <m:t>𝑓</m:t>
                            </m:r>
                            <m:r>
                              <m:rPr>
                                <m:nor/>
                              </m:rPr>
                              <a:rPr lang="fi-FI" sz="2400" dirty="0">
                                <a:solidFill>
                                  <a:srgbClr val="000000"/>
                                </a:solidFill>
                              </a:rPr>
                              <m:t> </m:t>
                            </m:r>
                            <m:r>
                              <a:rPr lang="fi-FI" sz="2400" b="0" i="1" dirty="0" smtClean="0">
                                <a:solidFill>
                                  <a:srgbClr val="000000"/>
                                </a:solidFill>
                                <a:latin typeface="Cambria Math"/>
                              </a:rPr>
                              <m:t>𝑑𝑝</m:t>
                            </m:r>
                          </m:e>
                        </m:nary>
                      </m:oMath>
                    </m:oMathPara>
                  </a14:m>
                  <a:endParaRPr lang="fi-FI" sz="2400" dirty="0">
                    <a:solidFill>
                      <a:srgbClr val="000000"/>
                    </a:solidFill>
                  </a:endParaRPr>
                </a:p>
              </p:txBody>
            </p:sp>
          </mc:Choice>
          <mc:Fallback xmlns="">
            <p:sp>
              <p:nvSpPr>
                <p:cNvPr id="40" name="Math Text: ∫MC f dp"/>
                <p:cNvSpPr txBox="1">
                  <a:spLocks noRot="1" noChangeAspect="1" noMove="1" noResize="1" noEditPoints="1" noAdjustHandles="1" noChangeArrowheads="1" noChangeShapeType="1" noTextEdit="1"/>
                </p:cNvSpPr>
                <p:nvPr/>
              </p:nvSpPr>
              <p:spPr>
                <a:xfrm>
                  <a:off x="1502244" y="186485"/>
                  <a:ext cx="1822183" cy="1061060"/>
                </a:xfrm>
                <a:prstGeom prst="rect">
                  <a:avLst/>
                </a:prstGeom>
                <a:blipFill rotWithShape="1">
                  <a:blip r:embed="rId14"/>
                  <a:stretch>
                    <a:fillRect/>
                  </a:stretch>
                </a:blipFill>
              </p:spPr>
              <p:txBody>
                <a:bodyPr/>
                <a:lstStyle/>
                <a:p>
                  <a:r>
                    <a:rPr lang="fi-FI">
                      <a:noFill/>
                    </a:rPr>
                    <a:t> </a:t>
                  </a:r>
                </a:p>
              </p:txBody>
            </p:sp>
          </mc:Fallback>
        </mc:AlternateContent>
        <p:pic>
          <p:nvPicPr>
            <p:cNvPr id="41" name="MC symbol"/>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20359" y="464236"/>
              <a:ext cx="468775" cy="4325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2" name="Slide Number Placeholder 1"/>
          <p:cNvSpPr>
            <a:spLocks noGrp="1"/>
          </p:cNvSpPr>
          <p:nvPr>
            <p:ph type="sldNum" sz="quarter" idx="12"/>
          </p:nvPr>
        </p:nvSpPr>
        <p:spPr>
          <a:xfrm>
            <a:off x="6999200" y="4868731"/>
            <a:ext cx="2133600" cy="274637"/>
          </a:xfrm>
        </p:spPr>
        <p:txBody>
          <a:bodyPr/>
          <a:lstStyle/>
          <a:p>
            <a:fld id="{CDB8BC0E-CEE3-4EC1-B849-44D559D8322A}" type="slidenum">
              <a:rPr lang="en-US" altLang="fi-FI" smtClean="0"/>
              <a:pPr/>
              <a:t>45</a:t>
            </a:fld>
            <a:endParaRPr lang="en-US" altLang="fi-FI" dirty="0"/>
          </a:p>
        </p:txBody>
      </p:sp>
    </p:spTree>
    <p:custDataLst>
      <p:tags r:id="rId1"/>
    </p:custDataLst>
    <p:extLst>
      <p:ext uri="{BB962C8B-B14F-4D97-AF65-F5344CB8AC3E}">
        <p14:creationId xmlns:p14="http://schemas.microsoft.com/office/powerpoint/2010/main" val="2768613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ntegrated Sampled Averaged Fourier - Sing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0400" y="774000"/>
            <a:ext cx="4749798" cy="3562349"/>
          </a:xfrm>
          <a:prstGeom prst="rect">
            <a:avLst/>
          </a:prstGeom>
        </p:spPr>
      </p:pic>
      <p:pic>
        <p:nvPicPr>
          <p:cNvPr id="13" name="Integrated Sampled Averaged Fourie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0400" y="773523"/>
            <a:ext cx="4749799" cy="3562349"/>
          </a:xfrm>
          <a:prstGeom prst="rect">
            <a:avLst/>
          </a:prstGeom>
        </p:spPr>
      </p:pic>
      <p:sp>
        <p:nvSpPr>
          <p:cNvPr id="64" name="Number Eraser"/>
          <p:cNvSpPr/>
          <p:nvPr/>
        </p:nvSpPr>
        <p:spPr>
          <a:xfrm>
            <a:off x="4781179" y="953513"/>
            <a:ext cx="180020" cy="37092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65" name="Number Eraser"/>
          <p:cNvSpPr/>
          <p:nvPr/>
        </p:nvSpPr>
        <p:spPr>
          <a:xfrm>
            <a:off x="5112060" y="3951168"/>
            <a:ext cx="3510389" cy="1639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nvGrpSpPr>
          <p:cNvPr id="85" name="Big Axis ω_x, ω_p shifted"/>
          <p:cNvGrpSpPr/>
          <p:nvPr/>
        </p:nvGrpSpPr>
        <p:grpSpPr>
          <a:xfrm>
            <a:off x="4369491" y="999861"/>
            <a:ext cx="4703991" cy="3346055"/>
            <a:chOff x="823029" y="-8585"/>
            <a:chExt cx="4703991" cy="3346055"/>
          </a:xfrm>
        </p:grpSpPr>
        <p:cxnSp>
          <p:nvCxnSpPr>
            <p:cNvPr id="86" name="Axis X"/>
            <p:cNvCxnSpPr/>
            <p:nvPr/>
          </p:nvCxnSpPr>
          <p:spPr>
            <a:xfrm flipV="1">
              <a:off x="1438656" y="2942715"/>
              <a:ext cx="3898324" cy="1"/>
            </a:xfrm>
            <a:prstGeom prst="straightConnector1">
              <a:avLst/>
            </a:prstGeom>
            <a:ln cap="rnd">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87" name="Axis P"/>
            <p:cNvCxnSpPr/>
            <p:nvPr/>
          </p:nvCxnSpPr>
          <p:spPr>
            <a:xfrm flipV="1">
              <a:off x="1438656" y="-8585"/>
              <a:ext cx="0" cy="2951306"/>
            </a:xfrm>
            <a:prstGeom prst="straightConnector1">
              <a:avLst/>
            </a:prstGeom>
            <a:ln cap="rnd">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88" name="X"/>
                <p:cNvSpPr txBox="1"/>
                <p:nvPr/>
              </p:nvSpPr>
              <p:spPr>
                <a:xfrm>
                  <a:off x="4894732" y="2875805"/>
                  <a:ext cx="63228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𝑥</m:t>
                            </m:r>
                          </m:sub>
                        </m:sSub>
                      </m:oMath>
                    </m:oMathPara>
                  </a14:m>
                  <a:endParaRPr lang="fi-FI" sz="2400" dirty="0">
                    <a:solidFill>
                      <a:srgbClr val="000000"/>
                    </a:solidFill>
                  </a:endParaRPr>
                </a:p>
              </p:txBody>
            </p:sp>
          </mc:Choice>
          <mc:Fallback xmlns="">
            <p:sp>
              <p:nvSpPr>
                <p:cNvPr id="88" name="X"/>
                <p:cNvSpPr txBox="1">
                  <a:spLocks noRot="1" noChangeAspect="1" noMove="1" noResize="1" noEditPoints="1" noAdjustHandles="1" noChangeArrowheads="1" noChangeShapeType="1" noTextEdit="1"/>
                </p:cNvSpPr>
                <p:nvPr/>
              </p:nvSpPr>
              <p:spPr>
                <a:xfrm>
                  <a:off x="4894732" y="2875805"/>
                  <a:ext cx="632288" cy="461665"/>
                </a:xfrm>
                <a:prstGeom prst="rect">
                  <a:avLst/>
                </a:prstGeom>
                <a:blipFill rotWithShape="1">
                  <a:blip r:embed="rId10"/>
                  <a:stretch>
                    <a:fillRect/>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89" name="Y"/>
                <p:cNvSpPr txBox="1"/>
                <p:nvPr/>
              </p:nvSpPr>
              <p:spPr>
                <a:xfrm>
                  <a:off x="823029" y="128645"/>
                  <a:ext cx="33695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 </m:t>
                        </m:r>
                      </m:oMath>
                    </m:oMathPara>
                  </a14:m>
                  <a:endParaRPr lang="fi-FI" sz="2400" dirty="0">
                    <a:solidFill>
                      <a:srgbClr val="000000"/>
                    </a:solidFill>
                  </a:endParaRPr>
                </a:p>
              </p:txBody>
            </p:sp>
          </mc:Choice>
          <mc:Fallback xmlns="">
            <p:sp>
              <p:nvSpPr>
                <p:cNvPr id="89" name="Y"/>
                <p:cNvSpPr txBox="1">
                  <a:spLocks noRot="1" noChangeAspect="1" noMove="1" noResize="1" noEditPoints="1" noAdjustHandles="1" noChangeArrowheads="1" noChangeShapeType="1" noTextEdit="1"/>
                </p:cNvSpPr>
                <p:nvPr/>
              </p:nvSpPr>
              <p:spPr>
                <a:xfrm>
                  <a:off x="823029" y="128645"/>
                  <a:ext cx="336952" cy="461665"/>
                </a:xfrm>
                <a:prstGeom prst="rect">
                  <a:avLst/>
                </a:prstGeom>
                <a:blipFill rotWithShape="1">
                  <a:blip r:embed="rId11"/>
                  <a:stretch>
                    <a:fillRect/>
                  </a:stretch>
                </a:blipFill>
              </p:spPr>
              <p:txBody>
                <a:bodyPr/>
                <a:lstStyle/>
                <a:p>
                  <a:r>
                    <a:rPr lang="fi-FI">
                      <a:noFill/>
                    </a:rPr>
                    <a:t> </a:t>
                  </a:r>
                </a:p>
              </p:txBody>
            </p:sp>
          </mc:Fallback>
        </mc:AlternateContent>
      </p:grpSp>
      <p:pic>
        <p:nvPicPr>
          <p:cNvPr id="45" name="Integrated Sampled Decomp"/>
          <p:cNvPicPr>
            <a:picLocks/>
          </p:cNvPicPr>
          <p:nvPr/>
        </p:nvPicPr>
        <p:blipFill>
          <a:blip r:embed="rId12">
            <a:extLst>
              <a:ext uri="{28A0092B-C50C-407E-A947-70E740481C1C}">
                <a14:useLocalDpi xmlns:a14="http://schemas.microsoft.com/office/drawing/2010/main" val="0"/>
              </a:ext>
            </a:extLst>
          </a:blip>
          <a:stretch>
            <a:fillRect/>
          </a:stretch>
        </p:blipFill>
        <p:spPr>
          <a:xfrm>
            <a:off x="-30890" y="1066594"/>
            <a:ext cx="4749798" cy="4161600"/>
          </a:xfrm>
          <a:prstGeom prst="rect">
            <a:avLst/>
          </a:prstGeom>
        </p:spPr>
      </p:pic>
      <p:sp>
        <p:nvSpPr>
          <p:cNvPr id="46" name="Transparent Image"/>
          <p:cNvSpPr/>
          <p:nvPr/>
        </p:nvSpPr>
        <p:spPr>
          <a:xfrm>
            <a:off x="-32400" y="1067133"/>
            <a:ext cx="4748400" cy="4161600"/>
          </a:xfrm>
          <a:prstGeom prst="rect">
            <a:avLst/>
          </a:prstGeom>
          <a:blipFill dpi="0" rotWithShape="1">
            <a:blip r:embed="rId13">
              <a:alphaModFix amt="71000"/>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47" name="Number Eraser"/>
          <p:cNvSpPr/>
          <p:nvPr/>
        </p:nvSpPr>
        <p:spPr>
          <a:xfrm>
            <a:off x="371284" y="1111066"/>
            <a:ext cx="180020" cy="37092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nvGrpSpPr>
          <p:cNvPr id="48" name="Big Axis X,P neg"/>
          <p:cNvGrpSpPr/>
          <p:nvPr/>
        </p:nvGrpSpPr>
        <p:grpSpPr>
          <a:xfrm>
            <a:off x="161019" y="1000898"/>
            <a:ext cx="4421704" cy="3768028"/>
            <a:chOff x="1012494" y="32714"/>
            <a:chExt cx="4421704" cy="3768028"/>
          </a:xfrm>
        </p:grpSpPr>
        <p:cxnSp>
          <p:nvCxnSpPr>
            <p:cNvPr id="49" name="Axis X"/>
            <p:cNvCxnSpPr/>
            <p:nvPr/>
          </p:nvCxnSpPr>
          <p:spPr>
            <a:xfrm>
              <a:off x="1435009" y="2952221"/>
              <a:ext cx="3806893"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0" name="Axis P"/>
            <p:cNvCxnSpPr/>
            <p:nvPr/>
          </p:nvCxnSpPr>
          <p:spPr>
            <a:xfrm flipV="1">
              <a:off x="1435009" y="32714"/>
              <a:ext cx="6350" cy="3768028"/>
            </a:xfrm>
            <a:prstGeom prst="straightConnector1">
              <a:avLst/>
            </a:prstGeom>
            <a:ln cap="rnd">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1" name="X"/>
                <p:cNvSpPr txBox="1"/>
                <p:nvPr/>
              </p:nvSpPr>
              <p:spPr>
                <a:xfrm>
                  <a:off x="5094221" y="2868096"/>
                  <a:ext cx="339977" cy="35475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i="1" dirty="0" smtClean="0">
                            <a:solidFill>
                              <a:srgbClr val="000000"/>
                            </a:solidFill>
                            <a:latin typeface="Cambria Math"/>
                          </a:rPr>
                          <m:t>𝑥</m:t>
                        </m:r>
                      </m:oMath>
                    </m:oMathPara>
                  </a14:m>
                  <a:endParaRPr lang="fi-FI" sz="2400" dirty="0">
                    <a:solidFill>
                      <a:srgbClr val="000000"/>
                    </a:solidFill>
                  </a:endParaRPr>
                </a:p>
              </p:txBody>
            </p:sp>
          </mc:Choice>
          <mc:Fallback xmlns="">
            <p:sp>
              <p:nvSpPr>
                <p:cNvPr id="51" name="X"/>
                <p:cNvSpPr txBox="1">
                  <a:spLocks noRot="1" noChangeAspect="1" noMove="1" noResize="1" noEditPoints="1" noAdjustHandles="1" noChangeArrowheads="1" noChangeShapeType="1" noTextEdit="1"/>
                </p:cNvSpPr>
                <p:nvPr/>
              </p:nvSpPr>
              <p:spPr>
                <a:xfrm>
                  <a:off x="5094221" y="2868096"/>
                  <a:ext cx="339977" cy="354758"/>
                </a:xfrm>
                <a:prstGeom prst="rect">
                  <a:avLst/>
                </a:prstGeom>
                <a:blipFill rotWithShape="1">
                  <a:blip r:embed="rId8"/>
                  <a:stretch>
                    <a:fillRect b="-16949"/>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52" name="Y"/>
                <p:cNvSpPr txBox="1"/>
                <p:nvPr/>
              </p:nvSpPr>
              <p:spPr>
                <a:xfrm>
                  <a:off x="1012494" y="142882"/>
                  <a:ext cx="33695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 </m:t>
                        </m:r>
                      </m:oMath>
                    </m:oMathPara>
                  </a14:m>
                  <a:endParaRPr lang="fi-FI" sz="2400" dirty="0">
                    <a:solidFill>
                      <a:srgbClr val="000000"/>
                    </a:solidFill>
                  </a:endParaRPr>
                </a:p>
              </p:txBody>
            </p:sp>
          </mc:Choice>
          <mc:Fallback xmlns="">
            <p:sp>
              <p:nvSpPr>
                <p:cNvPr id="52" name="Y"/>
                <p:cNvSpPr txBox="1">
                  <a:spLocks noRot="1" noChangeAspect="1" noMove="1" noResize="1" noEditPoints="1" noAdjustHandles="1" noChangeArrowheads="1" noChangeShapeType="1" noTextEdit="1"/>
                </p:cNvSpPr>
                <p:nvPr/>
              </p:nvSpPr>
              <p:spPr>
                <a:xfrm>
                  <a:off x="1012494" y="142882"/>
                  <a:ext cx="336951" cy="461665"/>
                </a:xfrm>
                <a:prstGeom prst="rect">
                  <a:avLst/>
                </a:prstGeom>
                <a:blipFill rotWithShape="1">
                  <a:blip r:embed="rId9"/>
                  <a:stretch>
                    <a:fillRect/>
                  </a:stretch>
                </a:blipFill>
              </p:spPr>
              <p:txBody>
                <a:bodyPr/>
                <a:lstStyle/>
                <a:p>
                  <a:r>
                    <a:rPr lang="fi-FI">
                      <a:noFill/>
                    </a:rPr>
                    <a:t> </a:t>
                  </a:r>
                </a:p>
              </p:txBody>
            </p:sp>
          </mc:Fallback>
        </mc:AlternateContent>
      </p:grpSp>
      <p:grpSp>
        <p:nvGrpSpPr>
          <p:cNvPr id="53" name="Legend 2"/>
          <p:cNvGrpSpPr/>
          <p:nvPr/>
        </p:nvGrpSpPr>
        <p:grpSpPr>
          <a:xfrm>
            <a:off x="3437307" y="1265228"/>
            <a:ext cx="1001021" cy="615006"/>
            <a:chOff x="3437307" y="1265228"/>
            <a:chExt cx="1001021" cy="615006"/>
          </a:xfrm>
        </p:grpSpPr>
        <p:sp>
          <p:nvSpPr>
            <p:cNvPr id="54" name="Signal"/>
            <p:cNvSpPr txBox="1"/>
            <p:nvPr/>
          </p:nvSpPr>
          <p:spPr>
            <a:xfrm>
              <a:off x="3538228" y="1265228"/>
              <a:ext cx="900100" cy="369332"/>
            </a:xfrm>
            <a:prstGeom prst="rect">
              <a:avLst/>
            </a:prstGeom>
            <a:noFill/>
          </p:spPr>
          <p:txBody>
            <a:bodyPr wrap="square" rtlCol="0">
              <a:spAutoFit/>
            </a:bodyPr>
            <a:lstStyle/>
            <a:p>
              <a:r>
                <a:rPr lang="fi-FI" dirty="0" smtClean="0">
                  <a:solidFill>
                    <a:srgbClr val="3D65B5"/>
                  </a:solidFill>
                </a:rPr>
                <a:t>Signal</a:t>
              </a:r>
              <a:endParaRPr lang="fi-FI" dirty="0">
                <a:solidFill>
                  <a:srgbClr val="3D65B5"/>
                </a:solidFill>
              </a:endParaRPr>
            </a:p>
          </p:txBody>
        </p:sp>
        <p:sp>
          <p:nvSpPr>
            <p:cNvPr id="55" name="Noise"/>
            <p:cNvSpPr txBox="1"/>
            <p:nvPr/>
          </p:nvSpPr>
          <p:spPr>
            <a:xfrm>
              <a:off x="3538228" y="1510902"/>
              <a:ext cx="900100" cy="369332"/>
            </a:xfrm>
            <a:prstGeom prst="rect">
              <a:avLst/>
            </a:prstGeom>
            <a:noFill/>
          </p:spPr>
          <p:txBody>
            <a:bodyPr wrap="square" rtlCol="0">
              <a:spAutoFit/>
            </a:bodyPr>
            <a:lstStyle/>
            <a:p>
              <a:r>
                <a:rPr lang="fi-FI" dirty="0" smtClean="0">
                  <a:solidFill>
                    <a:srgbClr val="FF191E"/>
                  </a:solidFill>
                </a:rPr>
                <a:t>Noise</a:t>
              </a:r>
              <a:endParaRPr lang="fi-FI" dirty="0">
                <a:solidFill>
                  <a:srgbClr val="FF191E"/>
                </a:solidFill>
              </a:endParaRPr>
            </a:p>
          </p:txBody>
        </p:sp>
        <p:sp>
          <p:nvSpPr>
            <p:cNvPr id="56" name="Rectangle 55"/>
            <p:cNvSpPr/>
            <p:nvPr/>
          </p:nvSpPr>
          <p:spPr>
            <a:xfrm>
              <a:off x="3437307" y="1440357"/>
              <a:ext cx="126000" cy="18000"/>
            </a:xfrm>
            <a:prstGeom prst="rect">
              <a:avLst/>
            </a:prstGeom>
            <a:solidFill>
              <a:srgbClr val="3D65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57" name="Rectangle 56"/>
            <p:cNvSpPr/>
            <p:nvPr/>
          </p:nvSpPr>
          <p:spPr>
            <a:xfrm>
              <a:off x="3437797" y="1689253"/>
              <a:ext cx="126000" cy="18000"/>
            </a:xfrm>
            <a:prstGeom prst="rect">
              <a:avLst/>
            </a:prstGeom>
            <a:solidFill>
              <a:srgbClr val="FF15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58" name="Big Axis X,P neg"/>
          <p:cNvGrpSpPr/>
          <p:nvPr/>
        </p:nvGrpSpPr>
        <p:grpSpPr>
          <a:xfrm>
            <a:off x="161019" y="1111066"/>
            <a:ext cx="4421704" cy="3079972"/>
            <a:chOff x="1012494" y="142882"/>
            <a:chExt cx="4421704" cy="3079972"/>
          </a:xfrm>
        </p:grpSpPr>
        <mc:AlternateContent xmlns:mc="http://schemas.openxmlformats.org/markup-compatibility/2006" xmlns:a14="http://schemas.microsoft.com/office/drawing/2010/main">
          <mc:Choice Requires="a14">
            <p:sp>
              <p:nvSpPr>
                <p:cNvPr id="59" name="X"/>
                <p:cNvSpPr txBox="1"/>
                <p:nvPr/>
              </p:nvSpPr>
              <p:spPr>
                <a:xfrm>
                  <a:off x="5094221" y="2868096"/>
                  <a:ext cx="339977" cy="35475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i="1" dirty="0" smtClean="0">
                            <a:solidFill>
                              <a:srgbClr val="000000"/>
                            </a:solidFill>
                            <a:latin typeface="Cambria Math"/>
                          </a:rPr>
                          <m:t>𝑥</m:t>
                        </m:r>
                      </m:oMath>
                    </m:oMathPara>
                  </a14:m>
                  <a:endParaRPr lang="fi-FI" sz="2400" dirty="0">
                    <a:solidFill>
                      <a:srgbClr val="000000"/>
                    </a:solidFill>
                  </a:endParaRPr>
                </a:p>
              </p:txBody>
            </p:sp>
          </mc:Choice>
          <mc:Fallback xmlns="">
            <p:sp>
              <p:nvSpPr>
                <p:cNvPr id="59" name="X"/>
                <p:cNvSpPr txBox="1">
                  <a:spLocks noRot="1" noChangeAspect="1" noMove="1" noResize="1" noEditPoints="1" noAdjustHandles="1" noChangeArrowheads="1" noChangeShapeType="1" noTextEdit="1"/>
                </p:cNvSpPr>
                <p:nvPr/>
              </p:nvSpPr>
              <p:spPr>
                <a:xfrm>
                  <a:off x="5094221" y="2868096"/>
                  <a:ext cx="339977" cy="354758"/>
                </a:xfrm>
                <a:prstGeom prst="rect">
                  <a:avLst/>
                </a:prstGeom>
                <a:blipFill rotWithShape="1">
                  <a:blip r:embed="rId8"/>
                  <a:stretch>
                    <a:fillRect b="-16949"/>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60" name="Y"/>
                <p:cNvSpPr txBox="1"/>
                <p:nvPr/>
              </p:nvSpPr>
              <p:spPr>
                <a:xfrm>
                  <a:off x="1012494" y="142882"/>
                  <a:ext cx="33695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 </m:t>
                        </m:r>
                      </m:oMath>
                    </m:oMathPara>
                  </a14:m>
                  <a:endParaRPr lang="fi-FI" sz="2400" dirty="0">
                    <a:solidFill>
                      <a:srgbClr val="000000"/>
                    </a:solidFill>
                  </a:endParaRPr>
                </a:p>
              </p:txBody>
            </p:sp>
          </mc:Choice>
          <mc:Fallback xmlns="">
            <p:sp>
              <p:nvSpPr>
                <p:cNvPr id="60" name="Y"/>
                <p:cNvSpPr txBox="1">
                  <a:spLocks noRot="1" noChangeAspect="1" noMove="1" noResize="1" noEditPoints="1" noAdjustHandles="1" noChangeArrowheads="1" noChangeShapeType="1" noTextEdit="1"/>
                </p:cNvSpPr>
                <p:nvPr/>
              </p:nvSpPr>
              <p:spPr>
                <a:xfrm>
                  <a:off x="1012494" y="142882"/>
                  <a:ext cx="336951" cy="461665"/>
                </a:xfrm>
                <a:prstGeom prst="rect">
                  <a:avLst/>
                </a:prstGeom>
                <a:blipFill rotWithShape="1">
                  <a:blip r:embed="rId9"/>
                  <a:stretch>
                    <a:fillRect/>
                  </a:stretch>
                </a:blipFill>
              </p:spPr>
              <p:txBody>
                <a:bodyPr/>
                <a:lstStyle/>
                <a:p>
                  <a:r>
                    <a:rPr lang="fi-FI">
                      <a:noFill/>
                    </a:rPr>
                    <a:t> </a:t>
                  </a:r>
                </a:p>
              </p:txBody>
            </p:sp>
          </mc:Fallback>
        </mc:AlternateContent>
      </p:grpSp>
      <p:sp>
        <p:nvSpPr>
          <p:cNvPr id="62" name="Slide Number Placeholder 1"/>
          <p:cNvSpPr>
            <a:spLocks noGrp="1"/>
          </p:cNvSpPr>
          <p:nvPr>
            <p:ph type="sldNum" sz="quarter" idx="12"/>
          </p:nvPr>
        </p:nvSpPr>
        <p:spPr>
          <a:xfrm>
            <a:off x="7010400" y="4854543"/>
            <a:ext cx="2133600" cy="274637"/>
          </a:xfrm>
        </p:spPr>
        <p:txBody>
          <a:bodyPr/>
          <a:lstStyle/>
          <a:p>
            <a:fld id="{CDB8BC0E-CEE3-4EC1-B849-44D559D8322A}" type="slidenum">
              <a:rPr lang="en-US" altLang="fi-FI" smtClean="0"/>
              <a:pPr/>
              <a:t>46</a:t>
            </a:fld>
            <a:endParaRPr lang="en-US" altLang="fi-FI" dirty="0"/>
          </a:p>
        </p:txBody>
      </p:sp>
      <p:grpSp>
        <p:nvGrpSpPr>
          <p:cNvPr id="68" name="Legend 2"/>
          <p:cNvGrpSpPr/>
          <p:nvPr/>
        </p:nvGrpSpPr>
        <p:grpSpPr>
          <a:xfrm>
            <a:off x="7626669" y="1266605"/>
            <a:ext cx="1001021" cy="615006"/>
            <a:chOff x="3437307" y="1265228"/>
            <a:chExt cx="1001021" cy="615006"/>
          </a:xfrm>
        </p:grpSpPr>
        <p:sp>
          <p:nvSpPr>
            <p:cNvPr id="69" name="Signal"/>
            <p:cNvSpPr txBox="1"/>
            <p:nvPr/>
          </p:nvSpPr>
          <p:spPr>
            <a:xfrm>
              <a:off x="3538228" y="1265228"/>
              <a:ext cx="900100" cy="369332"/>
            </a:xfrm>
            <a:prstGeom prst="rect">
              <a:avLst/>
            </a:prstGeom>
            <a:noFill/>
          </p:spPr>
          <p:txBody>
            <a:bodyPr wrap="square" rtlCol="0">
              <a:spAutoFit/>
            </a:bodyPr>
            <a:lstStyle/>
            <a:p>
              <a:r>
                <a:rPr lang="fi-FI" dirty="0" smtClean="0">
                  <a:solidFill>
                    <a:srgbClr val="3D65B5"/>
                  </a:solidFill>
                </a:rPr>
                <a:t>Signal</a:t>
              </a:r>
              <a:endParaRPr lang="fi-FI" dirty="0">
                <a:solidFill>
                  <a:srgbClr val="3D65B5"/>
                </a:solidFill>
              </a:endParaRPr>
            </a:p>
          </p:txBody>
        </p:sp>
        <p:sp>
          <p:nvSpPr>
            <p:cNvPr id="70" name="Noise"/>
            <p:cNvSpPr txBox="1"/>
            <p:nvPr/>
          </p:nvSpPr>
          <p:spPr>
            <a:xfrm>
              <a:off x="3538228" y="1510902"/>
              <a:ext cx="900100" cy="369332"/>
            </a:xfrm>
            <a:prstGeom prst="rect">
              <a:avLst/>
            </a:prstGeom>
            <a:noFill/>
          </p:spPr>
          <p:txBody>
            <a:bodyPr wrap="square" rtlCol="0">
              <a:spAutoFit/>
            </a:bodyPr>
            <a:lstStyle/>
            <a:p>
              <a:r>
                <a:rPr lang="fi-FI" dirty="0" smtClean="0">
                  <a:solidFill>
                    <a:srgbClr val="FF191E"/>
                  </a:solidFill>
                </a:rPr>
                <a:t>Noise</a:t>
              </a:r>
              <a:endParaRPr lang="fi-FI" dirty="0">
                <a:solidFill>
                  <a:srgbClr val="FF191E"/>
                </a:solidFill>
              </a:endParaRPr>
            </a:p>
          </p:txBody>
        </p:sp>
        <p:sp>
          <p:nvSpPr>
            <p:cNvPr id="71" name="Rectangle 70"/>
            <p:cNvSpPr/>
            <p:nvPr/>
          </p:nvSpPr>
          <p:spPr>
            <a:xfrm>
              <a:off x="3437307" y="1440357"/>
              <a:ext cx="126000" cy="18000"/>
            </a:xfrm>
            <a:prstGeom prst="rect">
              <a:avLst/>
            </a:prstGeom>
            <a:solidFill>
              <a:srgbClr val="3D65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77" name="Rectangle 76"/>
            <p:cNvSpPr/>
            <p:nvPr/>
          </p:nvSpPr>
          <p:spPr>
            <a:xfrm>
              <a:off x="3437797" y="1689253"/>
              <a:ext cx="126000" cy="18000"/>
            </a:xfrm>
            <a:prstGeom prst="rect">
              <a:avLst/>
            </a:prstGeom>
            <a:solidFill>
              <a:srgbClr val="FF15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mc:AlternateContent xmlns:mc="http://schemas.openxmlformats.org/markup-compatibility/2006" xmlns:a14="http://schemas.microsoft.com/office/drawing/2010/main">
        <mc:Choice Requires="a14">
          <p:sp>
            <p:nvSpPr>
              <p:cNvPr id="78" name="TextBox 77"/>
              <p:cNvSpPr txBox="1"/>
              <p:nvPr/>
            </p:nvSpPr>
            <p:spPr>
              <a:xfrm>
                <a:off x="3059161" y="3362235"/>
                <a:ext cx="180154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fi-FI" b="0" i="1" smtClean="0">
                          <a:solidFill>
                            <a:srgbClr val="000000"/>
                          </a:solidFill>
                          <a:latin typeface="Cambria Math"/>
                        </a:rPr>
                        <m:t>𝜎</m:t>
                      </m:r>
                      <m:r>
                        <a:rPr lang="fi-FI" b="0" i="1" smtClean="0">
                          <a:solidFill>
                            <a:srgbClr val="000000"/>
                          </a:solidFill>
                          <a:latin typeface="Cambria Math"/>
                        </a:rPr>
                        <m:t> ~ </m:t>
                      </m:r>
                      <m:sSub>
                        <m:sSubPr>
                          <m:ctrlPr>
                            <a:rPr lang="fi-FI" b="0" i="1" smtClean="0">
                              <a:solidFill>
                                <a:srgbClr val="000000"/>
                              </a:solidFill>
                              <a:latin typeface="Cambria Math" panose="02040503050406030204" pitchFamily="18" charset="0"/>
                            </a:rPr>
                          </m:ctrlPr>
                        </m:sSubPr>
                        <m:e>
                          <m:d>
                            <m:dPr>
                              <m:begChr m:val="‖"/>
                              <m:endChr m:val="‖"/>
                              <m:ctrlPr>
                                <a:rPr lang="fi-FI" b="0" i="1" smtClean="0">
                                  <a:solidFill>
                                    <a:srgbClr val="000000"/>
                                  </a:solidFill>
                                  <a:latin typeface="Cambria Math" panose="02040503050406030204" pitchFamily="18" charset="0"/>
                                </a:rPr>
                              </m:ctrlPr>
                            </m:dPr>
                            <m:e>
                              <m:r>
                                <a:rPr lang="fi-FI" b="0" i="1" smtClean="0">
                                  <a:solidFill>
                                    <a:srgbClr val="000000"/>
                                  </a:solidFill>
                                  <a:latin typeface="Cambria Math"/>
                                </a:rPr>
                                <m:t>𝑓</m:t>
                              </m:r>
                            </m:e>
                          </m:d>
                        </m:e>
                        <m:sub>
                          <m:r>
                            <a:rPr lang="fi-FI" b="0" i="1" smtClean="0">
                              <a:solidFill>
                                <a:srgbClr val="000000"/>
                              </a:solidFill>
                              <a:latin typeface="Cambria Math"/>
                            </a:rPr>
                            <m:t>2</m:t>
                          </m:r>
                        </m:sub>
                      </m:sSub>
                    </m:oMath>
                  </m:oMathPara>
                </a14:m>
                <a:endParaRPr lang="fi-FI" dirty="0">
                  <a:solidFill>
                    <a:srgbClr val="000000"/>
                  </a:solidFill>
                </a:endParaRPr>
              </a:p>
            </p:txBody>
          </p:sp>
        </mc:Choice>
        <mc:Fallback xmlns="">
          <p:sp>
            <p:nvSpPr>
              <p:cNvPr id="78" name="TextBox 77"/>
              <p:cNvSpPr txBox="1">
                <a:spLocks noRot="1" noChangeAspect="1" noMove="1" noResize="1" noEditPoints="1" noAdjustHandles="1" noChangeArrowheads="1" noChangeShapeType="1" noTextEdit="1"/>
              </p:cNvSpPr>
              <p:nvPr/>
            </p:nvSpPr>
            <p:spPr>
              <a:xfrm>
                <a:off x="3059161" y="3362235"/>
                <a:ext cx="1801543" cy="369332"/>
              </a:xfrm>
              <a:prstGeom prst="rect">
                <a:avLst/>
              </a:prstGeom>
              <a:blipFill rotWithShape="1">
                <a:blip r:embed="rId15"/>
                <a:stretch>
                  <a:fillRect b="-15000"/>
                </a:stretch>
              </a:blipFill>
            </p:spPr>
            <p:txBody>
              <a:bodyPr/>
              <a:lstStyle/>
              <a:p>
                <a:r>
                  <a:rPr lang="fi-FI">
                    <a:noFill/>
                  </a:rPr>
                  <a:t> </a:t>
                </a:r>
              </a:p>
            </p:txBody>
          </p:sp>
        </mc:Fallback>
      </mc:AlternateContent>
      <p:grpSp>
        <p:nvGrpSpPr>
          <p:cNvPr id="36" name="∫MC.f"/>
          <p:cNvGrpSpPr/>
          <p:nvPr/>
        </p:nvGrpSpPr>
        <p:grpSpPr>
          <a:xfrm>
            <a:off x="1502244" y="186485"/>
            <a:ext cx="1822183" cy="1061060"/>
            <a:chOff x="1502244" y="186485"/>
            <a:chExt cx="1822183" cy="1061060"/>
          </a:xfrm>
        </p:grpSpPr>
        <mc:AlternateContent xmlns:mc="http://schemas.openxmlformats.org/markup-compatibility/2006" xmlns:a14="http://schemas.microsoft.com/office/drawing/2010/main">
          <mc:Choice Requires="a14">
            <p:sp>
              <p:nvSpPr>
                <p:cNvPr id="37" name="Math Text: ∫MC f dp"/>
                <p:cNvSpPr txBox="1"/>
                <p:nvPr/>
              </p:nvSpPr>
              <p:spPr>
                <a:xfrm>
                  <a:off x="1502244" y="186485"/>
                  <a:ext cx="1822183" cy="1061060"/>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nary>
                          <m:naryPr>
                            <m:limLoc m:val="undOvr"/>
                            <m:subHide m:val="on"/>
                            <m:supHide m:val="on"/>
                            <m:ctrlPr>
                              <a:rPr lang="fi-FI" sz="2400" b="0" i="1" dirty="0" smtClean="0">
                                <a:solidFill>
                                  <a:srgbClr val="000000"/>
                                </a:solidFill>
                                <a:latin typeface="Cambria Math" panose="02040503050406030204" pitchFamily="18" charset="0"/>
                              </a:rPr>
                            </m:ctrlPr>
                          </m:naryPr>
                          <m:sub/>
                          <m:sup/>
                          <m:e>
                            <m:r>
                              <a:rPr lang="fi-FI" sz="2400" b="0" i="1" dirty="0" smtClean="0">
                                <a:solidFill>
                                  <a:srgbClr val="000000"/>
                                </a:solidFill>
                                <a:latin typeface="Cambria Math"/>
                              </a:rPr>
                              <m:t> </m:t>
                            </m:r>
                            <m:r>
                              <a:rPr lang="fi-FI" sz="2400" b="0" i="0" dirty="0" smtClean="0">
                                <a:solidFill>
                                  <a:srgbClr val="000000"/>
                                </a:solidFill>
                                <a:latin typeface="Cambria Math"/>
                              </a:rPr>
                              <m:t>       </m:t>
                            </m:r>
                            <m:r>
                              <a:rPr lang="fi-FI" sz="2400" i="1" dirty="0">
                                <a:solidFill>
                                  <a:srgbClr val="000000"/>
                                </a:solidFill>
                                <a:latin typeface="Cambria Math"/>
                                <a:ea typeface="Cambria Math"/>
                              </a:rPr>
                              <m:t>⋅</m:t>
                            </m:r>
                            <m:r>
                              <a:rPr lang="fi-FI" sz="2400" i="1" dirty="0">
                                <a:solidFill>
                                  <a:srgbClr val="000000"/>
                                </a:solidFill>
                                <a:latin typeface="Cambria Math"/>
                              </a:rPr>
                              <m:t>𝑓</m:t>
                            </m:r>
                            <m:r>
                              <m:rPr>
                                <m:nor/>
                              </m:rPr>
                              <a:rPr lang="fi-FI" sz="2400" dirty="0">
                                <a:solidFill>
                                  <a:srgbClr val="000000"/>
                                </a:solidFill>
                              </a:rPr>
                              <m:t> </m:t>
                            </m:r>
                            <m:r>
                              <a:rPr lang="fi-FI" sz="2400" b="0" i="1" dirty="0" smtClean="0">
                                <a:solidFill>
                                  <a:srgbClr val="000000"/>
                                </a:solidFill>
                                <a:latin typeface="Cambria Math"/>
                              </a:rPr>
                              <m:t>𝑑𝑝</m:t>
                            </m:r>
                          </m:e>
                        </m:nary>
                      </m:oMath>
                    </m:oMathPara>
                  </a14:m>
                  <a:endParaRPr lang="fi-FI" sz="2400" dirty="0">
                    <a:solidFill>
                      <a:srgbClr val="000000"/>
                    </a:solidFill>
                  </a:endParaRPr>
                </a:p>
              </p:txBody>
            </p:sp>
          </mc:Choice>
          <mc:Fallback xmlns="">
            <p:sp>
              <p:nvSpPr>
                <p:cNvPr id="37" name="Math Text: ∫MC f dp"/>
                <p:cNvSpPr txBox="1">
                  <a:spLocks noRot="1" noChangeAspect="1" noMove="1" noResize="1" noEditPoints="1" noAdjustHandles="1" noChangeArrowheads="1" noChangeShapeType="1" noTextEdit="1"/>
                </p:cNvSpPr>
                <p:nvPr/>
              </p:nvSpPr>
              <p:spPr>
                <a:xfrm>
                  <a:off x="1502244" y="186485"/>
                  <a:ext cx="1822183" cy="1061060"/>
                </a:xfrm>
                <a:prstGeom prst="rect">
                  <a:avLst/>
                </a:prstGeom>
                <a:blipFill rotWithShape="1">
                  <a:blip r:embed="rId10"/>
                  <a:stretch>
                    <a:fillRect/>
                  </a:stretch>
                </a:blipFill>
              </p:spPr>
              <p:txBody>
                <a:bodyPr/>
                <a:lstStyle/>
                <a:p>
                  <a:r>
                    <a:rPr lang="fi-FI">
                      <a:noFill/>
                    </a:rPr>
                    <a:t> </a:t>
                  </a:r>
                </a:p>
              </p:txBody>
            </p:sp>
          </mc:Fallback>
        </mc:AlternateContent>
        <p:pic>
          <p:nvPicPr>
            <p:cNvPr id="38" name="MC symbol"/>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920359" y="464236"/>
              <a:ext cx="468775" cy="4325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2" name="FMC*Ff| slicei"/>
          <p:cNvGrpSpPr/>
          <p:nvPr/>
        </p:nvGrpSpPr>
        <p:grpSpPr>
          <a:xfrm>
            <a:off x="5328018" y="325426"/>
            <a:ext cx="3701682" cy="774571"/>
            <a:chOff x="4985118" y="355589"/>
            <a:chExt cx="3701682" cy="774571"/>
          </a:xfrm>
        </p:grpSpPr>
        <mc:AlternateContent xmlns:mc="http://schemas.openxmlformats.org/markup-compatibility/2006" xmlns:a14="http://schemas.microsoft.com/office/drawing/2010/main">
          <mc:Choice Requires="a14">
            <p:sp>
              <p:nvSpPr>
                <p:cNvPr id="67" name="Math Text: slice f{MC} * f hat"/>
                <p:cNvSpPr/>
                <p:nvPr/>
              </p:nvSpPr>
              <p:spPr>
                <a:xfrm>
                  <a:off x="4985118" y="355589"/>
                  <a:ext cx="3701682" cy="774571"/>
                </a:xfrm>
                <a:prstGeom prst="rect">
                  <a:avLst/>
                </a:prstGeom>
              </p:spPr>
              <p:txBody>
                <a:bodyPr wrap="square">
                  <a:spAutoFit/>
                </a:bodyPr>
                <a:lstStyle/>
                <a:p>
                  <a:pPr/>
                  <a14:m>
                    <m:oMathPara xmlns:m="http://schemas.openxmlformats.org/officeDocument/2006/math">
                      <m:oMathParaPr>
                        <m:jc m:val="center"/>
                      </m:oMathParaPr>
                      <m:oMath xmlns:m="http://schemas.openxmlformats.org/officeDocument/2006/math">
                        <m:r>
                          <a:rPr lang="fi-FI" sz="2400" dirty="0">
                            <a:solidFill>
                              <a:srgbClr val="000000"/>
                            </a:solidFill>
                            <a:latin typeface="Cambria Math"/>
                          </a:rPr>
                          <m:t>ℱ</m:t>
                        </m:r>
                        <m:r>
                          <a:rPr lang="fi-FI" sz="2400" dirty="0">
                            <a:solidFill>
                              <a:srgbClr val="000000"/>
                            </a:solidFill>
                            <a:latin typeface="Cambria Math"/>
                          </a:rPr>
                          <m:t>{        }∗</m:t>
                        </m:r>
                        <m:r>
                          <m:rPr>
                            <m:nor/>
                          </m:rPr>
                          <a:rPr lang="fi-FI" sz="2400" dirty="0">
                            <a:solidFill>
                              <a:srgbClr val="000000"/>
                            </a:solidFill>
                          </a:rPr>
                          <m:t>ℱ</m:t>
                        </m:r>
                        <m:d>
                          <m:dPr>
                            <m:begChr m:val="{"/>
                            <m:endChr m:val="}"/>
                            <m:ctrlPr>
                              <a:rPr lang="fi-FI" sz="2400" i="1" dirty="0">
                                <a:solidFill>
                                  <a:srgbClr val="000000"/>
                                </a:solidFill>
                                <a:latin typeface="Cambria Math" panose="02040503050406030204" pitchFamily="18" charset="0"/>
                              </a:rPr>
                            </m:ctrlPr>
                          </m:dPr>
                          <m:e>
                            <m:r>
                              <a:rPr lang="fi-FI" sz="2400" i="1" dirty="0">
                                <a:solidFill>
                                  <a:srgbClr val="000000"/>
                                </a:solidFill>
                                <a:latin typeface="Cambria Math"/>
                              </a:rPr>
                              <m:t>𝑓</m:t>
                            </m:r>
                          </m:e>
                        </m:d>
                        <m:sSub>
                          <m:sSubPr>
                            <m:ctrlPr>
                              <a:rPr lang="fi-FI" sz="2400" b="0" i="1" dirty="0" smtClean="0">
                                <a:solidFill>
                                  <a:srgbClr val="000000"/>
                                </a:solidFill>
                                <a:latin typeface="Cambria Math" panose="02040503050406030204" pitchFamily="18" charset="0"/>
                              </a:rPr>
                            </m:ctrlPr>
                          </m:sSubPr>
                          <m:e>
                            <m:d>
                              <m:dPr>
                                <m:begChr m:val=""/>
                                <m:endChr m:val="|"/>
                                <m:ctrlPr>
                                  <a:rPr lang="fi-FI" sz="2400" b="0" i="1" dirty="0" smtClean="0">
                                    <a:solidFill>
                                      <a:srgbClr val="000000"/>
                                    </a:solidFill>
                                    <a:latin typeface="Cambria Math" panose="02040503050406030204" pitchFamily="18" charset="0"/>
                                  </a:rPr>
                                </m:ctrlPr>
                              </m:dPr>
                              <m:e>
                                <m:r>
                                  <a:rPr lang="fi-FI" sz="2400" i="1" dirty="0">
                                    <a:solidFill>
                                      <a:srgbClr val="000000"/>
                                    </a:solidFill>
                                    <a:latin typeface="Cambria Math"/>
                                  </a:rPr>
                                  <m:t>​</m:t>
                                </m:r>
                                <m:r>
                                  <a:rPr lang="fi-FI" sz="2400" b="0" i="0" dirty="0" smtClean="0">
                                    <a:solidFill>
                                      <a:srgbClr val="000000"/>
                                    </a:solidFill>
                                    <a:latin typeface="Cambria Math"/>
                                  </a:rPr>
                                  <m:t> </m:t>
                                </m:r>
                              </m:e>
                            </m:d>
                          </m:e>
                          <m:sub>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𝑝</m:t>
                                </m:r>
                              </m:sub>
                            </m:sSub>
                            <m:r>
                              <a:rPr lang="fi-FI" sz="2400" b="0" i="1" dirty="0" smtClean="0">
                                <a:solidFill>
                                  <a:srgbClr val="000000"/>
                                </a:solidFill>
                                <a:latin typeface="Cambria Math"/>
                              </a:rPr>
                              <m:t>=0</m:t>
                            </m:r>
                          </m:sub>
                        </m:sSub>
                      </m:oMath>
                    </m:oMathPara>
                  </a14:m>
                  <a:endParaRPr lang="fi-FI" sz="2400" dirty="0">
                    <a:solidFill>
                      <a:srgbClr val="000000"/>
                    </a:solidFill>
                    <a:latin typeface="Cambria Math"/>
                  </a:endParaRPr>
                </a:p>
              </p:txBody>
            </p:sp>
          </mc:Choice>
          <mc:Fallback xmlns="">
            <p:sp>
              <p:nvSpPr>
                <p:cNvPr id="67" name="Math Text: slice f{MC} * f hat"/>
                <p:cNvSpPr>
                  <a:spLocks noRot="1" noChangeAspect="1" noMove="1" noResize="1" noEditPoints="1" noAdjustHandles="1" noChangeArrowheads="1" noChangeShapeType="1" noTextEdit="1"/>
                </p:cNvSpPr>
                <p:nvPr/>
              </p:nvSpPr>
              <p:spPr>
                <a:xfrm>
                  <a:off x="4985118" y="355589"/>
                  <a:ext cx="3701682" cy="774571"/>
                </a:xfrm>
                <a:prstGeom prst="rect">
                  <a:avLst/>
                </a:prstGeom>
                <a:blipFill rotWithShape="1">
                  <a:blip r:embed="rId17"/>
                  <a:stretch>
                    <a:fillRect/>
                  </a:stretch>
                </a:blipFill>
              </p:spPr>
              <p:txBody>
                <a:bodyPr/>
                <a:lstStyle/>
                <a:p>
                  <a:r>
                    <a:rPr lang="fi-FI">
                      <a:noFill/>
                    </a:rPr>
                    <a:t> </a:t>
                  </a:r>
                </a:p>
              </p:txBody>
            </p:sp>
          </mc:Fallback>
        </mc:AlternateContent>
        <p:pic>
          <p:nvPicPr>
            <p:cNvPr id="41" name="MC symbol"/>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48040" y="492039"/>
              <a:ext cx="468775" cy="4325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custDataLst>
      <p:tags r:id="rId1"/>
    </p:custDataLst>
    <p:extLst>
      <p:ext uri="{BB962C8B-B14F-4D97-AF65-F5344CB8AC3E}">
        <p14:creationId xmlns:p14="http://schemas.microsoft.com/office/powerpoint/2010/main" val="153769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fade">
                                      <p:cBhvr>
                                        <p:cTn id="10"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553200" y="4766400"/>
            <a:ext cx="2133600" cy="274637"/>
          </a:xfrm>
        </p:spPr>
        <p:txBody>
          <a:bodyPr/>
          <a:lstStyle/>
          <a:p>
            <a:fld id="{CDB8BC0E-CEE3-4EC1-B849-44D559D8322A}" type="slidenum">
              <a:rPr lang="en-US" altLang="fi-FI" smtClean="0"/>
              <a:pPr/>
              <a:t>47</a:t>
            </a:fld>
            <a:endParaRPr lang="en-US" altLang="fi-FI" dirty="0"/>
          </a:p>
        </p:txBody>
      </p:sp>
      <p:sp>
        <p:nvSpPr>
          <p:cNvPr id="4" name="Title 3"/>
          <p:cNvSpPr>
            <a:spLocks noGrp="1"/>
          </p:cNvSpPr>
          <p:nvPr>
            <p:ph type="title"/>
          </p:nvPr>
        </p:nvSpPr>
        <p:spPr/>
        <p:txBody>
          <a:bodyPr/>
          <a:lstStyle/>
          <a:p>
            <a:r>
              <a:rPr lang="fi-FI" dirty="0" smtClean="0"/>
              <a:t>Analysis</a:t>
            </a:r>
            <a:endParaRPr lang="fi-FI" dirty="0"/>
          </a:p>
        </p:txBody>
      </p:sp>
      <p:sp>
        <p:nvSpPr>
          <p:cNvPr id="7" name="TextBox 6"/>
          <p:cNvSpPr txBox="1"/>
          <p:nvPr/>
        </p:nvSpPr>
        <p:spPr>
          <a:xfrm>
            <a:off x="1351005" y="1742303"/>
            <a:ext cx="7237039" cy="1077218"/>
          </a:xfrm>
          <a:prstGeom prst="rect">
            <a:avLst/>
          </a:prstGeom>
          <a:noFill/>
        </p:spPr>
        <p:txBody>
          <a:bodyPr wrap="square" rtlCol="0">
            <a:spAutoFit/>
          </a:bodyPr>
          <a:lstStyle/>
          <a:p>
            <a:r>
              <a:rPr lang="fi-FI" sz="3200" dirty="0" smtClean="0">
                <a:solidFill>
                  <a:srgbClr val="000000"/>
                </a:solidFill>
              </a:rPr>
              <a:t>Standard Monte Carlo</a:t>
            </a:r>
          </a:p>
          <a:p>
            <a:r>
              <a:rPr lang="fi-FI" sz="3200" dirty="0" smtClean="0">
                <a:solidFill>
                  <a:srgbClr val="000000"/>
                </a:solidFill>
              </a:rPr>
              <a:t>Gradient Sampling</a:t>
            </a:r>
            <a:endParaRPr lang="fi-FI" sz="3200" dirty="0">
              <a:solidFill>
                <a:srgbClr val="000000"/>
              </a:solidFill>
            </a:endParaRPr>
          </a:p>
        </p:txBody>
      </p:sp>
      <p:pic>
        <p:nvPicPr>
          <p:cNvPr id="3074" name="Arrow 1" descr="C:\Users\make\AppData\Local\Microsoft\Windows\Temporary Internet Files\Content.IE5\S3AW3YEA\large-arrow-orange-right-33.3-6041[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248" y="1804642"/>
            <a:ext cx="509758" cy="483421"/>
          </a:xfrm>
          <a:prstGeom prst="rect">
            <a:avLst/>
          </a:prstGeom>
          <a:noFill/>
          <a:extLst>
            <a:ext uri="{909E8E84-426E-40dd-AFC4-6F175D3DCCD1}">
              <a14:hiddenFill xmlns=""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59118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4.93827E-7 L -1.66667E-6 0.09228 " pathEditMode="relative" rAng="0" ptsTypes="AA">
                                      <p:cBhvr>
                                        <p:cTn id="6" dur="500" fill="hold"/>
                                        <p:tgtEl>
                                          <p:spTgt spid="3074"/>
                                        </p:tgtEl>
                                        <p:attrNameLst>
                                          <p:attrName>ppt_x</p:attrName>
                                          <p:attrName>ppt_y</p:attrName>
                                        </p:attrNameLst>
                                      </p:cBhvr>
                                      <p:rCtr x="0" y="4599"/>
                                    </p:animMotion>
                                  </p:childTnLst>
                                </p:cTn>
                              </p:par>
                              <p:par>
                                <p:cTn id="7" presetID="3" presetClass="emph" presetSubtype="2" fill="hold" nodeType="withEffect">
                                  <p:stCondLst>
                                    <p:cond delay="0"/>
                                  </p:stCondLst>
                                  <p:childTnLst>
                                    <p:animClr clrSpc="rgb" dir="cw">
                                      <p:cBhvr override="childStyle">
                                        <p:cTn id="8" dur="500" fill="hold"/>
                                        <p:tgtEl>
                                          <p:spTgt spid="7">
                                            <p:txEl>
                                              <p:pRg st="0" end="0"/>
                                            </p:txEl>
                                          </p:spTgt>
                                        </p:tgtEl>
                                        <p:attrNameLst>
                                          <p:attrName>style.color</p:attrName>
                                        </p:attrNameLst>
                                      </p:cBhvr>
                                      <p:to>
                                        <a:srgbClr val="BCBCBC"/>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08198" y="4864336"/>
            <a:ext cx="2133600" cy="274637"/>
          </a:xfrm>
        </p:spPr>
        <p:txBody>
          <a:bodyPr/>
          <a:lstStyle/>
          <a:p>
            <a:fld id="{CDB8BC0E-CEE3-4EC1-B849-44D559D8322A}" type="slidenum">
              <a:rPr lang="en-US" altLang="fi-FI" smtClean="0"/>
              <a:pPr/>
              <a:t>48</a:t>
            </a:fld>
            <a:endParaRPr lang="en-US" altLang="fi-FI" dirty="0"/>
          </a:p>
        </p:txBody>
      </p:sp>
      <p:pic>
        <p:nvPicPr>
          <p:cNvPr id="5" name="Original Prima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04914"/>
            <a:ext cx="4749798" cy="3562349"/>
          </a:xfrm>
          <a:prstGeom prst="rect">
            <a:avLst/>
          </a:prstGeom>
        </p:spPr>
      </p:pic>
      <p:pic>
        <p:nvPicPr>
          <p:cNvPr id="6" name="Original Fourie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2000" y="1209600"/>
            <a:ext cx="4749798" cy="3562349"/>
          </a:xfrm>
          <a:prstGeom prst="rect">
            <a:avLst/>
          </a:prstGeom>
        </p:spPr>
      </p:pic>
      <p:pic>
        <p:nvPicPr>
          <p:cNvPr id="25" name="Primal"/>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199650"/>
            <a:ext cx="4752001" cy="3564000"/>
          </a:xfrm>
          <a:prstGeom prst="rect">
            <a:avLst/>
          </a:prstGeom>
        </p:spPr>
      </p:pic>
      <mc:AlternateContent xmlns:mc="http://schemas.openxmlformats.org/markup-compatibility/2006" xmlns:a14="http://schemas.microsoft.com/office/drawing/2010/main">
        <mc:Choice Requires="a14">
          <p:sp>
            <p:nvSpPr>
              <p:cNvPr id="165" name="Math Text: f"/>
              <p:cNvSpPr txBox="1"/>
              <p:nvPr/>
            </p:nvSpPr>
            <p:spPr>
              <a:xfrm>
                <a:off x="1962473" y="429806"/>
                <a:ext cx="907568" cy="461665"/>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fi-FI" sz="2400" b="0" i="1" dirty="0" smtClean="0">
                          <a:solidFill>
                            <a:srgbClr val="000000"/>
                          </a:solidFill>
                          <a:latin typeface="Cambria Math"/>
                        </a:rPr>
                        <m:t>𝑓</m:t>
                      </m:r>
                    </m:oMath>
                  </m:oMathPara>
                </a14:m>
                <a:endParaRPr lang="fi-FI" sz="2400" dirty="0">
                  <a:solidFill>
                    <a:srgbClr val="000000"/>
                  </a:solidFill>
                </a:endParaRPr>
              </a:p>
            </p:txBody>
          </p:sp>
        </mc:Choice>
        <mc:Fallback xmlns="">
          <p:sp>
            <p:nvSpPr>
              <p:cNvPr id="165" name="Math Text: f"/>
              <p:cNvSpPr txBox="1">
                <a:spLocks noRot="1" noChangeAspect="1" noMove="1" noResize="1" noEditPoints="1" noAdjustHandles="1" noChangeArrowheads="1" noChangeShapeType="1" noTextEdit="1"/>
              </p:cNvSpPr>
              <p:nvPr/>
            </p:nvSpPr>
            <p:spPr>
              <a:xfrm>
                <a:off x="1962473" y="429806"/>
                <a:ext cx="907568" cy="461665"/>
              </a:xfrm>
              <a:prstGeom prst="rect">
                <a:avLst/>
              </a:prstGeom>
              <a:blipFill rotWithShape="1">
                <a:blip r:embed="rId7"/>
                <a:stretch>
                  <a:fillRect b="-21333"/>
                </a:stretch>
              </a:blipFill>
            </p:spPr>
            <p:txBody>
              <a:bodyPr/>
              <a:lstStyle/>
              <a:p>
                <a:r>
                  <a:rPr lang="fi-FI">
                    <a:noFill/>
                  </a:rPr>
                  <a:t> </a:t>
                </a:r>
              </a:p>
            </p:txBody>
          </p:sp>
        </mc:Fallback>
      </mc:AlternateContent>
      <p:grpSp>
        <p:nvGrpSpPr>
          <p:cNvPr id="33" name="Math Text: -+ * f"/>
          <p:cNvGrpSpPr/>
          <p:nvPr/>
        </p:nvGrpSpPr>
        <p:grpSpPr>
          <a:xfrm>
            <a:off x="1758953" y="422040"/>
            <a:ext cx="1280297" cy="461665"/>
            <a:chOff x="1758953" y="419473"/>
            <a:chExt cx="1280297" cy="461665"/>
          </a:xfrm>
        </p:grpSpPr>
        <p:grpSp>
          <p:nvGrpSpPr>
            <p:cNvPr id="166" name="G-MLT Sample"/>
            <p:cNvGrpSpPr/>
            <p:nvPr/>
          </p:nvGrpSpPr>
          <p:grpSpPr>
            <a:xfrm>
              <a:off x="1758953" y="585549"/>
              <a:ext cx="557923" cy="167146"/>
              <a:chOff x="2162397" y="4005736"/>
              <a:chExt cx="557923" cy="167146"/>
            </a:xfrm>
          </p:grpSpPr>
          <p:cxnSp>
            <p:nvCxnSpPr>
              <p:cNvPr id="167"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68"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69"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70"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71"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mc:AlternateContent xmlns:mc="http://schemas.openxmlformats.org/markup-compatibility/2006" xmlns:a14="http://schemas.microsoft.com/office/drawing/2010/main">
          <mc:Choice Requires="a14">
            <p:sp>
              <p:nvSpPr>
                <p:cNvPr id="172" name="Math Text: -+ * f"/>
                <p:cNvSpPr txBox="1"/>
                <p:nvPr/>
              </p:nvSpPr>
              <p:spPr>
                <a:xfrm>
                  <a:off x="2131682" y="419473"/>
                  <a:ext cx="907568" cy="461665"/>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fi-FI" sz="2400" b="0" i="1" dirty="0" smtClean="0">
                            <a:solidFill>
                              <a:srgbClr val="000000"/>
                            </a:solidFill>
                            <a:latin typeface="Cambria Math"/>
                          </a:rPr>
                          <m:t>∗</m:t>
                        </m:r>
                        <m:r>
                          <a:rPr lang="fi-FI" sz="2400" b="0" i="1" dirty="0" smtClean="0">
                            <a:solidFill>
                              <a:srgbClr val="000000"/>
                            </a:solidFill>
                            <a:latin typeface="Cambria Math"/>
                          </a:rPr>
                          <m:t>𝑓</m:t>
                        </m:r>
                      </m:oMath>
                    </m:oMathPara>
                  </a14:m>
                  <a:endParaRPr lang="fi-FI" sz="2400" dirty="0">
                    <a:solidFill>
                      <a:srgbClr val="000000"/>
                    </a:solidFill>
                  </a:endParaRPr>
                </a:p>
              </p:txBody>
            </p:sp>
          </mc:Choice>
          <mc:Fallback xmlns="">
            <p:sp>
              <p:nvSpPr>
                <p:cNvPr id="172" name="Math Text: -+ * f"/>
                <p:cNvSpPr txBox="1">
                  <a:spLocks noRot="1" noChangeAspect="1" noMove="1" noResize="1" noEditPoints="1" noAdjustHandles="1" noChangeArrowheads="1" noChangeShapeType="1" noTextEdit="1"/>
                </p:cNvSpPr>
                <p:nvPr/>
              </p:nvSpPr>
              <p:spPr>
                <a:xfrm>
                  <a:off x="2131682" y="419473"/>
                  <a:ext cx="907568" cy="461665"/>
                </a:xfrm>
                <a:prstGeom prst="rect">
                  <a:avLst/>
                </a:prstGeom>
                <a:blipFill rotWithShape="1">
                  <a:blip r:embed="rId13"/>
                  <a:stretch>
                    <a:fillRect b="-19737"/>
                  </a:stretch>
                </a:blipFill>
              </p:spPr>
              <p:txBody>
                <a:bodyPr/>
                <a:lstStyle/>
                <a:p>
                  <a:r>
                    <a:rPr lang="fi-FI">
                      <a:noFill/>
                    </a:rPr>
                    <a:t> </a:t>
                  </a:r>
                </a:p>
              </p:txBody>
            </p:sp>
          </mc:Fallback>
        </mc:AlternateContent>
      </p:grpSp>
      <mc:AlternateContent xmlns:mc="http://schemas.openxmlformats.org/markup-compatibility/2006" xmlns:a14="http://schemas.microsoft.com/office/drawing/2010/main">
        <mc:Choice Requires="a14">
          <p:sp>
            <p:nvSpPr>
              <p:cNvPr id="199" name="Math Text: f hat"/>
              <p:cNvSpPr txBox="1"/>
              <p:nvPr/>
            </p:nvSpPr>
            <p:spPr>
              <a:xfrm>
                <a:off x="6210721" y="396939"/>
                <a:ext cx="907568" cy="461665"/>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m:rPr>
                          <m:nor/>
                        </m:rPr>
                        <a:rPr lang="fi-FI" sz="2400" dirty="0">
                          <a:solidFill>
                            <a:srgbClr val="000000"/>
                          </a:solidFill>
                        </a:rPr>
                        <m:t>ℱ</m:t>
                      </m:r>
                      <m:r>
                        <a:rPr lang="fi-FI" sz="2400" i="1" dirty="0">
                          <a:solidFill>
                            <a:srgbClr val="000000"/>
                          </a:solidFill>
                          <a:latin typeface="Cambria Math"/>
                        </a:rPr>
                        <m:t>{</m:t>
                      </m:r>
                      <m:r>
                        <a:rPr lang="fi-FI" sz="2400" i="1" dirty="0">
                          <a:solidFill>
                            <a:srgbClr val="000000"/>
                          </a:solidFill>
                          <a:latin typeface="Cambria Math"/>
                        </a:rPr>
                        <m:t>𝑓</m:t>
                      </m:r>
                      <m:r>
                        <a:rPr lang="fi-FI" sz="2400" i="1" dirty="0">
                          <a:solidFill>
                            <a:srgbClr val="000000"/>
                          </a:solidFill>
                          <a:latin typeface="Cambria Math"/>
                        </a:rPr>
                        <m:t>}</m:t>
                      </m:r>
                    </m:oMath>
                  </m:oMathPara>
                </a14:m>
                <a:endParaRPr lang="fi-FI" sz="2400" dirty="0">
                  <a:solidFill>
                    <a:srgbClr val="000000"/>
                  </a:solidFill>
                </a:endParaRPr>
              </a:p>
            </p:txBody>
          </p:sp>
        </mc:Choice>
        <mc:Fallback xmlns="">
          <p:sp>
            <p:nvSpPr>
              <p:cNvPr id="199" name="Math Text: f hat"/>
              <p:cNvSpPr txBox="1">
                <a:spLocks noRot="1" noChangeAspect="1" noMove="1" noResize="1" noEditPoints="1" noAdjustHandles="1" noChangeArrowheads="1" noChangeShapeType="1" noTextEdit="1"/>
              </p:cNvSpPr>
              <p:nvPr/>
            </p:nvSpPr>
            <p:spPr>
              <a:xfrm>
                <a:off x="6210721" y="396939"/>
                <a:ext cx="907568" cy="461665"/>
              </a:xfrm>
              <a:prstGeom prst="rect">
                <a:avLst/>
              </a:prstGeom>
              <a:blipFill rotWithShape="1">
                <a:blip r:embed="rId14"/>
                <a:stretch>
                  <a:fillRect b="-19737"/>
                </a:stretch>
              </a:blipFill>
            </p:spPr>
            <p:txBody>
              <a:bodyPr/>
              <a:lstStyle/>
              <a:p>
                <a:r>
                  <a:rPr lang="fi-FI">
                    <a:noFill/>
                  </a:rPr>
                  <a:t> </a:t>
                </a:r>
              </a:p>
            </p:txBody>
          </p:sp>
        </mc:Fallback>
      </mc:AlternateContent>
      <p:grpSp>
        <p:nvGrpSpPr>
          <p:cNvPr id="139" name="Big Axis x, p"/>
          <p:cNvGrpSpPr/>
          <p:nvPr/>
        </p:nvGrpSpPr>
        <p:grpSpPr>
          <a:xfrm>
            <a:off x="160392" y="943224"/>
            <a:ext cx="4317136" cy="4220449"/>
            <a:chOff x="1009164" y="-882979"/>
            <a:chExt cx="4317136" cy="4220449"/>
          </a:xfrm>
        </p:grpSpPr>
        <p:cxnSp>
          <p:nvCxnSpPr>
            <p:cNvPr id="140" name="Axis X"/>
            <p:cNvCxnSpPr/>
            <p:nvPr/>
          </p:nvCxnSpPr>
          <p:spPr>
            <a:xfrm flipV="1">
              <a:off x="1438656" y="2942716"/>
              <a:ext cx="3804317" cy="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41" name="Axis P"/>
            <p:cNvCxnSpPr/>
            <p:nvPr/>
          </p:nvCxnSpPr>
          <p:spPr>
            <a:xfrm flipV="1">
              <a:off x="1438656" y="-825306"/>
              <a:ext cx="0" cy="376802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42" name="X"/>
                <p:cNvSpPr txBox="1"/>
                <p:nvPr/>
              </p:nvSpPr>
              <p:spPr>
                <a:xfrm>
                  <a:off x="4883871" y="2875805"/>
                  <a:ext cx="44242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𝑥</m:t>
                        </m:r>
                      </m:oMath>
                    </m:oMathPara>
                  </a14:m>
                  <a:endParaRPr lang="fi-FI" sz="2400" dirty="0">
                    <a:solidFill>
                      <a:srgbClr val="000000"/>
                    </a:solidFill>
                  </a:endParaRPr>
                </a:p>
              </p:txBody>
            </p:sp>
          </mc:Choice>
          <mc:Fallback xmlns="">
            <p:sp>
              <p:nvSpPr>
                <p:cNvPr id="142" name="X"/>
                <p:cNvSpPr txBox="1">
                  <a:spLocks noRot="1" noChangeAspect="1" noMove="1" noResize="1" noEditPoints="1" noAdjustHandles="1" noChangeArrowheads="1" noChangeShapeType="1" noTextEdit="1"/>
                </p:cNvSpPr>
                <p:nvPr/>
              </p:nvSpPr>
              <p:spPr>
                <a:xfrm>
                  <a:off x="4883871" y="2875805"/>
                  <a:ext cx="442429" cy="461665"/>
                </a:xfrm>
                <a:prstGeom prst="rect">
                  <a:avLst/>
                </a:prstGeom>
                <a:blipFill rotWithShape="1">
                  <a:blip r:embed="rId22"/>
                  <a:stretch>
                    <a:fillRect/>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143" name="Y"/>
                <p:cNvSpPr txBox="1"/>
                <p:nvPr/>
              </p:nvSpPr>
              <p:spPr>
                <a:xfrm>
                  <a:off x="1009164" y="-882979"/>
                  <a:ext cx="46038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𝑝</m:t>
                        </m:r>
                      </m:oMath>
                    </m:oMathPara>
                  </a14:m>
                  <a:endParaRPr lang="fi-FI" sz="2400" dirty="0">
                    <a:solidFill>
                      <a:srgbClr val="000000"/>
                    </a:solidFill>
                  </a:endParaRPr>
                </a:p>
              </p:txBody>
            </p:sp>
          </mc:Choice>
          <mc:Fallback xmlns="">
            <p:sp>
              <p:nvSpPr>
                <p:cNvPr id="143" name="Y"/>
                <p:cNvSpPr txBox="1">
                  <a:spLocks noRot="1" noChangeAspect="1" noMove="1" noResize="1" noEditPoints="1" noAdjustHandles="1" noChangeArrowheads="1" noChangeShapeType="1" noTextEdit="1"/>
                </p:cNvSpPr>
                <p:nvPr/>
              </p:nvSpPr>
              <p:spPr>
                <a:xfrm>
                  <a:off x="1009164" y="-882979"/>
                  <a:ext cx="460382" cy="461665"/>
                </a:xfrm>
                <a:prstGeom prst="rect">
                  <a:avLst/>
                </a:prstGeom>
                <a:blipFill rotWithShape="1">
                  <a:blip r:embed="rId23"/>
                  <a:stretch>
                    <a:fillRect b="-13333"/>
                  </a:stretch>
                </a:blipFill>
              </p:spPr>
              <p:txBody>
                <a:bodyPr/>
                <a:lstStyle/>
                <a:p>
                  <a:r>
                    <a:rPr lang="fi-FI">
                      <a:noFill/>
                    </a:rPr>
                    <a:t> </a:t>
                  </a:r>
                </a:p>
              </p:txBody>
            </p:sp>
          </mc:Fallback>
        </mc:AlternateContent>
      </p:grpSp>
      <p:grpSp>
        <p:nvGrpSpPr>
          <p:cNvPr id="145" name="Fourier Axes Big"/>
          <p:cNvGrpSpPr/>
          <p:nvPr/>
        </p:nvGrpSpPr>
        <p:grpSpPr>
          <a:xfrm>
            <a:off x="4418925" y="953513"/>
            <a:ext cx="4461687" cy="4210160"/>
            <a:chOff x="4418925" y="953513"/>
            <a:chExt cx="4461687" cy="4210160"/>
          </a:xfrm>
        </p:grpSpPr>
        <p:cxnSp>
          <p:nvCxnSpPr>
            <p:cNvPr id="146" name="Axis X"/>
            <p:cNvCxnSpPr/>
            <p:nvPr/>
          </p:nvCxnSpPr>
          <p:spPr>
            <a:xfrm flipV="1">
              <a:off x="4988449" y="4768919"/>
              <a:ext cx="3804317" cy="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47" name="Axis P"/>
            <p:cNvCxnSpPr/>
            <p:nvPr/>
          </p:nvCxnSpPr>
          <p:spPr>
            <a:xfrm flipV="1">
              <a:off x="4988449" y="1000897"/>
              <a:ext cx="0" cy="376802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48" name="X"/>
                <p:cNvSpPr txBox="1"/>
                <p:nvPr/>
              </p:nvSpPr>
              <p:spPr>
                <a:xfrm>
                  <a:off x="8248324" y="4702008"/>
                  <a:ext cx="63228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𝑥</m:t>
                            </m:r>
                          </m:sub>
                        </m:sSub>
                      </m:oMath>
                    </m:oMathPara>
                  </a14:m>
                  <a:endParaRPr lang="fi-FI" sz="2400" dirty="0">
                    <a:solidFill>
                      <a:srgbClr val="000000"/>
                    </a:solidFill>
                  </a:endParaRPr>
                </a:p>
              </p:txBody>
            </p:sp>
          </mc:Choice>
          <mc:Fallback xmlns="">
            <p:sp>
              <p:nvSpPr>
                <p:cNvPr id="148" name="X"/>
                <p:cNvSpPr txBox="1">
                  <a:spLocks noRot="1" noChangeAspect="1" noMove="1" noResize="1" noEditPoints="1" noAdjustHandles="1" noChangeArrowheads="1" noChangeShapeType="1" noTextEdit="1"/>
                </p:cNvSpPr>
                <p:nvPr/>
              </p:nvSpPr>
              <p:spPr>
                <a:xfrm>
                  <a:off x="8248324" y="4702008"/>
                  <a:ext cx="632288" cy="461665"/>
                </a:xfrm>
                <a:prstGeom prst="rect">
                  <a:avLst/>
                </a:prstGeom>
                <a:blipFill rotWithShape="1">
                  <a:blip r:embed="rId24"/>
                  <a:stretch>
                    <a:fillRect/>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149" name="Y"/>
                <p:cNvSpPr txBox="1"/>
                <p:nvPr/>
              </p:nvSpPr>
              <p:spPr>
                <a:xfrm>
                  <a:off x="4418925" y="953513"/>
                  <a:ext cx="637033" cy="4901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𝑝</m:t>
                            </m:r>
                          </m:sub>
                        </m:sSub>
                      </m:oMath>
                    </m:oMathPara>
                  </a14:m>
                  <a:endParaRPr lang="fi-FI" sz="2400" dirty="0">
                    <a:solidFill>
                      <a:srgbClr val="000000"/>
                    </a:solidFill>
                  </a:endParaRPr>
                </a:p>
              </p:txBody>
            </p:sp>
          </mc:Choice>
          <mc:Fallback xmlns="">
            <p:sp>
              <p:nvSpPr>
                <p:cNvPr id="149" name="Y"/>
                <p:cNvSpPr txBox="1">
                  <a:spLocks noRot="1" noChangeAspect="1" noMove="1" noResize="1" noEditPoints="1" noAdjustHandles="1" noChangeArrowheads="1" noChangeShapeType="1" noTextEdit="1"/>
                </p:cNvSpPr>
                <p:nvPr/>
              </p:nvSpPr>
              <p:spPr>
                <a:xfrm>
                  <a:off x="4418925" y="953513"/>
                  <a:ext cx="637033" cy="490199"/>
                </a:xfrm>
                <a:prstGeom prst="rect">
                  <a:avLst/>
                </a:prstGeom>
                <a:blipFill rotWithShape="1">
                  <a:blip r:embed="rId25"/>
                  <a:stretch>
                    <a:fillRect b="-4938"/>
                  </a:stretch>
                </a:blipFill>
              </p:spPr>
              <p:txBody>
                <a:bodyPr/>
                <a:lstStyle/>
                <a:p>
                  <a:r>
                    <a:rPr lang="fi-FI">
                      <a:noFill/>
                    </a:rPr>
                    <a:t> </a:t>
                  </a:r>
                </a:p>
              </p:txBody>
            </p:sp>
          </mc:Fallback>
        </mc:AlternateContent>
        <p:cxnSp>
          <p:nvCxnSpPr>
            <p:cNvPr id="150" name="Fourier ω_p=0"/>
            <p:cNvCxnSpPr/>
            <p:nvPr/>
          </p:nvCxnSpPr>
          <p:spPr>
            <a:xfrm>
              <a:off x="4933950" y="3001779"/>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cxnSp>
          <p:nvCxnSpPr>
            <p:cNvPr id="151" name="Fourier ω_x=0"/>
            <p:cNvCxnSpPr/>
            <p:nvPr/>
          </p:nvCxnSpPr>
          <p:spPr>
            <a:xfrm rot="5400000">
              <a:off x="6745157" y="4792977"/>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grpSp>
      <p:grpSp>
        <p:nvGrpSpPr>
          <p:cNvPr id="43" name="Difference"/>
          <p:cNvGrpSpPr/>
          <p:nvPr/>
        </p:nvGrpSpPr>
        <p:grpSpPr>
          <a:xfrm flipH="1">
            <a:off x="576045" y="1250784"/>
            <a:ext cx="581025" cy="388382"/>
            <a:chOff x="1838325" y="323334"/>
            <a:chExt cx="581025" cy="388382"/>
          </a:xfrm>
        </p:grpSpPr>
        <p:cxnSp>
          <p:nvCxnSpPr>
            <p:cNvPr id="46" name="Connector"/>
            <p:cNvCxnSpPr>
              <a:stCxn id="45" idx="6"/>
              <a:endCxn id="44" idx="2"/>
            </p:cNvCxnSpPr>
            <p:nvPr/>
          </p:nvCxnSpPr>
          <p:spPr>
            <a:xfrm>
              <a:off x="2076450" y="527050"/>
              <a:ext cx="12065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44" name="Circle: Plus"/>
            <p:cNvSpPr/>
            <p:nvPr/>
          </p:nvSpPr>
          <p:spPr>
            <a:xfrm>
              <a:off x="2197100" y="438150"/>
              <a:ext cx="177800" cy="1778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fi-FI"/>
            </a:p>
          </p:txBody>
        </p:sp>
        <p:sp>
          <p:nvSpPr>
            <p:cNvPr id="45" name="Circle: Minus"/>
            <p:cNvSpPr/>
            <p:nvPr/>
          </p:nvSpPr>
          <p:spPr>
            <a:xfrm>
              <a:off x="1898650" y="438150"/>
              <a:ext cx="177800" cy="1778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i-FI"/>
            </a:p>
          </p:txBody>
        </p:sp>
        <p:sp>
          <p:nvSpPr>
            <p:cNvPr id="47" name="Text: Plus"/>
            <p:cNvSpPr txBox="1"/>
            <p:nvPr/>
          </p:nvSpPr>
          <p:spPr>
            <a:xfrm>
              <a:off x="2114550" y="323334"/>
              <a:ext cx="304800" cy="369332"/>
            </a:xfrm>
            <a:prstGeom prst="rect">
              <a:avLst/>
            </a:prstGeom>
            <a:noFill/>
          </p:spPr>
          <p:txBody>
            <a:bodyPr wrap="square" rtlCol="0">
              <a:spAutoFit/>
            </a:bodyPr>
            <a:lstStyle/>
            <a:p>
              <a:r>
                <a:rPr lang="fi-FI" dirty="0" smtClean="0">
                  <a:solidFill>
                    <a:schemeClr val="accent6"/>
                  </a:solidFill>
                </a:rPr>
                <a:t>-</a:t>
              </a:r>
              <a:endParaRPr lang="fi-FI" dirty="0">
                <a:solidFill>
                  <a:schemeClr val="accent6"/>
                </a:solidFill>
              </a:endParaRPr>
            </a:p>
          </p:txBody>
        </p:sp>
        <p:sp>
          <p:nvSpPr>
            <p:cNvPr id="48" name="Text: Minus"/>
            <p:cNvSpPr txBox="1"/>
            <p:nvPr/>
          </p:nvSpPr>
          <p:spPr>
            <a:xfrm>
              <a:off x="1838325" y="342384"/>
              <a:ext cx="304800" cy="369332"/>
            </a:xfrm>
            <a:prstGeom prst="rect">
              <a:avLst/>
            </a:prstGeom>
            <a:noFill/>
          </p:spPr>
          <p:txBody>
            <a:bodyPr wrap="square" rtlCol="0">
              <a:spAutoFit/>
            </a:bodyPr>
            <a:lstStyle/>
            <a:p>
              <a:r>
                <a:rPr lang="fi-FI" dirty="0" smtClean="0">
                  <a:solidFill>
                    <a:schemeClr val="accent6"/>
                  </a:solidFill>
                </a:rPr>
                <a:t>+</a:t>
              </a:r>
              <a:endParaRPr lang="fi-FI" dirty="0">
                <a:solidFill>
                  <a:schemeClr val="accent6"/>
                </a:solidFill>
              </a:endParaRPr>
            </a:p>
          </p:txBody>
        </p:sp>
      </p:grpSp>
      <p:grpSp>
        <p:nvGrpSpPr>
          <p:cNvPr id="110" name="Difference"/>
          <p:cNvGrpSpPr/>
          <p:nvPr/>
        </p:nvGrpSpPr>
        <p:grpSpPr>
          <a:xfrm flipH="1">
            <a:off x="576045" y="2012926"/>
            <a:ext cx="581025" cy="388382"/>
            <a:chOff x="1838325" y="323334"/>
            <a:chExt cx="581025" cy="388382"/>
          </a:xfrm>
        </p:grpSpPr>
        <p:cxnSp>
          <p:nvCxnSpPr>
            <p:cNvPr id="114" name="Connector"/>
            <p:cNvCxnSpPr>
              <a:stCxn id="116" idx="6"/>
              <a:endCxn id="115" idx="2"/>
            </p:cNvCxnSpPr>
            <p:nvPr/>
          </p:nvCxnSpPr>
          <p:spPr>
            <a:xfrm>
              <a:off x="2076450" y="527050"/>
              <a:ext cx="12065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15" name="Circle: Plus"/>
            <p:cNvSpPr/>
            <p:nvPr/>
          </p:nvSpPr>
          <p:spPr>
            <a:xfrm>
              <a:off x="2197100" y="438150"/>
              <a:ext cx="177800" cy="1778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fi-FI"/>
            </a:p>
          </p:txBody>
        </p:sp>
        <p:sp>
          <p:nvSpPr>
            <p:cNvPr id="116" name="Circle: Minus"/>
            <p:cNvSpPr/>
            <p:nvPr/>
          </p:nvSpPr>
          <p:spPr>
            <a:xfrm>
              <a:off x="1898650" y="438150"/>
              <a:ext cx="177800" cy="1778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i-FI"/>
            </a:p>
          </p:txBody>
        </p:sp>
        <p:sp>
          <p:nvSpPr>
            <p:cNvPr id="117" name="Text: Plus"/>
            <p:cNvSpPr txBox="1"/>
            <p:nvPr/>
          </p:nvSpPr>
          <p:spPr>
            <a:xfrm>
              <a:off x="2114550" y="323334"/>
              <a:ext cx="304800" cy="369332"/>
            </a:xfrm>
            <a:prstGeom prst="rect">
              <a:avLst/>
            </a:prstGeom>
            <a:noFill/>
          </p:spPr>
          <p:txBody>
            <a:bodyPr wrap="square" rtlCol="0">
              <a:spAutoFit/>
            </a:bodyPr>
            <a:lstStyle/>
            <a:p>
              <a:r>
                <a:rPr lang="fi-FI" dirty="0" smtClean="0">
                  <a:solidFill>
                    <a:schemeClr val="accent6"/>
                  </a:solidFill>
                </a:rPr>
                <a:t>-</a:t>
              </a:r>
              <a:endParaRPr lang="fi-FI" dirty="0">
                <a:solidFill>
                  <a:schemeClr val="accent6"/>
                </a:solidFill>
              </a:endParaRPr>
            </a:p>
          </p:txBody>
        </p:sp>
        <p:sp>
          <p:nvSpPr>
            <p:cNvPr id="118" name="Text: Minus"/>
            <p:cNvSpPr txBox="1"/>
            <p:nvPr/>
          </p:nvSpPr>
          <p:spPr>
            <a:xfrm>
              <a:off x="1838325" y="342384"/>
              <a:ext cx="304800" cy="369332"/>
            </a:xfrm>
            <a:prstGeom prst="rect">
              <a:avLst/>
            </a:prstGeom>
            <a:noFill/>
          </p:spPr>
          <p:txBody>
            <a:bodyPr wrap="square" rtlCol="0">
              <a:spAutoFit/>
            </a:bodyPr>
            <a:lstStyle/>
            <a:p>
              <a:r>
                <a:rPr lang="fi-FI" dirty="0" smtClean="0">
                  <a:solidFill>
                    <a:schemeClr val="accent6"/>
                  </a:solidFill>
                </a:rPr>
                <a:t>+</a:t>
              </a:r>
              <a:endParaRPr lang="fi-FI" dirty="0">
                <a:solidFill>
                  <a:schemeClr val="accent6"/>
                </a:solidFill>
              </a:endParaRPr>
            </a:p>
          </p:txBody>
        </p:sp>
      </p:grpSp>
      <p:grpSp>
        <p:nvGrpSpPr>
          <p:cNvPr id="119" name="Difference"/>
          <p:cNvGrpSpPr/>
          <p:nvPr/>
        </p:nvGrpSpPr>
        <p:grpSpPr>
          <a:xfrm flipH="1">
            <a:off x="576045" y="2775068"/>
            <a:ext cx="581025" cy="388382"/>
            <a:chOff x="1838325" y="323334"/>
            <a:chExt cx="581025" cy="388382"/>
          </a:xfrm>
        </p:grpSpPr>
        <p:cxnSp>
          <p:nvCxnSpPr>
            <p:cNvPr id="120" name="Connector"/>
            <p:cNvCxnSpPr>
              <a:stCxn id="122" idx="6"/>
              <a:endCxn id="121" idx="2"/>
            </p:cNvCxnSpPr>
            <p:nvPr/>
          </p:nvCxnSpPr>
          <p:spPr>
            <a:xfrm>
              <a:off x="2076450" y="527050"/>
              <a:ext cx="12065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21" name="Circle: Plus"/>
            <p:cNvSpPr/>
            <p:nvPr/>
          </p:nvSpPr>
          <p:spPr>
            <a:xfrm>
              <a:off x="2197100" y="438150"/>
              <a:ext cx="177800" cy="1778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fi-FI"/>
            </a:p>
          </p:txBody>
        </p:sp>
        <p:sp>
          <p:nvSpPr>
            <p:cNvPr id="122" name="Circle: Minus"/>
            <p:cNvSpPr/>
            <p:nvPr/>
          </p:nvSpPr>
          <p:spPr>
            <a:xfrm>
              <a:off x="1898650" y="438150"/>
              <a:ext cx="177800" cy="1778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i-FI"/>
            </a:p>
          </p:txBody>
        </p:sp>
        <p:sp>
          <p:nvSpPr>
            <p:cNvPr id="123" name="Text: Plus"/>
            <p:cNvSpPr txBox="1"/>
            <p:nvPr/>
          </p:nvSpPr>
          <p:spPr>
            <a:xfrm>
              <a:off x="2114550" y="323334"/>
              <a:ext cx="304800" cy="369332"/>
            </a:xfrm>
            <a:prstGeom prst="rect">
              <a:avLst/>
            </a:prstGeom>
            <a:noFill/>
          </p:spPr>
          <p:txBody>
            <a:bodyPr wrap="square" rtlCol="0">
              <a:spAutoFit/>
            </a:bodyPr>
            <a:lstStyle/>
            <a:p>
              <a:r>
                <a:rPr lang="fi-FI" dirty="0" smtClean="0">
                  <a:solidFill>
                    <a:schemeClr val="accent6"/>
                  </a:solidFill>
                </a:rPr>
                <a:t>-</a:t>
              </a:r>
              <a:endParaRPr lang="fi-FI" dirty="0">
                <a:solidFill>
                  <a:schemeClr val="accent6"/>
                </a:solidFill>
              </a:endParaRPr>
            </a:p>
          </p:txBody>
        </p:sp>
        <p:sp>
          <p:nvSpPr>
            <p:cNvPr id="124" name="Text: Minus"/>
            <p:cNvSpPr txBox="1"/>
            <p:nvPr/>
          </p:nvSpPr>
          <p:spPr>
            <a:xfrm>
              <a:off x="1838325" y="342384"/>
              <a:ext cx="304800" cy="369332"/>
            </a:xfrm>
            <a:prstGeom prst="rect">
              <a:avLst/>
            </a:prstGeom>
            <a:noFill/>
          </p:spPr>
          <p:txBody>
            <a:bodyPr wrap="square" rtlCol="0">
              <a:spAutoFit/>
            </a:bodyPr>
            <a:lstStyle/>
            <a:p>
              <a:r>
                <a:rPr lang="fi-FI" dirty="0" smtClean="0">
                  <a:solidFill>
                    <a:schemeClr val="accent6"/>
                  </a:solidFill>
                </a:rPr>
                <a:t>+</a:t>
              </a:r>
              <a:endParaRPr lang="fi-FI" dirty="0">
                <a:solidFill>
                  <a:schemeClr val="accent6"/>
                </a:solidFill>
              </a:endParaRPr>
            </a:p>
          </p:txBody>
        </p:sp>
      </p:grpSp>
      <p:grpSp>
        <p:nvGrpSpPr>
          <p:cNvPr id="125" name="Difference"/>
          <p:cNvGrpSpPr/>
          <p:nvPr/>
        </p:nvGrpSpPr>
        <p:grpSpPr>
          <a:xfrm flipH="1">
            <a:off x="576045" y="3537210"/>
            <a:ext cx="581025" cy="388382"/>
            <a:chOff x="1838325" y="323334"/>
            <a:chExt cx="581025" cy="388382"/>
          </a:xfrm>
        </p:grpSpPr>
        <p:cxnSp>
          <p:nvCxnSpPr>
            <p:cNvPr id="126" name="Connector"/>
            <p:cNvCxnSpPr>
              <a:stCxn id="128" idx="6"/>
              <a:endCxn id="127" idx="2"/>
            </p:cNvCxnSpPr>
            <p:nvPr/>
          </p:nvCxnSpPr>
          <p:spPr>
            <a:xfrm>
              <a:off x="2076450" y="527050"/>
              <a:ext cx="12065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27" name="Circle: Plus"/>
            <p:cNvSpPr/>
            <p:nvPr/>
          </p:nvSpPr>
          <p:spPr>
            <a:xfrm>
              <a:off x="2197100" y="438150"/>
              <a:ext cx="177800" cy="1778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fi-FI"/>
            </a:p>
          </p:txBody>
        </p:sp>
        <p:sp>
          <p:nvSpPr>
            <p:cNvPr id="128" name="Circle: Minus"/>
            <p:cNvSpPr/>
            <p:nvPr/>
          </p:nvSpPr>
          <p:spPr>
            <a:xfrm>
              <a:off x="1898650" y="438150"/>
              <a:ext cx="177800" cy="1778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i-FI"/>
            </a:p>
          </p:txBody>
        </p:sp>
        <p:sp>
          <p:nvSpPr>
            <p:cNvPr id="129" name="Text: Plus"/>
            <p:cNvSpPr txBox="1"/>
            <p:nvPr/>
          </p:nvSpPr>
          <p:spPr>
            <a:xfrm>
              <a:off x="2114550" y="323334"/>
              <a:ext cx="304800" cy="369332"/>
            </a:xfrm>
            <a:prstGeom prst="rect">
              <a:avLst/>
            </a:prstGeom>
            <a:noFill/>
          </p:spPr>
          <p:txBody>
            <a:bodyPr wrap="square" rtlCol="0">
              <a:spAutoFit/>
            </a:bodyPr>
            <a:lstStyle/>
            <a:p>
              <a:r>
                <a:rPr lang="fi-FI" dirty="0" smtClean="0">
                  <a:solidFill>
                    <a:schemeClr val="accent6"/>
                  </a:solidFill>
                </a:rPr>
                <a:t>-</a:t>
              </a:r>
              <a:endParaRPr lang="fi-FI" dirty="0">
                <a:solidFill>
                  <a:schemeClr val="accent6"/>
                </a:solidFill>
              </a:endParaRPr>
            </a:p>
          </p:txBody>
        </p:sp>
        <p:sp>
          <p:nvSpPr>
            <p:cNvPr id="130" name="Text: Minus"/>
            <p:cNvSpPr txBox="1"/>
            <p:nvPr/>
          </p:nvSpPr>
          <p:spPr>
            <a:xfrm>
              <a:off x="1838325" y="342384"/>
              <a:ext cx="304800" cy="369332"/>
            </a:xfrm>
            <a:prstGeom prst="rect">
              <a:avLst/>
            </a:prstGeom>
            <a:noFill/>
          </p:spPr>
          <p:txBody>
            <a:bodyPr wrap="square" rtlCol="0">
              <a:spAutoFit/>
            </a:bodyPr>
            <a:lstStyle/>
            <a:p>
              <a:r>
                <a:rPr lang="fi-FI" dirty="0" smtClean="0">
                  <a:solidFill>
                    <a:schemeClr val="accent6"/>
                  </a:solidFill>
                </a:rPr>
                <a:t>+</a:t>
              </a:r>
              <a:endParaRPr lang="fi-FI" dirty="0">
                <a:solidFill>
                  <a:schemeClr val="accent6"/>
                </a:solidFill>
              </a:endParaRPr>
            </a:p>
          </p:txBody>
        </p:sp>
      </p:grpSp>
      <p:grpSp>
        <p:nvGrpSpPr>
          <p:cNvPr id="131" name="Difference"/>
          <p:cNvGrpSpPr/>
          <p:nvPr/>
        </p:nvGrpSpPr>
        <p:grpSpPr>
          <a:xfrm flipH="1">
            <a:off x="576045" y="4299351"/>
            <a:ext cx="581025" cy="388382"/>
            <a:chOff x="1838325" y="323334"/>
            <a:chExt cx="581025" cy="388382"/>
          </a:xfrm>
        </p:grpSpPr>
        <p:cxnSp>
          <p:nvCxnSpPr>
            <p:cNvPr id="132" name="Connector"/>
            <p:cNvCxnSpPr>
              <a:stCxn id="134" idx="6"/>
              <a:endCxn id="133" idx="2"/>
            </p:cNvCxnSpPr>
            <p:nvPr/>
          </p:nvCxnSpPr>
          <p:spPr>
            <a:xfrm>
              <a:off x="2076450" y="527050"/>
              <a:ext cx="12065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33" name="Circle: Plus"/>
            <p:cNvSpPr/>
            <p:nvPr/>
          </p:nvSpPr>
          <p:spPr>
            <a:xfrm>
              <a:off x="2197100" y="438150"/>
              <a:ext cx="177800" cy="1778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fi-FI"/>
            </a:p>
          </p:txBody>
        </p:sp>
        <p:sp>
          <p:nvSpPr>
            <p:cNvPr id="134" name="Circle: Minus"/>
            <p:cNvSpPr/>
            <p:nvPr/>
          </p:nvSpPr>
          <p:spPr>
            <a:xfrm>
              <a:off x="1898650" y="438150"/>
              <a:ext cx="177800" cy="1778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i-FI"/>
            </a:p>
          </p:txBody>
        </p:sp>
        <p:sp>
          <p:nvSpPr>
            <p:cNvPr id="135" name="Text: Plus"/>
            <p:cNvSpPr txBox="1"/>
            <p:nvPr/>
          </p:nvSpPr>
          <p:spPr>
            <a:xfrm>
              <a:off x="2114550" y="323334"/>
              <a:ext cx="304800" cy="369332"/>
            </a:xfrm>
            <a:prstGeom prst="rect">
              <a:avLst/>
            </a:prstGeom>
            <a:noFill/>
          </p:spPr>
          <p:txBody>
            <a:bodyPr wrap="square" rtlCol="0">
              <a:spAutoFit/>
            </a:bodyPr>
            <a:lstStyle/>
            <a:p>
              <a:r>
                <a:rPr lang="fi-FI" dirty="0" smtClean="0">
                  <a:solidFill>
                    <a:schemeClr val="accent6"/>
                  </a:solidFill>
                </a:rPr>
                <a:t>-</a:t>
              </a:r>
              <a:endParaRPr lang="fi-FI" dirty="0">
                <a:solidFill>
                  <a:schemeClr val="accent6"/>
                </a:solidFill>
              </a:endParaRPr>
            </a:p>
          </p:txBody>
        </p:sp>
        <p:sp>
          <p:nvSpPr>
            <p:cNvPr id="136" name="Text: Minus"/>
            <p:cNvSpPr txBox="1"/>
            <p:nvPr/>
          </p:nvSpPr>
          <p:spPr>
            <a:xfrm>
              <a:off x="1838325" y="342384"/>
              <a:ext cx="304800" cy="369332"/>
            </a:xfrm>
            <a:prstGeom prst="rect">
              <a:avLst/>
            </a:prstGeom>
            <a:noFill/>
          </p:spPr>
          <p:txBody>
            <a:bodyPr wrap="square" rtlCol="0">
              <a:spAutoFit/>
            </a:bodyPr>
            <a:lstStyle/>
            <a:p>
              <a:r>
                <a:rPr lang="fi-FI" dirty="0" smtClean="0">
                  <a:solidFill>
                    <a:schemeClr val="accent6"/>
                  </a:solidFill>
                </a:rPr>
                <a:t>+</a:t>
              </a:r>
              <a:endParaRPr lang="fi-FI" dirty="0">
                <a:solidFill>
                  <a:schemeClr val="accent6"/>
                </a:solidFill>
              </a:endParaRPr>
            </a:p>
          </p:txBody>
        </p:sp>
      </p:grpSp>
    </p:spTree>
    <p:custDataLst>
      <p:tags r:id="rId1"/>
    </p:custDataLst>
    <p:extLst>
      <p:ext uri="{BB962C8B-B14F-4D97-AF65-F5344CB8AC3E}">
        <p14:creationId xmlns:p14="http://schemas.microsoft.com/office/powerpoint/2010/main" val="3423460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nodeType="withEffect">
                                  <p:stCondLst>
                                    <p:cond delay="0"/>
                                  </p:stCondLst>
                                  <p:childTnLst>
                                    <p:set>
                                      <p:cBhvr>
                                        <p:cTn id="9" dur="1" fill="hold">
                                          <p:stCondLst>
                                            <p:cond delay="0"/>
                                          </p:stCondLst>
                                        </p:cTn>
                                        <p:tgtEl>
                                          <p:spTgt spid="110"/>
                                        </p:tgtEl>
                                        <p:attrNameLst>
                                          <p:attrName>style.visibility</p:attrName>
                                        </p:attrNameLst>
                                      </p:cBhvr>
                                      <p:to>
                                        <p:strVal val="visible"/>
                                      </p:to>
                                    </p:set>
                                    <p:animEffect transition="in" filter="fade">
                                      <p:cBhvr>
                                        <p:cTn id="10" dur="500"/>
                                        <p:tgtEl>
                                          <p:spTgt spid="110"/>
                                        </p:tgtEl>
                                      </p:cBhvr>
                                    </p:animEffect>
                                  </p:childTnLst>
                                </p:cTn>
                              </p:par>
                              <p:par>
                                <p:cTn id="11" presetID="10" presetClass="entr" presetSubtype="0" fill="hold" nodeType="withEffect">
                                  <p:stCondLst>
                                    <p:cond delay="0"/>
                                  </p:stCondLst>
                                  <p:childTnLst>
                                    <p:set>
                                      <p:cBhvr>
                                        <p:cTn id="12" dur="1" fill="hold">
                                          <p:stCondLst>
                                            <p:cond delay="0"/>
                                          </p:stCondLst>
                                        </p:cTn>
                                        <p:tgtEl>
                                          <p:spTgt spid="119"/>
                                        </p:tgtEl>
                                        <p:attrNameLst>
                                          <p:attrName>style.visibility</p:attrName>
                                        </p:attrNameLst>
                                      </p:cBhvr>
                                      <p:to>
                                        <p:strVal val="visible"/>
                                      </p:to>
                                    </p:set>
                                    <p:animEffect transition="in" filter="fade">
                                      <p:cBhvr>
                                        <p:cTn id="13" dur="500"/>
                                        <p:tgtEl>
                                          <p:spTgt spid="119"/>
                                        </p:tgtEl>
                                      </p:cBhvr>
                                    </p:animEffect>
                                  </p:childTnLst>
                                </p:cTn>
                              </p:par>
                              <p:par>
                                <p:cTn id="14" presetID="10" presetClass="entr" presetSubtype="0" fill="hold" nodeType="withEffect">
                                  <p:stCondLst>
                                    <p:cond delay="0"/>
                                  </p:stCondLst>
                                  <p:childTnLst>
                                    <p:set>
                                      <p:cBhvr>
                                        <p:cTn id="15" dur="1" fill="hold">
                                          <p:stCondLst>
                                            <p:cond delay="0"/>
                                          </p:stCondLst>
                                        </p:cTn>
                                        <p:tgtEl>
                                          <p:spTgt spid="125"/>
                                        </p:tgtEl>
                                        <p:attrNameLst>
                                          <p:attrName>style.visibility</p:attrName>
                                        </p:attrNameLst>
                                      </p:cBhvr>
                                      <p:to>
                                        <p:strVal val="visible"/>
                                      </p:to>
                                    </p:set>
                                    <p:animEffect transition="in" filter="fade">
                                      <p:cBhvr>
                                        <p:cTn id="16" dur="500"/>
                                        <p:tgtEl>
                                          <p:spTgt spid="125"/>
                                        </p:tgtEl>
                                      </p:cBhvr>
                                    </p:animEffect>
                                  </p:childTnLst>
                                </p:cTn>
                              </p:par>
                              <p:par>
                                <p:cTn id="17" presetID="10" presetClass="entr" presetSubtype="0" fill="hold" nodeType="withEffect">
                                  <p:stCondLst>
                                    <p:cond delay="0"/>
                                  </p:stCondLst>
                                  <p:childTnLst>
                                    <p:set>
                                      <p:cBhvr>
                                        <p:cTn id="18" dur="1" fill="hold">
                                          <p:stCondLst>
                                            <p:cond delay="0"/>
                                          </p:stCondLst>
                                        </p:cTn>
                                        <p:tgtEl>
                                          <p:spTgt spid="131"/>
                                        </p:tgtEl>
                                        <p:attrNameLst>
                                          <p:attrName>style.visibility</p:attrName>
                                        </p:attrNameLst>
                                      </p:cBhvr>
                                      <p:to>
                                        <p:strVal val="visible"/>
                                      </p:to>
                                    </p:set>
                                    <p:animEffect transition="in" filter="fade">
                                      <p:cBhvr>
                                        <p:cTn id="19" dur="500"/>
                                        <p:tgtEl>
                                          <p:spTgt spid="13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20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par>
                                <p:cTn id="28" presetID="10" presetClass="exit" presetSubtype="0" fill="hold" grpId="0" nodeType="withEffect">
                                  <p:stCondLst>
                                    <p:cond delay="0"/>
                                  </p:stCondLst>
                                  <p:childTnLst>
                                    <p:animEffect transition="out" filter="fade">
                                      <p:cBhvr>
                                        <p:cTn id="29" dur="500"/>
                                        <p:tgtEl>
                                          <p:spTgt spid="165"/>
                                        </p:tgtEl>
                                      </p:cBhvr>
                                    </p:animEffect>
                                    <p:set>
                                      <p:cBhvr>
                                        <p:cTn id="30" dur="1" fill="hold">
                                          <p:stCondLst>
                                            <p:cond delay="499"/>
                                          </p:stCondLst>
                                        </p:cTn>
                                        <p:tgtEl>
                                          <p:spTgt spid="165"/>
                                        </p:tgtEl>
                                        <p:attrNameLst>
                                          <p:attrName>style.visibility</p:attrName>
                                        </p:attrNameLst>
                                      </p:cBhvr>
                                      <p:to>
                                        <p:strVal val="hidden"/>
                                      </p:to>
                                    </p:set>
                                  </p:childTnLst>
                                </p:cTn>
                              </p:par>
                              <p:par>
                                <p:cTn id="31" presetID="42" presetClass="path" presetSubtype="0" accel="40000" decel="40000" fill="hold" nodeType="withEffect">
                                  <p:stCondLst>
                                    <p:cond delay="0"/>
                                  </p:stCondLst>
                                  <p:childTnLst>
                                    <p:animMotion origin="layout" path="M 8.33333E-7 4.22579E-6 L 0.33715 4.22579E-6 " pathEditMode="relative" rAng="0" ptsTypes="AA">
                                      <p:cBhvr>
                                        <p:cTn id="32" dur="2000" fill="hold"/>
                                        <p:tgtEl>
                                          <p:spTgt spid="110"/>
                                        </p:tgtEl>
                                        <p:attrNameLst>
                                          <p:attrName>ppt_x</p:attrName>
                                          <p:attrName>ppt_y</p:attrName>
                                        </p:attrNameLst>
                                      </p:cBhvr>
                                      <p:rCtr x="16858" y="0"/>
                                    </p:animMotion>
                                  </p:childTnLst>
                                </p:cTn>
                              </p:par>
                              <p:par>
                                <p:cTn id="33" presetID="42" presetClass="path" presetSubtype="0" accel="40000" decel="40000" fill="hold" nodeType="withEffect">
                                  <p:stCondLst>
                                    <p:cond delay="0"/>
                                  </p:stCondLst>
                                  <p:childTnLst>
                                    <p:animMotion origin="layout" path="M 8.33333E-7 4.22579E-6 L 0.33715 4.22579E-6 " pathEditMode="relative" rAng="0" ptsTypes="AA">
                                      <p:cBhvr>
                                        <p:cTn id="34" dur="2000" fill="hold"/>
                                        <p:tgtEl>
                                          <p:spTgt spid="43"/>
                                        </p:tgtEl>
                                        <p:attrNameLst>
                                          <p:attrName>ppt_x</p:attrName>
                                          <p:attrName>ppt_y</p:attrName>
                                        </p:attrNameLst>
                                      </p:cBhvr>
                                      <p:rCtr x="16858" y="0"/>
                                    </p:animMotion>
                                  </p:childTnLst>
                                </p:cTn>
                              </p:par>
                              <p:par>
                                <p:cTn id="35" presetID="42" presetClass="path" presetSubtype="0" accel="40000" decel="40000" fill="hold" nodeType="withEffect">
                                  <p:stCondLst>
                                    <p:cond delay="0"/>
                                  </p:stCondLst>
                                  <p:childTnLst>
                                    <p:animMotion origin="layout" path="M 8.33333E-7 4.22579E-6 L 0.33715 4.22579E-6 " pathEditMode="relative" rAng="0" ptsTypes="AA">
                                      <p:cBhvr>
                                        <p:cTn id="36" dur="2000" fill="hold"/>
                                        <p:tgtEl>
                                          <p:spTgt spid="119"/>
                                        </p:tgtEl>
                                        <p:attrNameLst>
                                          <p:attrName>ppt_x</p:attrName>
                                          <p:attrName>ppt_y</p:attrName>
                                        </p:attrNameLst>
                                      </p:cBhvr>
                                      <p:rCtr x="16858" y="0"/>
                                    </p:animMotion>
                                  </p:childTnLst>
                                </p:cTn>
                              </p:par>
                              <p:par>
                                <p:cTn id="37" presetID="42" presetClass="path" presetSubtype="0" accel="40000" decel="40000" fill="hold" nodeType="withEffect">
                                  <p:stCondLst>
                                    <p:cond delay="0"/>
                                  </p:stCondLst>
                                  <p:childTnLst>
                                    <p:animMotion origin="layout" path="M 8.33333E-7 4.22579E-6 L 0.33715 4.22579E-6 " pathEditMode="relative" rAng="0" ptsTypes="AA">
                                      <p:cBhvr>
                                        <p:cTn id="38" dur="2000" fill="hold"/>
                                        <p:tgtEl>
                                          <p:spTgt spid="125"/>
                                        </p:tgtEl>
                                        <p:attrNameLst>
                                          <p:attrName>ppt_x</p:attrName>
                                          <p:attrName>ppt_y</p:attrName>
                                        </p:attrNameLst>
                                      </p:cBhvr>
                                      <p:rCtr x="16858" y="0"/>
                                    </p:animMotion>
                                  </p:childTnLst>
                                </p:cTn>
                              </p:par>
                              <p:par>
                                <p:cTn id="39" presetID="42" presetClass="path" presetSubtype="0" accel="40000" decel="40000" fill="hold" nodeType="withEffect">
                                  <p:stCondLst>
                                    <p:cond delay="0"/>
                                  </p:stCondLst>
                                  <p:childTnLst>
                                    <p:animMotion origin="layout" path="M 8.33333E-7 4.22579E-6 L 0.33715 4.22579E-6 " pathEditMode="relative" rAng="0" ptsTypes="AA">
                                      <p:cBhvr>
                                        <p:cTn id="40" dur="2000" fill="hold"/>
                                        <p:tgtEl>
                                          <p:spTgt spid="131"/>
                                        </p:tgtEl>
                                        <p:attrNameLst>
                                          <p:attrName>ppt_x</p:attrName>
                                          <p:attrName>ppt_y</p:attrName>
                                        </p:attrNameLst>
                                      </p:cBhvr>
                                      <p:rCtr x="16858" y="0"/>
                                    </p:animMotion>
                                  </p:childTnLst>
                                </p:cTn>
                              </p:par>
                              <p:par>
                                <p:cTn id="41" presetID="10" presetClass="exit" presetSubtype="0" fill="hold" nodeType="withEffect">
                                  <p:stCondLst>
                                    <p:cond delay="0"/>
                                  </p:stCondLst>
                                  <p:childTnLst>
                                    <p:animEffect transition="out" filter="fade">
                                      <p:cBhvr>
                                        <p:cTn id="42" dur="2000"/>
                                        <p:tgtEl>
                                          <p:spTgt spid="110"/>
                                        </p:tgtEl>
                                      </p:cBhvr>
                                    </p:animEffect>
                                    <p:set>
                                      <p:cBhvr>
                                        <p:cTn id="43" dur="1" fill="hold">
                                          <p:stCondLst>
                                            <p:cond delay="1999"/>
                                          </p:stCondLst>
                                        </p:cTn>
                                        <p:tgtEl>
                                          <p:spTgt spid="110"/>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2000"/>
                                        <p:tgtEl>
                                          <p:spTgt spid="119"/>
                                        </p:tgtEl>
                                      </p:cBhvr>
                                    </p:animEffect>
                                    <p:set>
                                      <p:cBhvr>
                                        <p:cTn id="46" dur="1" fill="hold">
                                          <p:stCondLst>
                                            <p:cond delay="1999"/>
                                          </p:stCondLst>
                                        </p:cTn>
                                        <p:tgtEl>
                                          <p:spTgt spid="119"/>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2000"/>
                                        <p:tgtEl>
                                          <p:spTgt spid="125"/>
                                        </p:tgtEl>
                                      </p:cBhvr>
                                    </p:animEffect>
                                    <p:set>
                                      <p:cBhvr>
                                        <p:cTn id="49" dur="1" fill="hold">
                                          <p:stCondLst>
                                            <p:cond delay="1999"/>
                                          </p:stCondLst>
                                        </p:cTn>
                                        <p:tgtEl>
                                          <p:spTgt spid="125"/>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2000"/>
                                        <p:tgtEl>
                                          <p:spTgt spid="131"/>
                                        </p:tgtEl>
                                      </p:cBhvr>
                                    </p:animEffect>
                                    <p:set>
                                      <p:cBhvr>
                                        <p:cTn id="52" dur="1" fill="hold">
                                          <p:stCondLst>
                                            <p:cond delay="1999"/>
                                          </p:stCondLst>
                                        </p:cTn>
                                        <p:tgtEl>
                                          <p:spTgt spid="131"/>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2000"/>
                                        <p:tgtEl>
                                          <p:spTgt spid="43"/>
                                        </p:tgtEl>
                                      </p:cBhvr>
                                    </p:animEffect>
                                    <p:set>
                                      <p:cBhvr>
                                        <p:cTn id="55"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08198" y="4870896"/>
            <a:ext cx="2133600" cy="274637"/>
          </a:xfrm>
        </p:spPr>
        <p:txBody>
          <a:bodyPr/>
          <a:lstStyle/>
          <a:p>
            <a:fld id="{CDB8BC0E-CEE3-4EC1-B849-44D559D8322A}" type="slidenum">
              <a:rPr lang="en-US" altLang="fi-FI" smtClean="0"/>
              <a:pPr/>
              <a:t>49</a:t>
            </a:fld>
            <a:endParaRPr lang="en-US" altLang="fi-FI" dirty="0"/>
          </a:p>
        </p:txBody>
      </p:sp>
      <p:pic>
        <p:nvPicPr>
          <p:cNvPr id="6" name="Original Fouri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2000" y="1209600"/>
            <a:ext cx="4749798" cy="3562349"/>
          </a:xfrm>
          <a:prstGeom prst="rect">
            <a:avLst/>
          </a:prstGeom>
        </p:spPr>
      </p:pic>
      <mc:AlternateContent xmlns:mc="http://schemas.openxmlformats.org/markup-compatibility/2006" xmlns:a14="http://schemas.microsoft.com/office/drawing/2010/main">
        <mc:Choice Requires="a14">
          <p:sp>
            <p:nvSpPr>
              <p:cNvPr id="199" name="Math Text: f hat"/>
              <p:cNvSpPr txBox="1"/>
              <p:nvPr/>
            </p:nvSpPr>
            <p:spPr>
              <a:xfrm>
                <a:off x="6210721" y="396939"/>
                <a:ext cx="907568" cy="461665"/>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m:rPr>
                          <m:nor/>
                        </m:rPr>
                        <a:rPr lang="fi-FI" sz="2400" dirty="0">
                          <a:solidFill>
                            <a:srgbClr val="000000"/>
                          </a:solidFill>
                        </a:rPr>
                        <m:t>ℱ</m:t>
                      </m:r>
                      <m:r>
                        <a:rPr lang="fi-FI" sz="2400" i="1" dirty="0">
                          <a:solidFill>
                            <a:srgbClr val="000000"/>
                          </a:solidFill>
                          <a:latin typeface="Cambria Math"/>
                        </a:rPr>
                        <m:t>{</m:t>
                      </m:r>
                      <m:r>
                        <a:rPr lang="fi-FI" sz="2400" i="1" dirty="0">
                          <a:solidFill>
                            <a:srgbClr val="000000"/>
                          </a:solidFill>
                          <a:latin typeface="Cambria Math"/>
                        </a:rPr>
                        <m:t>𝑓</m:t>
                      </m:r>
                      <m:r>
                        <a:rPr lang="fi-FI" sz="2400" i="1" dirty="0">
                          <a:solidFill>
                            <a:srgbClr val="000000"/>
                          </a:solidFill>
                          <a:latin typeface="Cambria Math"/>
                        </a:rPr>
                        <m:t>}</m:t>
                      </m:r>
                    </m:oMath>
                  </m:oMathPara>
                </a14:m>
                <a:endParaRPr lang="fi-FI" sz="2400" dirty="0">
                  <a:solidFill>
                    <a:srgbClr val="000000"/>
                  </a:solidFill>
                </a:endParaRPr>
              </a:p>
            </p:txBody>
          </p:sp>
        </mc:Choice>
        <mc:Fallback xmlns="">
          <p:sp>
            <p:nvSpPr>
              <p:cNvPr id="199" name="Math Text: f hat"/>
              <p:cNvSpPr txBox="1">
                <a:spLocks noRot="1" noChangeAspect="1" noMove="1" noResize="1" noEditPoints="1" noAdjustHandles="1" noChangeArrowheads="1" noChangeShapeType="1" noTextEdit="1"/>
              </p:cNvSpPr>
              <p:nvPr/>
            </p:nvSpPr>
            <p:spPr>
              <a:xfrm>
                <a:off x="6210721" y="396939"/>
                <a:ext cx="907568" cy="461665"/>
              </a:xfrm>
              <a:prstGeom prst="rect">
                <a:avLst/>
              </a:prstGeom>
              <a:blipFill rotWithShape="1">
                <a:blip r:embed="rId5"/>
                <a:stretch>
                  <a:fillRect b="-19737"/>
                </a:stretch>
              </a:blipFill>
            </p:spPr>
            <p:txBody>
              <a:bodyPr/>
              <a:lstStyle/>
              <a:p>
                <a:r>
                  <a:rPr lang="fi-FI">
                    <a:noFill/>
                  </a:rPr>
                  <a:t> </a:t>
                </a:r>
              </a:p>
            </p:txBody>
          </p:sp>
        </mc:Fallback>
      </mc:AlternateContent>
      <p:grpSp>
        <p:nvGrpSpPr>
          <p:cNvPr id="145" name="Fourier Axes Big"/>
          <p:cNvGrpSpPr/>
          <p:nvPr/>
        </p:nvGrpSpPr>
        <p:grpSpPr>
          <a:xfrm>
            <a:off x="4418925" y="953513"/>
            <a:ext cx="4461687" cy="4210160"/>
            <a:chOff x="4418925" y="953513"/>
            <a:chExt cx="4461687" cy="4210160"/>
          </a:xfrm>
        </p:grpSpPr>
        <p:cxnSp>
          <p:nvCxnSpPr>
            <p:cNvPr id="146" name="Axis X"/>
            <p:cNvCxnSpPr/>
            <p:nvPr/>
          </p:nvCxnSpPr>
          <p:spPr>
            <a:xfrm flipV="1">
              <a:off x="4988449" y="4768919"/>
              <a:ext cx="3804317" cy="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47" name="Axis P"/>
            <p:cNvCxnSpPr/>
            <p:nvPr/>
          </p:nvCxnSpPr>
          <p:spPr>
            <a:xfrm flipV="1">
              <a:off x="4988449" y="1000897"/>
              <a:ext cx="0" cy="376802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48" name="X"/>
                <p:cNvSpPr txBox="1"/>
                <p:nvPr/>
              </p:nvSpPr>
              <p:spPr>
                <a:xfrm>
                  <a:off x="8248324" y="4702008"/>
                  <a:ext cx="63228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𝑥</m:t>
                            </m:r>
                          </m:sub>
                        </m:sSub>
                      </m:oMath>
                    </m:oMathPara>
                  </a14:m>
                  <a:endParaRPr lang="fi-FI" sz="2400" dirty="0">
                    <a:solidFill>
                      <a:srgbClr val="000000"/>
                    </a:solidFill>
                  </a:endParaRPr>
                </a:p>
              </p:txBody>
            </p:sp>
          </mc:Choice>
          <mc:Fallback xmlns="">
            <p:sp>
              <p:nvSpPr>
                <p:cNvPr id="148" name="X"/>
                <p:cNvSpPr txBox="1">
                  <a:spLocks noRot="1" noChangeAspect="1" noMove="1" noResize="1" noEditPoints="1" noAdjustHandles="1" noChangeArrowheads="1" noChangeShapeType="1" noTextEdit="1"/>
                </p:cNvSpPr>
                <p:nvPr/>
              </p:nvSpPr>
              <p:spPr>
                <a:xfrm>
                  <a:off x="8248324" y="4702008"/>
                  <a:ext cx="632288" cy="461665"/>
                </a:xfrm>
                <a:prstGeom prst="rect">
                  <a:avLst/>
                </a:prstGeom>
                <a:blipFill rotWithShape="1">
                  <a:blip r:embed="rId6"/>
                  <a:stretch>
                    <a:fillRect/>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149" name="Y"/>
                <p:cNvSpPr txBox="1"/>
                <p:nvPr/>
              </p:nvSpPr>
              <p:spPr>
                <a:xfrm>
                  <a:off x="4418925" y="953513"/>
                  <a:ext cx="637033" cy="4901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𝑝</m:t>
                            </m:r>
                          </m:sub>
                        </m:sSub>
                      </m:oMath>
                    </m:oMathPara>
                  </a14:m>
                  <a:endParaRPr lang="fi-FI" sz="2400" dirty="0">
                    <a:solidFill>
                      <a:srgbClr val="000000"/>
                    </a:solidFill>
                  </a:endParaRPr>
                </a:p>
              </p:txBody>
            </p:sp>
          </mc:Choice>
          <mc:Fallback xmlns="">
            <p:sp>
              <p:nvSpPr>
                <p:cNvPr id="149" name="Y"/>
                <p:cNvSpPr txBox="1">
                  <a:spLocks noRot="1" noChangeAspect="1" noMove="1" noResize="1" noEditPoints="1" noAdjustHandles="1" noChangeArrowheads="1" noChangeShapeType="1" noTextEdit="1"/>
                </p:cNvSpPr>
                <p:nvPr/>
              </p:nvSpPr>
              <p:spPr>
                <a:xfrm>
                  <a:off x="4418925" y="953513"/>
                  <a:ext cx="637033" cy="490199"/>
                </a:xfrm>
                <a:prstGeom prst="rect">
                  <a:avLst/>
                </a:prstGeom>
                <a:blipFill rotWithShape="1">
                  <a:blip r:embed="rId7"/>
                  <a:stretch>
                    <a:fillRect b="-4938"/>
                  </a:stretch>
                </a:blipFill>
              </p:spPr>
              <p:txBody>
                <a:bodyPr/>
                <a:lstStyle/>
                <a:p>
                  <a:r>
                    <a:rPr lang="fi-FI">
                      <a:noFill/>
                    </a:rPr>
                    <a:t> </a:t>
                  </a:r>
                </a:p>
              </p:txBody>
            </p:sp>
          </mc:Fallback>
        </mc:AlternateContent>
        <p:cxnSp>
          <p:nvCxnSpPr>
            <p:cNvPr id="150" name="Fourier ω_p=0"/>
            <p:cNvCxnSpPr/>
            <p:nvPr/>
          </p:nvCxnSpPr>
          <p:spPr>
            <a:xfrm>
              <a:off x="4933950" y="3001779"/>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cxnSp>
          <p:nvCxnSpPr>
            <p:cNvPr id="151" name="Fourier ω_x=0"/>
            <p:cNvCxnSpPr/>
            <p:nvPr/>
          </p:nvCxnSpPr>
          <p:spPr>
            <a:xfrm rot="5400000">
              <a:off x="6745157" y="4792977"/>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grpSp>
      <p:pic>
        <p:nvPicPr>
          <p:cNvPr id="121" name="Primal"/>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 y="1199650"/>
            <a:ext cx="4752001" cy="3564000"/>
          </a:xfrm>
          <a:prstGeom prst="rect">
            <a:avLst/>
          </a:prstGeom>
        </p:spPr>
      </p:pic>
      <p:grpSp>
        <p:nvGrpSpPr>
          <p:cNvPr id="77" name="Math Text: -+ * f"/>
          <p:cNvGrpSpPr/>
          <p:nvPr/>
        </p:nvGrpSpPr>
        <p:grpSpPr>
          <a:xfrm>
            <a:off x="1758953" y="422040"/>
            <a:ext cx="1280297" cy="461665"/>
            <a:chOff x="1758953" y="419473"/>
            <a:chExt cx="1280297" cy="461665"/>
          </a:xfrm>
        </p:grpSpPr>
        <p:grpSp>
          <p:nvGrpSpPr>
            <p:cNvPr id="78" name="G-MLT Sample"/>
            <p:cNvGrpSpPr/>
            <p:nvPr/>
          </p:nvGrpSpPr>
          <p:grpSpPr>
            <a:xfrm>
              <a:off x="1758953" y="585549"/>
              <a:ext cx="557923" cy="167146"/>
              <a:chOff x="2162397" y="4005736"/>
              <a:chExt cx="557923" cy="167146"/>
            </a:xfrm>
          </p:grpSpPr>
          <p:cxnSp>
            <p:nvCxnSpPr>
              <p:cNvPr id="80"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81"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82"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83"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4"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mc:AlternateContent xmlns:mc="http://schemas.openxmlformats.org/markup-compatibility/2006" xmlns:a14="http://schemas.microsoft.com/office/drawing/2010/main">
          <mc:Choice Requires="a14">
            <p:sp>
              <p:nvSpPr>
                <p:cNvPr id="79" name="Math Text: -+ * f"/>
                <p:cNvSpPr txBox="1"/>
                <p:nvPr/>
              </p:nvSpPr>
              <p:spPr>
                <a:xfrm>
                  <a:off x="2131682" y="419473"/>
                  <a:ext cx="907568" cy="461665"/>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fi-FI" sz="2400" b="0" i="1" dirty="0" smtClean="0">
                            <a:solidFill>
                              <a:srgbClr val="000000"/>
                            </a:solidFill>
                            <a:latin typeface="Cambria Math"/>
                          </a:rPr>
                          <m:t>∗</m:t>
                        </m:r>
                        <m:r>
                          <a:rPr lang="fi-FI" sz="2400" b="0" i="1" dirty="0" smtClean="0">
                            <a:solidFill>
                              <a:srgbClr val="000000"/>
                            </a:solidFill>
                            <a:latin typeface="Cambria Math"/>
                          </a:rPr>
                          <m:t>𝑓</m:t>
                        </m:r>
                      </m:oMath>
                    </m:oMathPara>
                  </a14:m>
                  <a:endParaRPr lang="fi-FI" sz="2400" dirty="0">
                    <a:solidFill>
                      <a:srgbClr val="000000"/>
                    </a:solidFill>
                  </a:endParaRPr>
                </a:p>
              </p:txBody>
            </p:sp>
          </mc:Choice>
          <mc:Fallback xmlns="">
            <p:sp>
              <p:nvSpPr>
                <p:cNvPr id="172" name="Math Text: -+ * f"/>
                <p:cNvSpPr txBox="1">
                  <a:spLocks noRot="1" noChangeAspect="1" noMove="1" noResize="1" noEditPoints="1" noAdjustHandles="1" noChangeArrowheads="1" noChangeShapeType="1" noTextEdit="1"/>
                </p:cNvSpPr>
                <p:nvPr/>
              </p:nvSpPr>
              <p:spPr>
                <a:xfrm>
                  <a:off x="2131682" y="419473"/>
                  <a:ext cx="907568" cy="461665"/>
                </a:xfrm>
                <a:prstGeom prst="rect">
                  <a:avLst/>
                </a:prstGeom>
                <a:blipFill rotWithShape="1">
                  <a:blip r:embed="rId13"/>
                  <a:stretch>
                    <a:fillRect b="-19737"/>
                  </a:stretch>
                </a:blipFill>
              </p:spPr>
              <p:txBody>
                <a:bodyPr/>
                <a:lstStyle/>
                <a:p>
                  <a:r>
                    <a:rPr lang="fi-FI">
                      <a:noFill/>
                    </a:rPr>
                    <a:t> </a:t>
                  </a:r>
                </a:p>
              </p:txBody>
            </p:sp>
          </mc:Fallback>
        </mc:AlternateContent>
      </p:grpSp>
      <p:grpSp>
        <p:nvGrpSpPr>
          <p:cNvPr id="85" name="Big Axis x, p"/>
          <p:cNvGrpSpPr/>
          <p:nvPr/>
        </p:nvGrpSpPr>
        <p:grpSpPr>
          <a:xfrm>
            <a:off x="160392" y="943224"/>
            <a:ext cx="4317136" cy="4220449"/>
            <a:chOff x="1009164" y="-882979"/>
            <a:chExt cx="4317136" cy="4220449"/>
          </a:xfrm>
        </p:grpSpPr>
        <p:cxnSp>
          <p:nvCxnSpPr>
            <p:cNvPr id="86" name="Axis X"/>
            <p:cNvCxnSpPr/>
            <p:nvPr/>
          </p:nvCxnSpPr>
          <p:spPr>
            <a:xfrm flipV="1">
              <a:off x="1438656" y="2942716"/>
              <a:ext cx="3804317" cy="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87" name="Axis P"/>
            <p:cNvCxnSpPr/>
            <p:nvPr/>
          </p:nvCxnSpPr>
          <p:spPr>
            <a:xfrm flipV="1">
              <a:off x="1438656" y="-825306"/>
              <a:ext cx="0" cy="376802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88" name="X"/>
                <p:cNvSpPr txBox="1"/>
                <p:nvPr/>
              </p:nvSpPr>
              <p:spPr>
                <a:xfrm>
                  <a:off x="4883871" y="2875805"/>
                  <a:ext cx="44242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𝑥</m:t>
                        </m:r>
                      </m:oMath>
                    </m:oMathPara>
                  </a14:m>
                  <a:endParaRPr lang="fi-FI" sz="2400" dirty="0">
                    <a:solidFill>
                      <a:srgbClr val="000000"/>
                    </a:solidFill>
                  </a:endParaRPr>
                </a:p>
              </p:txBody>
            </p:sp>
          </mc:Choice>
          <mc:Fallback xmlns="">
            <p:sp>
              <p:nvSpPr>
                <p:cNvPr id="142" name="X"/>
                <p:cNvSpPr txBox="1">
                  <a:spLocks noRot="1" noChangeAspect="1" noMove="1" noResize="1" noEditPoints="1" noAdjustHandles="1" noChangeArrowheads="1" noChangeShapeType="1" noTextEdit="1"/>
                </p:cNvSpPr>
                <p:nvPr/>
              </p:nvSpPr>
              <p:spPr>
                <a:xfrm>
                  <a:off x="4883871" y="2875805"/>
                  <a:ext cx="442429" cy="461665"/>
                </a:xfrm>
                <a:prstGeom prst="rect">
                  <a:avLst/>
                </a:prstGeom>
                <a:blipFill rotWithShape="1">
                  <a:blip r:embed="rId22"/>
                  <a:stretch>
                    <a:fillRect/>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89" name="Y"/>
                <p:cNvSpPr txBox="1"/>
                <p:nvPr/>
              </p:nvSpPr>
              <p:spPr>
                <a:xfrm>
                  <a:off x="1009164" y="-882979"/>
                  <a:ext cx="46038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𝑝</m:t>
                        </m:r>
                      </m:oMath>
                    </m:oMathPara>
                  </a14:m>
                  <a:endParaRPr lang="fi-FI" sz="2400" dirty="0">
                    <a:solidFill>
                      <a:srgbClr val="000000"/>
                    </a:solidFill>
                  </a:endParaRPr>
                </a:p>
              </p:txBody>
            </p:sp>
          </mc:Choice>
          <mc:Fallback xmlns="">
            <p:sp>
              <p:nvSpPr>
                <p:cNvPr id="143" name="Y"/>
                <p:cNvSpPr txBox="1">
                  <a:spLocks noRot="1" noChangeAspect="1" noMove="1" noResize="1" noEditPoints="1" noAdjustHandles="1" noChangeArrowheads="1" noChangeShapeType="1" noTextEdit="1"/>
                </p:cNvSpPr>
                <p:nvPr/>
              </p:nvSpPr>
              <p:spPr>
                <a:xfrm>
                  <a:off x="1009164" y="-882979"/>
                  <a:ext cx="460382" cy="461665"/>
                </a:xfrm>
                <a:prstGeom prst="rect">
                  <a:avLst/>
                </a:prstGeom>
                <a:blipFill rotWithShape="1">
                  <a:blip r:embed="rId23"/>
                  <a:stretch>
                    <a:fillRect b="-13333"/>
                  </a:stretch>
                </a:blipFill>
              </p:spPr>
              <p:txBody>
                <a:bodyPr/>
                <a:lstStyle/>
                <a:p>
                  <a:r>
                    <a:rPr lang="fi-FI">
                      <a:noFill/>
                    </a:rPr>
                    <a:t> </a:t>
                  </a:r>
                </a:p>
              </p:txBody>
            </p:sp>
          </mc:Fallback>
        </mc:AlternateContent>
      </p:grpSp>
      <p:grpSp>
        <p:nvGrpSpPr>
          <p:cNvPr id="124" name="Math Text: F-+ sdot Ff"/>
          <p:cNvGrpSpPr/>
          <p:nvPr/>
        </p:nvGrpSpPr>
        <p:grpSpPr>
          <a:xfrm>
            <a:off x="5186285" y="400450"/>
            <a:ext cx="3060340" cy="461665"/>
            <a:chOff x="829457" y="406773"/>
            <a:chExt cx="3060340" cy="461665"/>
          </a:xfrm>
        </p:grpSpPr>
        <p:grpSp>
          <p:nvGrpSpPr>
            <p:cNvPr id="125" name="G-MLT Sample"/>
            <p:cNvGrpSpPr/>
            <p:nvPr/>
          </p:nvGrpSpPr>
          <p:grpSpPr>
            <a:xfrm>
              <a:off x="1758953" y="585549"/>
              <a:ext cx="557923" cy="167146"/>
              <a:chOff x="2162397" y="4005736"/>
              <a:chExt cx="557923" cy="167146"/>
            </a:xfrm>
          </p:grpSpPr>
          <p:cxnSp>
            <p:nvCxnSpPr>
              <p:cNvPr id="127"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128"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29"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30"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31"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mc:AlternateContent xmlns:mc="http://schemas.openxmlformats.org/markup-compatibility/2006" xmlns:a14="http://schemas.microsoft.com/office/drawing/2010/main">
          <mc:Choice Requires="a14">
            <p:sp>
              <p:nvSpPr>
                <p:cNvPr id="126" name="Math Text: -+ * f"/>
                <p:cNvSpPr txBox="1"/>
                <p:nvPr/>
              </p:nvSpPr>
              <p:spPr>
                <a:xfrm>
                  <a:off x="829457" y="406773"/>
                  <a:ext cx="3060340" cy="461665"/>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m:rPr>
                            <m:nor/>
                          </m:rPr>
                          <a:rPr lang="fi-FI" sz="2400" dirty="0" smtClean="0">
                            <a:solidFill>
                              <a:srgbClr val="000000"/>
                            </a:solidFill>
                          </a:rPr>
                          <m:t>ℱ</m:t>
                        </m:r>
                        <m:r>
                          <a:rPr lang="fi-FI" sz="2400" b="0" i="1" dirty="0" smtClean="0">
                            <a:solidFill>
                              <a:srgbClr val="000000"/>
                            </a:solidFill>
                            <a:latin typeface="Cambria Math"/>
                          </a:rPr>
                          <m:t>{         }</m:t>
                        </m:r>
                        <m:r>
                          <a:rPr lang="fi-FI" sz="2400" i="1" dirty="0">
                            <a:solidFill>
                              <a:srgbClr val="000000"/>
                            </a:solidFill>
                            <a:latin typeface="Cambria Math"/>
                            <a:ea typeface="Cambria Math"/>
                          </a:rPr>
                          <m:t>⋅</m:t>
                        </m:r>
                        <m:r>
                          <m:rPr>
                            <m:nor/>
                          </m:rPr>
                          <a:rPr lang="fi-FI" sz="2400" dirty="0">
                            <a:solidFill>
                              <a:srgbClr val="000000"/>
                            </a:solidFill>
                          </a:rPr>
                          <m:t>ℱ</m:t>
                        </m:r>
                        <m:r>
                          <a:rPr lang="fi-FI" sz="2400" b="0" i="1" dirty="0" smtClean="0">
                            <a:solidFill>
                              <a:srgbClr val="000000"/>
                            </a:solidFill>
                            <a:latin typeface="Cambria Math"/>
                          </a:rPr>
                          <m:t>{</m:t>
                        </m:r>
                        <m:r>
                          <a:rPr lang="fi-FI" sz="2400" b="0" i="1" dirty="0" smtClean="0">
                            <a:solidFill>
                              <a:srgbClr val="000000"/>
                            </a:solidFill>
                            <a:latin typeface="Cambria Math"/>
                          </a:rPr>
                          <m:t>𝑓</m:t>
                        </m:r>
                        <m:r>
                          <a:rPr lang="fi-FI" sz="2400" b="0" i="1" dirty="0" smtClean="0">
                            <a:solidFill>
                              <a:srgbClr val="000000"/>
                            </a:solidFill>
                            <a:latin typeface="Cambria Math"/>
                          </a:rPr>
                          <m:t>}</m:t>
                        </m:r>
                      </m:oMath>
                    </m:oMathPara>
                  </a14:m>
                  <a:endParaRPr lang="fi-FI" sz="2400" dirty="0">
                    <a:solidFill>
                      <a:srgbClr val="000000"/>
                    </a:solidFill>
                  </a:endParaRPr>
                </a:p>
              </p:txBody>
            </p:sp>
          </mc:Choice>
          <mc:Fallback xmlns="">
            <p:sp>
              <p:nvSpPr>
                <p:cNvPr id="126" name="Math Text: -+ * f"/>
                <p:cNvSpPr txBox="1">
                  <a:spLocks noRot="1" noChangeAspect="1" noMove="1" noResize="1" noEditPoints="1" noAdjustHandles="1" noChangeArrowheads="1" noChangeShapeType="1" noTextEdit="1"/>
                </p:cNvSpPr>
                <p:nvPr/>
              </p:nvSpPr>
              <p:spPr>
                <a:xfrm>
                  <a:off x="829457" y="406773"/>
                  <a:ext cx="3060340" cy="461665"/>
                </a:xfrm>
                <a:prstGeom prst="rect">
                  <a:avLst/>
                </a:prstGeom>
                <a:blipFill rotWithShape="1">
                  <a:blip r:embed="rId24"/>
                  <a:stretch>
                    <a:fillRect b="-21333"/>
                  </a:stretch>
                </a:blipFill>
              </p:spPr>
              <p:txBody>
                <a:bodyPr/>
                <a:lstStyle/>
                <a:p>
                  <a:r>
                    <a:rPr lang="fi-FI">
                      <a:noFill/>
                    </a:rPr>
                    <a:t> </a:t>
                  </a:r>
                </a:p>
              </p:txBody>
            </p:sp>
          </mc:Fallback>
        </mc:AlternateContent>
      </p:grpSp>
      <p:pic>
        <p:nvPicPr>
          <p:cNvPr id="123" name="Gradient Fourier"/>
          <p:cNvPicPr>
            <a:picLocks noChangeAspect="1"/>
          </p:cNvPicPr>
          <p:nvPr/>
        </p:nvPicPr>
        <p:blipFill>
          <a:blip r:embed="rId2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92000" y="1209600"/>
            <a:ext cx="4749798" cy="3562348"/>
          </a:xfrm>
          <a:prstGeom prst="rect">
            <a:avLst/>
          </a:prstGeom>
        </p:spPr>
      </p:pic>
      <p:grpSp>
        <p:nvGrpSpPr>
          <p:cNvPr id="235" name="Group 234"/>
          <p:cNvGrpSpPr/>
          <p:nvPr/>
        </p:nvGrpSpPr>
        <p:grpSpPr>
          <a:xfrm>
            <a:off x="276225" y="508161"/>
            <a:ext cx="8591550" cy="2564973"/>
            <a:chOff x="276225" y="508161"/>
            <a:chExt cx="8591550" cy="2564973"/>
          </a:xfrm>
        </p:grpSpPr>
        <p:sp>
          <p:nvSpPr>
            <p:cNvPr id="236" name="MC background"/>
            <p:cNvSpPr/>
            <p:nvPr/>
          </p:nvSpPr>
          <p:spPr>
            <a:xfrm>
              <a:off x="276225" y="508161"/>
              <a:ext cx="8591550" cy="2559050"/>
            </a:xfrm>
            <a:prstGeom prst="rect">
              <a:avLst/>
            </a:prstGeom>
            <a:solidFill>
              <a:schemeClr val="tx1">
                <a:lumMod val="20000"/>
                <a:lumOff val="80000"/>
              </a:schemeClr>
            </a:solidFill>
            <a:ln w="25400">
              <a:solidFill>
                <a:srgbClr val="000000"/>
              </a:solidFill>
            </a:ln>
            <a:effectLst>
              <a:outerShdw blurRad="50800" dist="889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mc:AlternateContent xmlns:mc="http://schemas.openxmlformats.org/markup-compatibility/2006" xmlns:a14="http://schemas.microsoft.com/office/drawing/2010/main">
          <mc:Choice Requires="a14">
            <p:sp>
              <p:nvSpPr>
                <p:cNvPr id="237" name="MC Text"/>
                <p:cNvSpPr txBox="1"/>
                <p:nvPr/>
              </p:nvSpPr>
              <p:spPr>
                <a:xfrm>
                  <a:off x="536575" y="1054262"/>
                  <a:ext cx="6197600" cy="156966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fi-FI" sz="9600" i="1" smtClean="0">
                            <a:solidFill>
                              <a:srgbClr val="000000"/>
                            </a:solidFill>
                            <a:latin typeface="Cambria Math"/>
                            <a:ea typeface="Cambria Math"/>
                          </a:rPr>
                          <m:t>ℱ</m:t>
                        </m:r>
                        <m:r>
                          <a:rPr lang="fi-FI" sz="9600" b="0" i="1" smtClean="0">
                            <a:solidFill>
                              <a:srgbClr val="000000"/>
                            </a:solidFill>
                            <a:latin typeface="Cambria Math"/>
                            <a:ea typeface="Cambria Math"/>
                          </a:rPr>
                          <m:t>    →</m:t>
                        </m:r>
                      </m:oMath>
                    </m:oMathPara>
                  </a14:m>
                  <a:endParaRPr lang="fi-FI" sz="9600" dirty="0">
                    <a:solidFill>
                      <a:srgbClr val="000000"/>
                    </a:solidFill>
                  </a:endParaRPr>
                </a:p>
              </p:txBody>
            </p:sp>
          </mc:Choice>
          <mc:Fallback xmlns="">
            <p:sp>
              <p:nvSpPr>
                <p:cNvPr id="237" name="MC Text"/>
                <p:cNvSpPr txBox="1">
                  <a:spLocks noRot="1" noChangeAspect="1" noMove="1" noResize="1" noEditPoints="1" noAdjustHandles="1" noChangeArrowheads="1" noChangeShapeType="1" noTextEdit="1"/>
                </p:cNvSpPr>
                <p:nvPr/>
              </p:nvSpPr>
              <p:spPr>
                <a:xfrm>
                  <a:off x="536575" y="1054262"/>
                  <a:ext cx="6197600" cy="1569660"/>
                </a:xfrm>
                <a:prstGeom prst="rect">
                  <a:avLst/>
                </a:prstGeom>
                <a:blipFill rotWithShape="1">
                  <a:blip r:embed="rId26"/>
                  <a:stretch>
                    <a:fillRect/>
                  </a:stretch>
                </a:blipFill>
              </p:spPr>
              <p:txBody>
                <a:bodyPr/>
                <a:lstStyle/>
                <a:p>
                  <a:r>
                    <a:rPr lang="fi-FI">
                      <a:noFill/>
                    </a:rPr>
                    <a:t> </a:t>
                  </a:r>
                </a:p>
              </p:txBody>
            </p:sp>
          </mc:Fallback>
        </mc:AlternateContent>
        <p:grpSp>
          <p:nvGrpSpPr>
            <p:cNvPr id="238" name="Difference Symbol Image"/>
            <p:cNvGrpSpPr/>
            <p:nvPr/>
          </p:nvGrpSpPr>
          <p:grpSpPr>
            <a:xfrm>
              <a:off x="1198130" y="823429"/>
              <a:ext cx="1770940" cy="1997883"/>
              <a:chOff x="1198130" y="823429"/>
              <a:chExt cx="1770940" cy="1997883"/>
            </a:xfrm>
          </p:grpSpPr>
          <p:grpSp>
            <p:nvGrpSpPr>
              <p:cNvPr id="251" name="Difference Symbol"/>
              <p:cNvGrpSpPr/>
              <p:nvPr/>
            </p:nvGrpSpPr>
            <p:grpSpPr>
              <a:xfrm>
                <a:off x="1582735" y="1157321"/>
                <a:ext cx="1201736" cy="1422003"/>
                <a:chOff x="1693860" y="1329214"/>
                <a:chExt cx="1201736" cy="1422003"/>
              </a:xfrm>
            </p:grpSpPr>
            <p:sp>
              <p:nvSpPr>
                <p:cNvPr id="257" name="Rectangle 256"/>
                <p:cNvSpPr/>
                <p:nvPr/>
              </p:nvSpPr>
              <p:spPr>
                <a:xfrm>
                  <a:off x="1693860" y="1329214"/>
                  <a:ext cx="1201736" cy="1422003"/>
                </a:xfrm>
                <a:prstGeom prst="rect">
                  <a:avLst/>
                </a:prstGeom>
                <a:solidFill>
                  <a:schemeClr val="bg1"/>
                </a:solid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nvGrpSpPr>
                <p:cNvPr id="258" name="Difference"/>
                <p:cNvGrpSpPr/>
                <p:nvPr/>
              </p:nvGrpSpPr>
              <p:grpSpPr>
                <a:xfrm>
                  <a:off x="2014531" y="1834794"/>
                  <a:ext cx="574675" cy="388382"/>
                  <a:chOff x="1857375" y="323334"/>
                  <a:chExt cx="574675" cy="388382"/>
                </a:xfrm>
              </p:grpSpPr>
              <p:sp>
                <p:nvSpPr>
                  <p:cNvPr id="259" name="Circle: Plus"/>
                  <p:cNvSpPr/>
                  <p:nvPr/>
                </p:nvSpPr>
                <p:spPr>
                  <a:xfrm>
                    <a:off x="2197100" y="438150"/>
                    <a:ext cx="177800" cy="1778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i-FI"/>
                  </a:p>
                </p:txBody>
              </p:sp>
              <p:sp>
                <p:nvSpPr>
                  <p:cNvPr id="260" name="Circle: Minus"/>
                  <p:cNvSpPr/>
                  <p:nvPr/>
                </p:nvSpPr>
                <p:spPr>
                  <a:xfrm>
                    <a:off x="1898650" y="438150"/>
                    <a:ext cx="177800" cy="1778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fi-FI"/>
                  </a:p>
                </p:txBody>
              </p:sp>
              <p:cxnSp>
                <p:nvCxnSpPr>
                  <p:cNvPr id="261" name="Connector"/>
                  <p:cNvCxnSpPr>
                    <a:stCxn id="260" idx="6"/>
                    <a:endCxn id="259" idx="2"/>
                  </p:cNvCxnSpPr>
                  <p:nvPr/>
                </p:nvCxnSpPr>
                <p:spPr>
                  <a:xfrm>
                    <a:off x="2076450" y="527050"/>
                    <a:ext cx="12065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62" name="Text: Plus"/>
                  <p:cNvSpPr txBox="1"/>
                  <p:nvPr/>
                </p:nvSpPr>
                <p:spPr>
                  <a:xfrm flipH="1">
                    <a:off x="2127250" y="342384"/>
                    <a:ext cx="304800" cy="369332"/>
                  </a:xfrm>
                  <a:prstGeom prst="rect">
                    <a:avLst/>
                  </a:prstGeom>
                  <a:noFill/>
                </p:spPr>
                <p:txBody>
                  <a:bodyPr wrap="square" rtlCol="0">
                    <a:spAutoFit/>
                  </a:bodyPr>
                  <a:lstStyle/>
                  <a:p>
                    <a:r>
                      <a:rPr lang="fi-FI" dirty="0" smtClean="0">
                        <a:solidFill>
                          <a:schemeClr val="accent6"/>
                        </a:solidFill>
                      </a:rPr>
                      <a:t>+</a:t>
                    </a:r>
                    <a:endParaRPr lang="fi-FI" dirty="0">
                      <a:solidFill>
                        <a:schemeClr val="accent6"/>
                      </a:solidFill>
                    </a:endParaRPr>
                  </a:p>
                </p:txBody>
              </p:sp>
              <p:sp>
                <p:nvSpPr>
                  <p:cNvPr id="263" name="Text: Minus"/>
                  <p:cNvSpPr txBox="1"/>
                  <p:nvPr/>
                </p:nvSpPr>
                <p:spPr>
                  <a:xfrm flipH="1">
                    <a:off x="1857375" y="323334"/>
                    <a:ext cx="304800" cy="369332"/>
                  </a:xfrm>
                  <a:prstGeom prst="rect">
                    <a:avLst/>
                  </a:prstGeom>
                  <a:noFill/>
                </p:spPr>
                <p:txBody>
                  <a:bodyPr wrap="square" rtlCol="0">
                    <a:spAutoFit/>
                  </a:bodyPr>
                  <a:lstStyle/>
                  <a:p>
                    <a:r>
                      <a:rPr lang="fi-FI" dirty="0" smtClean="0">
                        <a:solidFill>
                          <a:schemeClr val="accent6"/>
                        </a:solidFill>
                      </a:rPr>
                      <a:t>-</a:t>
                    </a:r>
                    <a:endParaRPr lang="fi-FI" dirty="0">
                      <a:solidFill>
                        <a:schemeClr val="accent6"/>
                      </a:solidFill>
                    </a:endParaRPr>
                  </a:p>
                </p:txBody>
              </p:sp>
            </p:grpSp>
          </p:grpSp>
          <p:grpSp>
            <p:nvGrpSpPr>
              <p:cNvPr id="252" name="Axis Group F"/>
              <p:cNvGrpSpPr/>
              <p:nvPr/>
            </p:nvGrpSpPr>
            <p:grpSpPr>
              <a:xfrm>
                <a:off x="1198130" y="823429"/>
                <a:ext cx="1770940" cy="1997883"/>
                <a:chOff x="1054060" y="988266"/>
                <a:chExt cx="1770940" cy="1997883"/>
              </a:xfrm>
            </p:grpSpPr>
            <p:cxnSp>
              <p:nvCxnSpPr>
                <p:cNvPr id="253" name="Axis X"/>
                <p:cNvCxnSpPr/>
                <p:nvPr/>
              </p:nvCxnSpPr>
              <p:spPr>
                <a:xfrm>
                  <a:off x="1438656" y="2735870"/>
                  <a:ext cx="1386344" cy="71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54" name="Axis P"/>
                <p:cNvCxnSpPr/>
                <p:nvPr/>
              </p:nvCxnSpPr>
              <p:spPr>
                <a:xfrm flipV="1">
                  <a:off x="1438655" y="1142737"/>
                  <a:ext cx="0" cy="159313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55" name="X"/>
                    <p:cNvSpPr txBox="1"/>
                    <p:nvPr/>
                  </p:nvSpPr>
                  <p:spPr>
                    <a:xfrm>
                      <a:off x="2433776" y="2631391"/>
                      <a:ext cx="339977" cy="35475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i="1" dirty="0" smtClean="0">
                                <a:solidFill>
                                  <a:srgbClr val="000000"/>
                                </a:solidFill>
                                <a:latin typeface="Cambria Math"/>
                              </a:rPr>
                              <m:t>𝑥</m:t>
                            </m:r>
                          </m:oMath>
                        </m:oMathPara>
                      </a14:m>
                      <a:endParaRPr lang="fi-FI" sz="2400" dirty="0">
                        <a:solidFill>
                          <a:srgbClr val="000000"/>
                        </a:solidFill>
                      </a:endParaRPr>
                    </a:p>
                  </p:txBody>
                </p:sp>
              </mc:Choice>
              <mc:Fallback xmlns="">
                <p:sp>
                  <p:nvSpPr>
                    <p:cNvPr id="255" name="X"/>
                    <p:cNvSpPr txBox="1">
                      <a:spLocks noRot="1" noChangeAspect="1" noMove="1" noResize="1" noEditPoints="1" noAdjustHandles="1" noChangeArrowheads="1" noChangeShapeType="1" noTextEdit="1"/>
                    </p:cNvSpPr>
                    <p:nvPr/>
                  </p:nvSpPr>
                  <p:spPr>
                    <a:xfrm>
                      <a:off x="2433776" y="2631391"/>
                      <a:ext cx="339977" cy="354758"/>
                    </a:xfrm>
                    <a:prstGeom prst="rect">
                      <a:avLst/>
                    </a:prstGeom>
                    <a:blipFill rotWithShape="1">
                      <a:blip r:embed="rId27"/>
                      <a:stretch>
                        <a:fillRect b="-18966"/>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256" name="Y"/>
                    <p:cNvSpPr txBox="1"/>
                    <p:nvPr/>
                  </p:nvSpPr>
                  <p:spPr>
                    <a:xfrm>
                      <a:off x="1054060" y="988266"/>
                      <a:ext cx="44493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𝑝</m:t>
                            </m:r>
                          </m:oMath>
                        </m:oMathPara>
                      </a14:m>
                      <a:endParaRPr lang="fi-FI" sz="2400" dirty="0">
                        <a:solidFill>
                          <a:srgbClr val="000000"/>
                        </a:solidFill>
                      </a:endParaRPr>
                    </a:p>
                  </p:txBody>
                </p:sp>
              </mc:Choice>
              <mc:Fallback xmlns="">
                <p:sp>
                  <p:nvSpPr>
                    <p:cNvPr id="256" name="Y"/>
                    <p:cNvSpPr txBox="1">
                      <a:spLocks noRot="1" noChangeAspect="1" noMove="1" noResize="1" noEditPoints="1" noAdjustHandles="1" noChangeArrowheads="1" noChangeShapeType="1" noTextEdit="1"/>
                    </p:cNvSpPr>
                    <p:nvPr/>
                  </p:nvSpPr>
                  <p:spPr>
                    <a:xfrm>
                      <a:off x="1054060" y="988266"/>
                      <a:ext cx="444930" cy="461665"/>
                    </a:xfrm>
                    <a:prstGeom prst="rect">
                      <a:avLst/>
                    </a:prstGeom>
                    <a:blipFill rotWithShape="1">
                      <a:blip r:embed="rId28"/>
                      <a:stretch>
                        <a:fillRect b="-11842"/>
                      </a:stretch>
                    </a:blipFill>
                  </p:spPr>
                  <p:txBody>
                    <a:bodyPr/>
                    <a:lstStyle/>
                    <a:p>
                      <a:r>
                        <a:rPr lang="fi-FI">
                          <a:noFill/>
                        </a:rPr>
                        <a:t> </a:t>
                      </a:r>
                    </a:p>
                  </p:txBody>
                </p:sp>
              </mc:Fallback>
            </mc:AlternateContent>
          </p:grpSp>
        </p:grpSp>
        <p:pic>
          <p:nvPicPr>
            <p:cNvPr id="239" name="MC in Fourier 1D"/>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194425" y="859000"/>
              <a:ext cx="2476500" cy="1857375"/>
            </a:xfrm>
            <a:prstGeom prst="rect">
              <a:avLst/>
            </a:prstGeom>
          </p:spPr>
        </p:pic>
        <p:grpSp>
          <p:nvGrpSpPr>
            <p:cNvPr id="240" name="Axis Group"/>
            <p:cNvGrpSpPr/>
            <p:nvPr/>
          </p:nvGrpSpPr>
          <p:grpSpPr>
            <a:xfrm>
              <a:off x="6508750" y="2382156"/>
              <a:ext cx="2229094" cy="461665"/>
              <a:chOff x="1430736" y="2592617"/>
              <a:chExt cx="2229094" cy="461665"/>
            </a:xfrm>
          </p:grpSpPr>
          <p:cxnSp>
            <p:nvCxnSpPr>
              <p:cNvPr id="249" name="Axis X"/>
              <p:cNvCxnSpPr/>
              <p:nvPr/>
            </p:nvCxnSpPr>
            <p:spPr>
              <a:xfrm>
                <a:off x="1430736" y="2729521"/>
                <a:ext cx="204430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50" name="ω_x"/>
                  <p:cNvSpPr txBox="1"/>
                  <p:nvPr/>
                </p:nvSpPr>
                <p:spPr>
                  <a:xfrm>
                    <a:off x="3027542" y="2592617"/>
                    <a:ext cx="63228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𝑥</m:t>
                              </m:r>
                            </m:sub>
                          </m:sSub>
                        </m:oMath>
                      </m:oMathPara>
                    </a14:m>
                    <a:endParaRPr lang="fi-FI" sz="2400" dirty="0">
                      <a:solidFill>
                        <a:srgbClr val="000000"/>
                      </a:solidFill>
                    </a:endParaRPr>
                  </a:p>
                </p:txBody>
              </p:sp>
            </mc:Choice>
            <mc:Fallback xmlns="">
              <p:sp>
                <p:nvSpPr>
                  <p:cNvPr id="250" name="ω_x"/>
                  <p:cNvSpPr txBox="1">
                    <a:spLocks noRot="1" noChangeAspect="1" noMove="1" noResize="1" noEditPoints="1" noAdjustHandles="1" noChangeArrowheads="1" noChangeShapeType="1" noTextEdit="1"/>
                  </p:cNvSpPr>
                  <p:nvPr/>
                </p:nvSpPr>
                <p:spPr>
                  <a:xfrm>
                    <a:off x="3027542" y="2592617"/>
                    <a:ext cx="632288" cy="461665"/>
                  </a:xfrm>
                  <a:prstGeom prst="rect">
                    <a:avLst/>
                  </a:prstGeom>
                  <a:blipFill rotWithShape="1">
                    <a:blip r:embed="rId30"/>
                    <a:stretch>
                      <a:fillRect/>
                    </a:stretch>
                  </a:blipFill>
                </p:spPr>
                <p:txBody>
                  <a:bodyPr/>
                  <a:lstStyle/>
                  <a:p>
                    <a:r>
                      <a:rPr lang="fi-FI">
                        <a:noFill/>
                      </a:rPr>
                      <a:t> </a:t>
                    </a:r>
                  </a:p>
                </p:txBody>
              </p:sp>
            </mc:Fallback>
          </mc:AlternateContent>
        </p:grpSp>
        <p:grpSp>
          <p:nvGrpSpPr>
            <p:cNvPr id="241" name="MC in Fourier 2D"/>
            <p:cNvGrpSpPr/>
            <p:nvPr/>
          </p:nvGrpSpPr>
          <p:grpSpPr>
            <a:xfrm>
              <a:off x="3684197" y="712885"/>
              <a:ext cx="2708953" cy="2360249"/>
              <a:chOff x="3684197" y="712885"/>
              <a:chExt cx="2708953" cy="2360249"/>
            </a:xfrm>
          </p:grpSpPr>
          <p:pic>
            <p:nvPicPr>
              <p:cNvPr id="244" name="MC in Fourier 2D"/>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213228" y="858998"/>
                <a:ext cx="1857375" cy="1857375"/>
              </a:xfrm>
              <a:prstGeom prst="rect">
                <a:avLst/>
              </a:prstGeom>
            </p:spPr>
          </p:pic>
          <p:grpSp>
            <p:nvGrpSpPr>
              <p:cNvPr id="245" name="Axis Group"/>
              <p:cNvGrpSpPr/>
              <p:nvPr/>
            </p:nvGrpSpPr>
            <p:grpSpPr>
              <a:xfrm>
                <a:off x="3684197" y="712885"/>
                <a:ext cx="2708953" cy="2360249"/>
                <a:chOff x="912777" y="725783"/>
                <a:chExt cx="2708953" cy="2360249"/>
              </a:xfrm>
            </p:grpSpPr>
            <p:cxnSp>
              <p:nvCxnSpPr>
                <p:cNvPr id="246" name="Axis X"/>
                <p:cNvCxnSpPr/>
                <p:nvPr/>
              </p:nvCxnSpPr>
              <p:spPr>
                <a:xfrm>
                  <a:off x="1441808" y="2735871"/>
                  <a:ext cx="1996712"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47" name="X"/>
                    <p:cNvSpPr txBox="1"/>
                    <p:nvPr/>
                  </p:nvSpPr>
                  <p:spPr>
                    <a:xfrm>
                      <a:off x="2989442" y="2624367"/>
                      <a:ext cx="63228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𝑥</m:t>
                                </m:r>
                              </m:sub>
                            </m:sSub>
                          </m:oMath>
                        </m:oMathPara>
                      </a14:m>
                      <a:endParaRPr lang="fi-FI" sz="2400" dirty="0">
                        <a:solidFill>
                          <a:srgbClr val="000000"/>
                        </a:solidFill>
                      </a:endParaRPr>
                    </a:p>
                  </p:txBody>
                </p:sp>
              </mc:Choice>
              <mc:Fallback xmlns="">
                <p:sp>
                  <p:nvSpPr>
                    <p:cNvPr id="247" name="X"/>
                    <p:cNvSpPr txBox="1">
                      <a:spLocks noRot="1" noChangeAspect="1" noMove="1" noResize="1" noEditPoints="1" noAdjustHandles="1" noChangeArrowheads="1" noChangeShapeType="1" noTextEdit="1"/>
                    </p:cNvSpPr>
                    <p:nvPr/>
                  </p:nvSpPr>
                  <p:spPr>
                    <a:xfrm>
                      <a:off x="2989442" y="2624367"/>
                      <a:ext cx="632288" cy="461665"/>
                    </a:xfrm>
                    <a:prstGeom prst="rect">
                      <a:avLst/>
                    </a:prstGeom>
                    <a:blipFill rotWithShape="1">
                      <a:blip r:embed="rId32"/>
                      <a:stretch>
                        <a:fillRect/>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248" name="Y"/>
                    <p:cNvSpPr txBox="1"/>
                    <p:nvPr/>
                  </p:nvSpPr>
                  <p:spPr>
                    <a:xfrm>
                      <a:off x="912777" y="725783"/>
                      <a:ext cx="637034" cy="4901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i="1" dirty="0" smtClean="0">
                                    <a:solidFill>
                                      <a:srgbClr val="000000"/>
                                    </a:solidFill>
                                    <a:latin typeface="Cambria Math" panose="02040503050406030204" pitchFamily="18" charset="0"/>
                                  </a:rPr>
                                </m:ctrlPr>
                              </m:sSubPr>
                              <m:e>
                                <m:r>
                                  <a:rPr lang="fi-FI" sz="2400" i="1" dirty="0">
                                    <a:solidFill>
                                      <a:srgbClr val="000000"/>
                                    </a:solidFill>
                                    <a:latin typeface="Cambria Math"/>
                                  </a:rPr>
                                  <m:t>𝜔</m:t>
                                </m:r>
                              </m:e>
                              <m:sub>
                                <m:r>
                                  <a:rPr lang="fi-FI" sz="2400" b="0" i="1" dirty="0" smtClean="0">
                                    <a:solidFill>
                                      <a:srgbClr val="000000"/>
                                    </a:solidFill>
                                    <a:latin typeface="Cambria Math"/>
                                  </a:rPr>
                                  <m:t>𝑝</m:t>
                                </m:r>
                              </m:sub>
                            </m:sSub>
                          </m:oMath>
                        </m:oMathPara>
                      </a14:m>
                      <a:endParaRPr lang="fi-FI" sz="2400" dirty="0">
                        <a:solidFill>
                          <a:srgbClr val="000000"/>
                        </a:solidFill>
                      </a:endParaRPr>
                    </a:p>
                  </p:txBody>
                </p:sp>
              </mc:Choice>
              <mc:Fallback xmlns="">
                <p:sp>
                  <p:nvSpPr>
                    <p:cNvPr id="248" name="Y"/>
                    <p:cNvSpPr txBox="1">
                      <a:spLocks noRot="1" noChangeAspect="1" noMove="1" noResize="1" noEditPoints="1" noAdjustHandles="1" noChangeArrowheads="1" noChangeShapeType="1" noTextEdit="1"/>
                    </p:cNvSpPr>
                    <p:nvPr/>
                  </p:nvSpPr>
                  <p:spPr>
                    <a:xfrm>
                      <a:off x="912777" y="725783"/>
                      <a:ext cx="637034" cy="490199"/>
                    </a:xfrm>
                    <a:prstGeom prst="rect">
                      <a:avLst/>
                    </a:prstGeom>
                    <a:blipFill rotWithShape="1">
                      <a:blip r:embed="rId33"/>
                      <a:stretch>
                        <a:fillRect b="-6250"/>
                      </a:stretch>
                    </a:blipFill>
                  </p:spPr>
                  <p:txBody>
                    <a:bodyPr/>
                    <a:lstStyle/>
                    <a:p>
                      <a:r>
                        <a:rPr lang="fi-FI">
                          <a:noFill/>
                        </a:rPr>
                        <a:t> </a:t>
                      </a:r>
                    </a:p>
                  </p:txBody>
                </p:sp>
              </mc:Fallback>
            </mc:AlternateContent>
          </p:grpSp>
        </p:grpSp>
        <p:cxnSp>
          <p:nvCxnSpPr>
            <p:cNvPr id="242" name="Axis P"/>
            <p:cNvCxnSpPr/>
            <p:nvPr/>
          </p:nvCxnSpPr>
          <p:spPr>
            <a:xfrm flipV="1">
              <a:off x="5152302" y="2722973"/>
              <a:ext cx="0" cy="50658"/>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cxnSp>
          <p:nvCxnSpPr>
            <p:cNvPr id="243" name="Axis P"/>
            <p:cNvCxnSpPr/>
            <p:nvPr/>
          </p:nvCxnSpPr>
          <p:spPr>
            <a:xfrm flipV="1">
              <a:off x="7479860" y="2519060"/>
              <a:ext cx="0" cy="53580"/>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grpSp>
    </p:spTree>
    <p:custDataLst>
      <p:tags r:id="rId1"/>
    </p:custDataLst>
    <p:extLst>
      <p:ext uri="{BB962C8B-B14F-4D97-AF65-F5344CB8AC3E}">
        <p14:creationId xmlns:p14="http://schemas.microsoft.com/office/powerpoint/2010/main" val="2608022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animEffect transition="in" filter="fade">
                                      <p:cBhvr>
                                        <p:cTn id="7" dur="500"/>
                                        <p:tgtEl>
                                          <p:spTgt spid="2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35"/>
                                        </p:tgtEl>
                                      </p:cBhvr>
                                    </p:animEffect>
                                    <p:set>
                                      <p:cBhvr>
                                        <p:cTn id="12" dur="1" fill="hold">
                                          <p:stCondLst>
                                            <p:cond delay="499"/>
                                          </p:stCondLst>
                                        </p:cTn>
                                        <p:tgtEl>
                                          <p:spTgt spid="23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3"/>
                                        </p:tgtEl>
                                        <p:attrNameLst>
                                          <p:attrName>style.visibility</p:attrName>
                                        </p:attrNameLst>
                                      </p:cBhvr>
                                      <p:to>
                                        <p:strVal val="visible"/>
                                      </p:to>
                                    </p:set>
                                    <p:animEffect transition="in" filter="fade">
                                      <p:cBhvr>
                                        <p:cTn id="17" dur="500"/>
                                        <p:tgtEl>
                                          <p:spTgt spid="123"/>
                                        </p:tgtEl>
                                      </p:cBhvr>
                                    </p:animEffect>
                                  </p:childTnLst>
                                </p:cTn>
                              </p:par>
                              <p:par>
                                <p:cTn id="18" presetID="10" presetClass="entr" presetSubtype="0" fill="hold" nodeType="withEffect">
                                  <p:stCondLst>
                                    <p:cond delay="0"/>
                                  </p:stCondLst>
                                  <p:childTnLst>
                                    <p:set>
                                      <p:cBhvr>
                                        <p:cTn id="19" dur="1" fill="hold">
                                          <p:stCondLst>
                                            <p:cond delay="0"/>
                                          </p:stCondLst>
                                        </p:cTn>
                                        <p:tgtEl>
                                          <p:spTgt spid="124"/>
                                        </p:tgtEl>
                                        <p:attrNameLst>
                                          <p:attrName>style.visibility</p:attrName>
                                        </p:attrNameLst>
                                      </p:cBhvr>
                                      <p:to>
                                        <p:strVal val="visible"/>
                                      </p:to>
                                    </p:set>
                                    <p:animEffect transition="in" filter="fade">
                                      <p:cBhvr>
                                        <p:cTn id="20" dur="500"/>
                                        <p:tgtEl>
                                          <p:spTgt spid="124"/>
                                        </p:tgtEl>
                                      </p:cBhvr>
                                    </p:animEffect>
                                  </p:childTnLst>
                                </p:cTn>
                              </p:par>
                              <p:par>
                                <p:cTn id="21" presetID="10" presetClass="exit" presetSubtype="0" fill="hold" grpId="0" nodeType="withEffect">
                                  <p:stCondLst>
                                    <p:cond delay="0"/>
                                  </p:stCondLst>
                                  <p:childTnLst>
                                    <p:animEffect transition="out" filter="fade">
                                      <p:cBhvr>
                                        <p:cTn id="22" dur="500"/>
                                        <p:tgtEl>
                                          <p:spTgt spid="199"/>
                                        </p:tgtEl>
                                      </p:cBhvr>
                                    </p:animEffect>
                                    <p:set>
                                      <p:cBhvr>
                                        <p:cTn id="23" dur="1" fill="hold">
                                          <p:stCondLst>
                                            <p:cond delay="499"/>
                                          </p:stCondLst>
                                        </p:cTn>
                                        <p:tgtEl>
                                          <p:spTgt spid="1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DB8BC0E-CEE3-4EC1-B849-44D559D8322A}" type="slidenum">
              <a:rPr lang="en-US" altLang="fi-FI" smtClean="0"/>
              <a:pPr/>
              <a:t>5</a:t>
            </a:fld>
            <a:endParaRPr lang="en-US" altLang="fi-FI"/>
          </a:p>
        </p:txBody>
      </p:sp>
      <p:grpSp>
        <p:nvGrpSpPr>
          <p:cNvPr id="70" name="Pathspace Setting"/>
          <p:cNvGrpSpPr/>
          <p:nvPr/>
        </p:nvGrpSpPr>
        <p:grpSpPr>
          <a:xfrm>
            <a:off x="2342814" y="1025305"/>
            <a:ext cx="4622004" cy="3299867"/>
            <a:chOff x="1674355" y="404582"/>
            <a:chExt cx="6014849" cy="4294284"/>
          </a:xfrm>
        </p:grpSpPr>
        <p:pic>
          <p:nvPicPr>
            <p:cNvPr id="72" name="Pathspace Setting 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4355" y="689000"/>
              <a:ext cx="5628986" cy="4007409"/>
            </a:xfrm>
            <a:prstGeom prst="rect">
              <a:avLst/>
            </a:prstGeom>
          </p:spPr>
        </p:pic>
        <mc:AlternateContent xmlns:mc="http://schemas.openxmlformats.org/markup-compatibility/2006" xmlns:a14="http://schemas.microsoft.com/office/drawing/2010/main">
          <mc:Choice Requires="a14">
            <p:sp>
              <p:nvSpPr>
                <p:cNvPr id="73" name="X"/>
                <p:cNvSpPr txBox="1"/>
                <p:nvPr/>
              </p:nvSpPr>
              <p:spPr>
                <a:xfrm>
                  <a:off x="7246775" y="4237201"/>
                  <a:ext cx="44242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i="1" dirty="0" smtClean="0">
                            <a:solidFill>
                              <a:srgbClr val="000000"/>
                            </a:solidFill>
                            <a:latin typeface="Cambria Math"/>
                          </a:rPr>
                          <m:t>𝑥</m:t>
                        </m:r>
                      </m:oMath>
                    </m:oMathPara>
                  </a14:m>
                  <a:endParaRPr lang="fi-FI" sz="2400" dirty="0">
                    <a:solidFill>
                      <a:srgbClr val="000000"/>
                    </a:solidFill>
                  </a:endParaRPr>
                </a:p>
              </p:txBody>
            </p:sp>
          </mc:Choice>
          <mc:Fallback xmlns="">
            <p:sp>
              <p:nvSpPr>
                <p:cNvPr id="4" name="X"/>
                <p:cNvSpPr txBox="1">
                  <a:spLocks noRot="1" noChangeAspect="1" noMove="1" noResize="1" noEditPoints="1" noAdjustHandles="1" noChangeArrowheads="1" noChangeShapeType="1" noTextEdit="1"/>
                </p:cNvSpPr>
                <p:nvPr/>
              </p:nvSpPr>
              <p:spPr>
                <a:xfrm>
                  <a:off x="7246775" y="4237201"/>
                  <a:ext cx="442429" cy="461665"/>
                </a:xfrm>
                <a:prstGeom prst="rect">
                  <a:avLst/>
                </a:prstGeom>
                <a:blipFill rotWithShape="1">
                  <a:blip r:embed="rId5"/>
                  <a:stretch>
                    <a:fillRect b="-16949"/>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75" name="Y"/>
                <p:cNvSpPr txBox="1"/>
                <p:nvPr/>
              </p:nvSpPr>
              <p:spPr>
                <a:xfrm>
                  <a:off x="5066521" y="404582"/>
                  <a:ext cx="579010" cy="60078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𝑝</m:t>
                        </m:r>
                      </m:oMath>
                    </m:oMathPara>
                  </a14:m>
                  <a:endParaRPr lang="fi-FI" sz="2400" dirty="0">
                    <a:solidFill>
                      <a:srgbClr val="000000"/>
                    </a:solidFill>
                  </a:endParaRPr>
                </a:p>
              </p:txBody>
            </p:sp>
          </mc:Choice>
          <mc:Fallback xmlns="">
            <p:sp>
              <p:nvSpPr>
                <p:cNvPr id="5" name="Y"/>
                <p:cNvSpPr txBox="1">
                  <a:spLocks noRot="1" noChangeAspect="1" noMove="1" noResize="1" noEditPoints="1" noAdjustHandles="1" noChangeArrowheads="1" noChangeShapeType="1" noTextEdit="1"/>
                </p:cNvSpPr>
                <p:nvPr/>
              </p:nvSpPr>
              <p:spPr>
                <a:xfrm>
                  <a:off x="5066521" y="404582"/>
                  <a:ext cx="579010" cy="600788"/>
                </a:xfrm>
                <a:prstGeom prst="rect">
                  <a:avLst/>
                </a:prstGeom>
                <a:blipFill rotWithShape="1">
                  <a:blip r:embed="rId6"/>
                  <a:stretch>
                    <a:fillRect b="-11842"/>
                  </a:stretch>
                </a:blipFill>
              </p:spPr>
              <p:txBody>
                <a:bodyPr/>
                <a:lstStyle/>
                <a:p>
                  <a:r>
                    <a:rPr lang="fi-FI">
                      <a:noFill/>
                    </a:rPr>
                    <a:t> </a:t>
                  </a:r>
                </a:p>
              </p:txBody>
            </p:sp>
          </mc:Fallback>
        </mc:AlternateContent>
      </p:grpSp>
      <p:sp>
        <p:nvSpPr>
          <p:cNvPr id="3" name="Freeform 2"/>
          <p:cNvSpPr/>
          <p:nvPr/>
        </p:nvSpPr>
        <p:spPr>
          <a:xfrm>
            <a:off x="3878580" y="1607820"/>
            <a:ext cx="1623060" cy="2491740"/>
          </a:xfrm>
          <a:custGeom>
            <a:avLst/>
            <a:gdLst>
              <a:gd name="connsiteX0" fmla="*/ 0 w 1623060"/>
              <a:gd name="connsiteY0" fmla="*/ 0 h 2491740"/>
              <a:gd name="connsiteX1" fmla="*/ 1623060 w 1623060"/>
              <a:gd name="connsiteY1" fmla="*/ 2491740 h 2491740"/>
              <a:gd name="connsiteX2" fmla="*/ 1082040 w 1623060"/>
              <a:gd name="connsiteY2" fmla="*/ 15240 h 2491740"/>
              <a:gd name="connsiteX3" fmla="*/ 0 w 1623060"/>
              <a:gd name="connsiteY3" fmla="*/ 0 h 2491740"/>
            </a:gdLst>
            <a:ahLst/>
            <a:cxnLst>
              <a:cxn ang="0">
                <a:pos x="connsiteX0" y="connsiteY0"/>
              </a:cxn>
              <a:cxn ang="0">
                <a:pos x="connsiteX1" y="connsiteY1"/>
              </a:cxn>
              <a:cxn ang="0">
                <a:pos x="connsiteX2" y="connsiteY2"/>
              </a:cxn>
              <a:cxn ang="0">
                <a:pos x="connsiteX3" y="connsiteY3"/>
              </a:cxn>
            </a:cxnLst>
            <a:rect l="l" t="t" r="r" b="b"/>
            <a:pathLst>
              <a:path w="1623060" h="2491740">
                <a:moveTo>
                  <a:pt x="0" y="0"/>
                </a:moveTo>
                <a:lnTo>
                  <a:pt x="1623060" y="2491740"/>
                </a:lnTo>
                <a:lnTo>
                  <a:pt x="1082040" y="15240"/>
                </a:lnTo>
                <a:lnTo>
                  <a:pt x="0" y="0"/>
                </a:lnTo>
                <a:close/>
              </a:path>
            </a:pathLst>
          </a:custGeom>
          <a:solidFill>
            <a:schemeClr val="accent3">
              <a:lumMod val="20000"/>
              <a:lumOff val="80000"/>
              <a:alpha val="60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37" name="Path 2"/>
          <p:cNvCxnSpPr/>
          <p:nvPr/>
        </p:nvCxnSpPr>
        <p:spPr>
          <a:xfrm>
            <a:off x="2977239" y="2287435"/>
            <a:ext cx="2525485" cy="1781622"/>
          </a:xfrm>
          <a:prstGeom prst="line">
            <a:avLst/>
          </a:prstGeom>
          <a:ln cap="rnd"/>
        </p:spPr>
        <p:style>
          <a:lnRef idx="3">
            <a:schemeClr val="accent5"/>
          </a:lnRef>
          <a:fillRef idx="0">
            <a:schemeClr val="accent5"/>
          </a:fillRef>
          <a:effectRef idx="2">
            <a:schemeClr val="accent5"/>
          </a:effectRef>
          <a:fontRef idx="minor">
            <a:schemeClr val="tx1"/>
          </a:fontRef>
        </p:style>
      </p:cxnSp>
      <p:cxnSp>
        <p:nvCxnSpPr>
          <p:cNvPr id="58" name="Path2 - 2 - 1"/>
          <p:cNvCxnSpPr/>
          <p:nvPr/>
        </p:nvCxnSpPr>
        <p:spPr>
          <a:xfrm flipH="1" flipV="1">
            <a:off x="3878580" y="1584960"/>
            <a:ext cx="1624146" cy="2484100"/>
          </a:xfrm>
          <a:prstGeom prst="line">
            <a:avLst/>
          </a:prstGeom>
          <a:ln cap="rnd"/>
        </p:spPr>
        <p:style>
          <a:lnRef idx="3">
            <a:schemeClr val="accent5"/>
          </a:lnRef>
          <a:fillRef idx="0">
            <a:schemeClr val="accent5"/>
          </a:fillRef>
          <a:effectRef idx="2">
            <a:schemeClr val="accent5"/>
          </a:effectRef>
          <a:fontRef idx="minor">
            <a:schemeClr val="tx1"/>
          </a:fontRef>
        </p:style>
      </p:cxnSp>
      <p:cxnSp>
        <p:nvCxnSpPr>
          <p:cNvPr id="62" name="Path2 - 2 - 2"/>
          <p:cNvCxnSpPr/>
          <p:nvPr/>
        </p:nvCxnSpPr>
        <p:spPr>
          <a:xfrm flipH="1" flipV="1">
            <a:off x="4107180" y="1592580"/>
            <a:ext cx="1395546" cy="2476478"/>
          </a:xfrm>
          <a:prstGeom prst="line">
            <a:avLst/>
          </a:prstGeom>
          <a:ln cap="rnd"/>
        </p:spPr>
        <p:style>
          <a:lnRef idx="3">
            <a:schemeClr val="accent5"/>
          </a:lnRef>
          <a:fillRef idx="0">
            <a:schemeClr val="accent5"/>
          </a:fillRef>
          <a:effectRef idx="2">
            <a:schemeClr val="accent5"/>
          </a:effectRef>
          <a:fontRef idx="minor">
            <a:schemeClr val="tx1"/>
          </a:fontRef>
        </p:style>
      </p:cxnSp>
      <p:cxnSp>
        <p:nvCxnSpPr>
          <p:cNvPr id="65" name="Path2 - 2 - 3"/>
          <p:cNvCxnSpPr/>
          <p:nvPr/>
        </p:nvCxnSpPr>
        <p:spPr>
          <a:xfrm flipH="1" flipV="1">
            <a:off x="4335780" y="1584960"/>
            <a:ext cx="1166946" cy="2484098"/>
          </a:xfrm>
          <a:prstGeom prst="line">
            <a:avLst/>
          </a:prstGeom>
          <a:ln cap="rnd"/>
        </p:spPr>
        <p:style>
          <a:lnRef idx="3">
            <a:schemeClr val="accent5"/>
          </a:lnRef>
          <a:fillRef idx="0">
            <a:schemeClr val="accent5"/>
          </a:fillRef>
          <a:effectRef idx="2">
            <a:schemeClr val="accent5"/>
          </a:effectRef>
          <a:fontRef idx="minor">
            <a:schemeClr val="tx1"/>
          </a:fontRef>
        </p:style>
      </p:cxnSp>
      <p:cxnSp>
        <p:nvCxnSpPr>
          <p:cNvPr id="68" name="Path2 - 2 - 4"/>
          <p:cNvCxnSpPr/>
          <p:nvPr/>
        </p:nvCxnSpPr>
        <p:spPr>
          <a:xfrm flipH="1" flipV="1">
            <a:off x="4556760" y="1584960"/>
            <a:ext cx="945966" cy="2484097"/>
          </a:xfrm>
          <a:prstGeom prst="line">
            <a:avLst/>
          </a:prstGeom>
          <a:ln cap="rnd"/>
        </p:spPr>
        <p:style>
          <a:lnRef idx="3">
            <a:schemeClr val="accent5"/>
          </a:lnRef>
          <a:fillRef idx="0">
            <a:schemeClr val="accent5"/>
          </a:fillRef>
          <a:effectRef idx="2">
            <a:schemeClr val="accent5"/>
          </a:effectRef>
          <a:fontRef idx="minor">
            <a:schemeClr val="tx1"/>
          </a:fontRef>
        </p:style>
      </p:cxnSp>
      <p:cxnSp>
        <p:nvCxnSpPr>
          <p:cNvPr id="71" name="Path2 - 2 - 5"/>
          <p:cNvCxnSpPr/>
          <p:nvPr/>
        </p:nvCxnSpPr>
        <p:spPr>
          <a:xfrm flipH="1" flipV="1">
            <a:off x="4762500" y="1577340"/>
            <a:ext cx="740226" cy="2491718"/>
          </a:xfrm>
          <a:prstGeom prst="line">
            <a:avLst/>
          </a:prstGeom>
          <a:ln cap="rnd"/>
        </p:spPr>
        <p:style>
          <a:lnRef idx="3">
            <a:schemeClr val="accent5"/>
          </a:lnRef>
          <a:fillRef idx="0">
            <a:schemeClr val="accent5"/>
          </a:fillRef>
          <a:effectRef idx="2">
            <a:schemeClr val="accent5"/>
          </a:effectRef>
          <a:fontRef idx="minor">
            <a:schemeClr val="tx1"/>
          </a:fontRef>
        </p:style>
      </p:cxnSp>
      <p:cxnSp>
        <p:nvCxnSpPr>
          <p:cNvPr id="74" name="Path2 - 2 - 6"/>
          <p:cNvCxnSpPr/>
          <p:nvPr/>
        </p:nvCxnSpPr>
        <p:spPr>
          <a:xfrm flipH="1" flipV="1">
            <a:off x="4945380" y="1577340"/>
            <a:ext cx="557346" cy="2491717"/>
          </a:xfrm>
          <a:prstGeom prst="line">
            <a:avLst/>
          </a:prstGeom>
          <a:ln cap="rnd"/>
        </p:spPr>
        <p:style>
          <a:lnRef idx="3">
            <a:schemeClr val="accent5"/>
          </a:lnRef>
          <a:fillRef idx="0">
            <a:schemeClr val="accent5"/>
          </a:fillRef>
          <a:effectRef idx="2">
            <a:schemeClr val="accent5"/>
          </a:effectRef>
          <a:fontRef idx="minor">
            <a:schemeClr val="tx1"/>
          </a:fontRef>
        </p:style>
      </p:cxnSp>
      <p:sp>
        <p:nvSpPr>
          <p:cNvPr id="86" name="Cross 3"/>
          <p:cNvSpPr/>
          <p:nvPr/>
        </p:nvSpPr>
        <p:spPr>
          <a:xfrm>
            <a:off x="4592982" y="2283862"/>
            <a:ext cx="217182" cy="217182"/>
          </a:xfrm>
          <a:prstGeom prst="mathMultiply">
            <a:avLst/>
          </a:prstGeom>
          <a:solidFill>
            <a:schemeClr val="accent3">
              <a:lumMod val="60000"/>
              <a:lumOff val="4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7" name="Cross 4"/>
          <p:cNvSpPr/>
          <p:nvPr/>
        </p:nvSpPr>
        <p:spPr>
          <a:xfrm>
            <a:off x="4741702" y="2287435"/>
            <a:ext cx="217182" cy="217182"/>
          </a:xfrm>
          <a:prstGeom prst="mathMultiply">
            <a:avLst/>
          </a:prstGeom>
          <a:solidFill>
            <a:schemeClr val="accent3">
              <a:lumMod val="60000"/>
              <a:lumOff val="4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8" name="Cross 5"/>
          <p:cNvSpPr/>
          <p:nvPr/>
        </p:nvSpPr>
        <p:spPr>
          <a:xfrm>
            <a:off x="4880773" y="2287435"/>
            <a:ext cx="217182" cy="217182"/>
          </a:xfrm>
          <a:prstGeom prst="mathMultiply">
            <a:avLst/>
          </a:prstGeom>
          <a:solidFill>
            <a:schemeClr val="accent3">
              <a:lumMod val="60000"/>
              <a:lumOff val="4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9" name="Cross 6"/>
          <p:cNvSpPr/>
          <p:nvPr/>
        </p:nvSpPr>
        <p:spPr>
          <a:xfrm>
            <a:off x="5024709" y="2287435"/>
            <a:ext cx="217182" cy="217182"/>
          </a:xfrm>
          <a:prstGeom prst="mathMultiply">
            <a:avLst/>
          </a:prstGeom>
          <a:solidFill>
            <a:schemeClr val="accent3">
              <a:lumMod val="60000"/>
              <a:lumOff val="4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39" name="Y" hidden="1"/>
          <p:cNvSpPr txBox="1"/>
          <p:nvPr/>
        </p:nvSpPr>
        <p:spPr>
          <a:xfrm>
            <a:off x="1" y="639533"/>
            <a:ext cx="4750384" cy="461665"/>
          </a:xfrm>
          <a:prstGeom prst="rect">
            <a:avLst/>
          </a:prstGeom>
          <a:noFill/>
        </p:spPr>
        <p:txBody>
          <a:bodyPr wrap="square" rtlCol="0">
            <a:spAutoFit/>
          </a:bodyPr>
          <a:lstStyle/>
          <a:p>
            <a:pPr algn="ctr"/>
            <a:r>
              <a:rPr lang="fi-FI" sz="2400" b="1" dirty="0" smtClean="0">
                <a:solidFill>
                  <a:srgbClr val="000000"/>
                </a:solidFill>
              </a:rPr>
              <a:t>Scene</a:t>
            </a:r>
            <a:endParaRPr lang="fi-FI" sz="2400" b="1" dirty="0">
              <a:solidFill>
                <a:srgbClr val="000000"/>
              </a:solidFill>
            </a:endParaRPr>
          </a:p>
        </p:txBody>
      </p:sp>
      <p:sp>
        <p:nvSpPr>
          <p:cNvPr id="76" name="Rectangle 75"/>
          <p:cNvSpPr/>
          <p:nvPr/>
        </p:nvSpPr>
        <p:spPr>
          <a:xfrm>
            <a:off x="4256965" y="1025305"/>
            <a:ext cx="1194161" cy="421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77" name="Rectangle 76"/>
          <p:cNvSpPr/>
          <p:nvPr/>
        </p:nvSpPr>
        <p:spPr>
          <a:xfrm>
            <a:off x="5770657" y="4147793"/>
            <a:ext cx="1194161" cy="421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78" name="Y"/>
          <p:cNvSpPr txBox="1"/>
          <p:nvPr/>
        </p:nvSpPr>
        <p:spPr>
          <a:xfrm>
            <a:off x="3269490" y="1028315"/>
            <a:ext cx="750526" cy="461665"/>
          </a:xfrm>
          <a:prstGeom prst="rect">
            <a:avLst/>
          </a:prstGeom>
          <a:noFill/>
        </p:spPr>
        <p:txBody>
          <a:bodyPr wrap="none" rtlCol="0">
            <a:spAutoFit/>
          </a:bodyPr>
          <a:lstStyle/>
          <a:p>
            <a:r>
              <a:rPr lang="fi-FI" sz="2400" dirty="0" smtClean="0">
                <a:solidFill>
                  <a:srgbClr val="000000"/>
                </a:solidFill>
              </a:rPr>
              <a:t>light</a:t>
            </a:r>
            <a:endParaRPr lang="fi-FI" sz="2400" dirty="0">
              <a:solidFill>
                <a:srgbClr val="000000"/>
              </a:solidFill>
            </a:endParaRPr>
          </a:p>
        </p:txBody>
      </p:sp>
      <p:sp>
        <p:nvSpPr>
          <p:cNvPr id="79" name="Y"/>
          <p:cNvSpPr txBox="1"/>
          <p:nvPr/>
        </p:nvSpPr>
        <p:spPr>
          <a:xfrm>
            <a:off x="5547442" y="1898569"/>
            <a:ext cx="1350050" cy="461665"/>
          </a:xfrm>
          <a:prstGeom prst="rect">
            <a:avLst/>
          </a:prstGeom>
          <a:noFill/>
        </p:spPr>
        <p:txBody>
          <a:bodyPr wrap="none" rtlCol="0">
            <a:spAutoFit/>
          </a:bodyPr>
          <a:lstStyle/>
          <a:p>
            <a:r>
              <a:rPr lang="fi-FI" sz="2400" dirty="0" smtClean="0">
                <a:solidFill>
                  <a:srgbClr val="000000"/>
                </a:solidFill>
              </a:rPr>
              <a:t>occluder</a:t>
            </a:r>
            <a:endParaRPr lang="fi-FI" sz="2400" dirty="0">
              <a:solidFill>
                <a:srgbClr val="000000"/>
              </a:solidFill>
            </a:endParaRPr>
          </a:p>
        </p:txBody>
      </p:sp>
      <p:sp>
        <p:nvSpPr>
          <p:cNvPr id="80" name="Y"/>
          <p:cNvSpPr txBox="1"/>
          <p:nvPr/>
        </p:nvSpPr>
        <p:spPr>
          <a:xfrm>
            <a:off x="755660" y="3555879"/>
            <a:ext cx="2513830" cy="461665"/>
          </a:xfrm>
          <a:prstGeom prst="rect">
            <a:avLst/>
          </a:prstGeom>
          <a:noFill/>
        </p:spPr>
        <p:txBody>
          <a:bodyPr wrap="none" rtlCol="0">
            <a:spAutoFit/>
          </a:bodyPr>
          <a:lstStyle/>
          <a:p>
            <a:r>
              <a:rPr lang="fi-FI" sz="2400" dirty="0" smtClean="0">
                <a:solidFill>
                  <a:srgbClr val="000000"/>
                </a:solidFill>
              </a:rPr>
              <a:t>receiving surface</a:t>
            </a:r>
            <a:endParaRPr lang="fi-FI" sz="2400" dirty="0">
              <a:solidFill>
                <a:srgbClr val="000000"/>
              </a:solidFill>
            </a:endParaRPr>
          </a:p>
        </p:txBody>
      </p:sp>
      <p:sp>
        <p:nvSpPr>
          <p:cNvPr id="24" name="Y"/>
          <p:cNvSpPr txBox="1"/>
          <p:nvPr/>
        </p:nvSpPr>
        <p:spPr>
          <a:xfrm>
            <a:off x="1424594" y="1266605"/>
            <a:ext cx="1212191" cy="461665"/>
          </a:xfrm>
          <a:prstGeom prst="rect">
            <a:avLst/>
          </a:prstGeom>
          <a:noFill/>
        </p:spPr>
        <p:txBody>
          <a:bodyPr wrap="none" rtlCol="0">
            <a:spAutoFit/>
          </a:bodyPr>
          <a:lstStyle/>
          <a:p>
            <a:r>
              <a:rPr lang="fi-FI" sz="2400" dirty="0" smtClean="0">
                <a:solidFill>
                  <a:srgbClr val="000000"/>
                </a:solidFill>
              </a:rPr>
              <a:t>camera</a:t>
            </a:r>
            <a:endParaRPr lang="fi-FI" sz="2400" dirty="0">
              <a:solidFill>
                <a:srgbClr val="000000"/>
              </a:solidFill>
            </a:endParaRPr>
          </a:p>
        </p:txBody>
      </p:sp>
    </p:spTree>
    <p:custDataLst>
      <p:tags r:id="rId1"/>
    </p:custDataLst>
    <p:extLst>
      <p:ext uri="{BB962C8B-B14F-4D97-AF65-F5344CB8AC3E}">
        <p14:creationId xmlns:p14="http://schemas.microsoft.com/office/powerpoint/2010/main" val="1068942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10400" y="4874618"/>
            <a:ext cx="2133600" cy="274637"/>
          </a:xfrm>
        </p:spPr>
        <p:txBody>
          <a:bodyPr/>
          <a:lstStyle/>
          <a:p>
            <a:fld id="{CDB8BC0E-CEE3-4EC1-B849-44D559D8322A}" type="slidenum">
              <a:rPr lang="en-US" altLang="fi-FI" smtClean="0"/>
              <a:pPr/>
              <a:t>50</a:t>
            </a:fld>
            <a:endParaRPr lang="en-US" altLang="fi-FI" dirty="0"/>
          </a:p>
        </p:txBody>
      </p:sp>
      <p:pic>
        <p:nvPicPr>
          <p:cNvPr id="38" name="Gradient Fourie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92000" y="1209600"/>
            <a:ext cx="4749798" cy="3562348"/>
          </a:xfrm>
          <a:prstGeom prst="rect">
            <a:avLst/>
          </a:prstGeom>
        </p:spPr>
      </p:pic>
      <p:grpSp>
        <p:nvGrpSpPr>
          <p:cNvPr id="37" name="Group 36"/>
          <p:cNvGrpSpPr/>
          <p:nvPr/>
        </p:nvGrpSpPr>
        <p:grpSpPr>
          <a:xfrm>
            <a:off x="1" y="422040"/>
            <a:ext cx="4752001" cy="4741633"/>
            <a:chOff x="1" y="422040"/>
            <a:chExt cx="4752001" cy="4741633"/>
          </a:xfrm>
        </p:grpSpPr>
        <p:pic>
          <p:nvPicPr>
            <p:cNvPr id="39" name="Primal"/>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199650"/>
              <a:ext cx="4752001" cy="3564000"/>
            </a:xfrm>
            <a:prstGeom prst="rect">
              <a:avLst/>
            </a:prstGeom>
          </p:spPr>
        </p:pic>
        <p:grpSp>
          <p:nvGrpSpPr>
            <p:cNvPr id="40" name="Math Text: -+ * f"/>
            <p:cNvGrpSpPr/>
            <p:nvPr/>
          </p:nvGrpSpPr>
          <p:grpSpPr>
            <a:xfrm>
              <a:off x="1758953" y="422040"/>
              <a:ext cx="1280297" cy="461665"/>
              <a:chOff x="1758953" y="419473"/>
              <a:chExt cx="1280297" cy="461665"/>
            </a:xfrm>
          </p:grpSpPr>
          <p:grpSp>
            <p:nvGrpSpPr>
              <p:cNvPr id="46" name="G-MLT Sample"/>
              <p:cNvGrpSpPr/>
              <p:nvPr/>
            </p:nvGrpSpPr>
            <p:grpSpPr>
              <a:xfrm>
                <a:off x="1758953" y="585549"/>
                <a:ext cx="557923" cy="167146"/>
                <a:chOff x="2162397" y="4005736"/>
                <a:chExt cx="557923" cy="167146"/>
              </a:xfrm>
            </p:grpSpPr>
            <p:cxnSp>
              <p:nvCxnSpPr>
                <p:cNvPr id="48"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49"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0"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1"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52"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mc:AlternateContent xmlns:mc="http://schemas.openxmlformats.org/markup-compatibility/2006" xmlns:a14="http://schemas.microsoft.com/office/drawing/2010/main">
            <mc:Choice Requires="a14">
              <p:sp>
                <p:nvSpPr>
                  <p:cNvPr id="47" name="Math Text: -+ * f"/>
                  <p:cNvSpPr txBox="1"/>
                  <p:nvPr/>
                </p:nvSpPr>
                <p:spPr>
                  <a:xfrm>
                    <a:off x="2131682" y="419473"/>
                    <a:ext cx="907568" cy="461665"/>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fi-FI" sz="2400" b="0" i="1" dirty="0" smtClean="0">
                              <a:solidFill>
                                <a:srgbClr val="000000"/>
                              </a:solidFill>
                              <a:latin typeface="Cambria Math"/>
                            </a:rPr>
                            <m:t>∗</m:t>
                          </m:r>
                          <m:r>
                            <a:rPr lang="fi-FI" sz="2400" b="0" i="1" dirty="0" smtClean="0">
                              <a:solidFill>
                                <a:srgbClr val="000000"/>
                              </a:solidFill>
                              <a:latin typeface="Cambria Math"/>
                            </a:rPr>
                            <m:t>𝑓</m:t>
                          </m:r>
                        </m:oMath>
                      </m:oMathPara>
                    </a14:m>
                    <a:endParaRPr lang="fi-FI" sz="2400" dirty="0">
                      <a:solidFill>
                        <a:srgbClr val="000000"/>
                      </a:solidFill>
                    </a:endParaRPr>
                  </a:p>
                </p:txBody>
              </p:sp>
            </mc:Choice>
            <mc:Fallback xmlns="">
              <p:sp>
                <p:nvSpPr>
                  <p:cNvPr id="172" name="Math Text: -+ * f"/>
                  <p:cNvSpPr txBox="1">
                    <a:spLocks noRot="1" noChangeAspect="1" noMove="1" noResize="1" noEditPoints="1" noAdjustHandles="1" noChangeArrowheads="1" noChangeShapeType="1" noTextEdit="1"/>
                  </p:cNvSpPr>
                  <p:nvPr/>
                </p:nvSpPr>
                <p:spPr>
                  <a:xfrm>
                    <a:off x="2131682" y="419473"/>
                    <a:ext cx="907568" cy="461665"/>
                  </a:xfrm>
                  <a:prstGeom prst="rect">
                    <a:avLst/>
                  </a:prstGeom>
                  <a:blipFill rotWithShape="1">
                    <a:blip r:embed="rId13"/>
                    <a:stretch>
                      <a:fillRect b="-19737"/>
                    </a:stretch>
                  </a:blipFill>
                </p:spPr>
                <p:txBody>
                  <a:bodyPr/>
                  <a:lstStyle/>
                  <a:p>
                    <a:r>
                      <a:rPr lang="fi-FI">
                        <a:noFill/>
                      </a:rPr>
                      <a:t> </a:t>
                    </a:r>
                  </a:p>
                </p:txBody>
              </p:sp>
            </mc:Fallback>
          </mc:AlternateContent>
        </p:grpSp>
        <p:grpSp>
          <p:nvGrpSpPr>
            <p:cNvPr id="41" name="Big Axis x, p"/>
            <p:cNvGrpSpPr/>
            <p:nvPr/>
          </p:nvGrpSpPr>
          <p:grpSpPr>
            <a:xfrm>
              <a:off x="160392" y="943224"/>
              <a:ext cx="4317136" cy="4220449"/>
              <a:chOff x="1009164" y="-882979"/>
              <a:chExt cx="4317136" cy="4220449"/>
            </a:xfrm>
          </p:grpSpPr>
          <p:cxnSp>
            <p:nvCxnSpPr>
              <p:cNvPr id="42" name="Axis X"/>
              <p:cNvCxnSpPr/>
              <p:nvPr/>
            </p:nvCxnSpPr>
            <p:spPr>
              <a:xfrm flipV="1">
                <a:off x="1438656" y="2942716"/>
                <a:ext cx="3804317" cy="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3" name="Axis P"/>
              <p:cNvCxnSpPr/>
              <p:nvPr/>
            </p:nvCxnSpPr>
            <p:spPr>
              <a:xfrm flipV="1">
                <a:off x="1438656" y="-825306"/>
                <a:ext cx="0" cy="376802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4" name="X"/>
                  <p:cNvSpPr txBox="1"/>
                  <p:nvPr/>
                </p:nvSpPr>
                <p:spPr>
                  <a:xfrm>
                    <a:off x="4883871" y="2875805"/>
                    <a:ext cx="44242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𝑥</m:t>
                          </m:r>
                        </m:oMath>
                      </m:oMathPara>
                    </a14:m>
                    <a:endParaRPr lang="fi-FI" sz="2400" dirty="0">
                      <a:solidFill>
                        <a:srgbClr val="000000"/>
                      </a:solidFill>
                    </a:endParaRPr>
                  </a:p>
                </p:txBody>
              </p:sp>
            </mc:Choice>
            <mc:Fallback xmlns="">
              <p:sp>
                <p:nvSpPr>
                  <p:cNvPr id="142" name="X"/>
                  <p:cNvSpPr txBox="1">
                    <a:spLocks noRot="1" noChangeAspect="1" noMove="1" noResize="1" noEditPoints="1" noAdjustHandles="1" noChangeArrowheads="1" noChangeShapeType="1" noTextEdit="1"/>
                  </p:cNvSpPr>
                  <p:nvPr/>
                </p:nvSpPr>
                <p:spPr>
                  <a:xfrm>
                    <a:off x="4883871" y="2875805"/>
                    <a:ext cx="442429" cy="461665"/>
                  </a:xfrm>
                  <a:prstGeom prst="rect">
                    <a:avLst/>
                  </a:prstGeom>
                  <a:blipFill rotWithShape="1">
                    <a:blip r:embed="rId22"/>
                    <a:stretch>
                      <a:fillRect/>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45" name="Y"/>
                  <p:cNvSpPr txBox="1"/>
                  <p:nvPr/>
                </p:nvSpPr>
                <p:spPr>
                  <a:xfrm>
                    <a:off x="1009164" y="-882979"/>
                    <a:ext cx="46038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𝑝</m:t>
                          </m:r>
                        </m:oMath>
                      </m:oMathPara>
                    </a14:m>
                    <a:endParaRPr lang="fi-FI" sz="2400" dirty="0">
                      <a:solidFill>
                        <a:srgbClr val="000000"/>
                      </a:solidFill>
                    </a:endParaRPr>
                  </a:p>
                </p:txBody>
              </p:sp>
            </mc:Choice>
            <mc:Fallback xmlns="">
              <p:sp>
                <p:nvSpPr>
                  <p:cNvPr id="143" name="Y"/>
                  <p:cNvSpPr txBox="1">
                    <a:spLocks noRot="1" noChangeAspect="1" noMove="1" noResize="1" noEditPoints="1" noAdjustHandles="1" noChangeArrowheads="1" noChangeShapeType="1" noTextEdit="1"/>
                  </p:cNvSpPr>
                  <p:nvPr/>
                </p:nvSpPr>
                <p:spPr>
                  <a:xfrm>
                    <a:off x="1009164" y="-882979"/>
                    <a:ext cx="460382" cy="461665"/>
                  </a:xfrm>
                  <a:prstGeom prst="rect">
                    <a:avLst/>
                  </a:prstGeom>
                  <a:blipFill rotWithShape="1">
                    <a:blip r:embed="rId23"/>
                    <a:stretch>
                      <a:fillRect b="-13333"/>
                    </a:stretch>
                  </a:blipFill>
                </p:spPr>
                <p:txBody>
                  <a:bodyPr/>
                  <a:lstStyle/>
                  <a:p>
                    <a:r>
                      <a:rPr lang="fi-FI">
                        <a:noFill/>
                      </a:rPr>
                      <a:t> </a:t>
                    </a:r>
                  </a:p>
                </p:txBody>
              </p:sp>
            </mc:Fallback>
          </mc:AlternateContent>
        </p:grpSp>
      </p:grpSp>
      <p:grpSp>
        <p:nvGrpSpPr>
          <p:cNvPr id="53" name="Group 52"/>
          <p:cNvGrpSpPr/>
          <p:nvPr/>
        </p:nvGrpSpPr>
        <p:grpSpPr>
          <a:xfrm>
            <a:off x="-18853" y="479457"/>
            <a:ext cx="4749797" cy="4747068"/>
            <a:chOff x="-18853" y="479457"/>
            <a:chExt cx="4749797" cy="4747068"/>
          </a:xfrm>
        </p:grpSpPr>
        <mc:AlternateContent xmlns:mc="http://schemas.openxmlformats.org/markup-compatibility/2006" xmlns:a14="http://schemas.microsoft.com/office/drawing/2010/main">
          <mc:Choice Requires="a14">
            <p:sp>
              <p:nvSpPr>
                <p:cNvPr id="54" name="Title: Cross-section"/>
                <p:cNvSpPr txBox="1"/>
                <p:nvPr/>
              </p:nvSpPr>
              <p:spPr>
                <a:xfrm>
                  <a:off x="596382" y="479457"/>
                  <a:ext cx="3975618" cy="490199"/>
                </a:xfrm>
                <a:prstGeom prst="rect">
                  <a:avLst/>
                </a:prstGeom>
                <a:noFill/>
              </p:spPr>
              <p:txBody>
                <a:bodyPr wrap="square" rtlCol="0">
                  <a:spAutoFit/>
                </a:bodyPr>
                <a:lstStyle/>
                <a:p>
                  <a:pPr algn="ctr"/>
                  <a:r>
                    <a:rPr lang="fi-FI" sz="2400" dirty="0">
                      <a:solidFill>
                        <a:srgbClr val="000000"/>
                      </a:solidFill>
                    </a:rPr>
                    <a:t>Slice </a:t>
                  </a:r>
                  <a14:m>
                    <m:oMath xmlns:m="http://schemas.openxmlformats.org/officeDocument/2006/math">
                      <m:r>
                        <a:rPr lang="fi-FI" sz="2400">
                          <a:solidFill>
                            <a:srgbClr val="000000"/>
                          </a:solidFill>
                          <a:latin typeface="Cambria Math"/>
                        </a:rPr>
                        <m:t>(</m:t>
                      </m:r>
                      <m:sSub>
                        <m:sSubPr>
                          <m:ctrlPr>
                            <a:rPr lang="fi-FI" sz="2400" i="1">
                              <a:solidFill>
                                <a:srgbClr val="000000"/>
                              </a:solidFill>
                              <a:latin typeface="Cambria Math" panose="02040503050406030204" pitchFamily="18" charset="0"/>
                            </a:rPr>
                          </m:ctrlPr>
                        </m:sSubPr>
                        <m:e>
                          <m:r>
                            <a:rPr lang="fi-FI" sz="2400" i="1">
                              <a:solidFill>
                                <a:srgbClr val="000000"/>
                              </a:solidFill>
                              <a:latin typeface="Cambria Math"/>
                            </a:rPr>
                            <m:t>𝜔</m:t>
                          </m:r>
                        </m:e>
                        <m:sub>
                          <m:r>
                            <a:rPr lang="fi-FI" sz="2400" i="1">
                              <a:solidFill>
                                <a:srgbClr val="000000"/>
                              </a:solidFill>
                              <a:latin typeface="Cambria Math"/>
                            </a:rPr>
                            <m:t>𝑝</m:t>
                          </m:r>
                        </m:sub>
                      </m:sSub>
                      <m:r>
                        <a:rPr lang="fi-FI" sz="2400" i="1">
                          <a:solidFill>
                            <a:srgbClr val="000000"/>
                          </a:solidFill>
                          <a:latin typeface="Cambria Math"/>
                        </a:rPr>
                        <m:t>=0)</m:t>
                      </m:r>
                    </m:oMath>
                  </a14:m>
                  <a:endParaRPr lang="fi-FI" sz="2400" dirty="0">
                    <a:solidFill>
                      <a:srgbClr val="000000"/>
                    </a:solidFill>
                  </a:endParaRPr>
                </a:p>
              </p:txBody>
            </p:sp>
          </mc:Choice>
          <mc:Fallback xmlns="">
            <p:sp>
              <p:nvSpPr>
                <p:cNvPr id="88" name="Title: Cross-section"/>
                <p:cNvSpPr txBox="1">
                  <a:spLocks noRot="1" noChangeAspect="1" noMove="1" noResize="1" noEditPoints="1" noAdjustHandles="1" noChangeArrowheads="1" noChangeShapeType="1" noTextEdit="1"/>
                </p:cNvSpPr>
                <p:nvPr/>
              </p:nvSpPr>
              <p:spPr>
                <a:xfrm>
                  <a:off x="596382" y="479457"/>
                  <a:ext cx="3975618" cy="490199"/>
                </a:xfrm>
                <a:prstGeom prst="rect">
                  <a:avLst/>
                </a:prstGeom>
                <a:blipFill rotWithShape="1">
                  <a:blip r:embed="rId31"/>
                  <a:stretch>
                    <a:fillRect t="-10000" b="-22500"/>
                  </a:stretch>
                </a:blipFill>
              </p:spPr>
              <p:txBody>
                <a:bodyPr/>
                <a:lstStyle/>
                <a:p>
                  <a:r>
                    <a:rPr lang="fi-FI">
                      <a:noFill/>
                    </a:rPr>
                    <a:t> </a:t>
                  </a:r>
                </a:p>
              </p:txBody>
            </p:sp>
          </mc:Fallback>
        </mc:AlternateContent>
        <p:pic>
          <p:nvPicPr>
            <p:cNvPr id="55" name="Fourier Slice 7"/>
            <p:cNvPicPr>
              <a:picLocks noChangeAspect="1"/>
            </p:cNvPicPr>
            <p:nvPr/>
          </p:nvPicPr>
          <p:blipFill>
            <a:blip r:embed="rId3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853" y="1063749"/>
              <a:ext cx="4749797" cy="4162776"/>
            </a:xfrm>
            <a:prstGeom prst="rect">
              <a:avLst/>
            </a:prstGeom>
          </p:spPr>
        </p:pic>
        <p:sp>
          <p:nvSpPr>
            <p:cNvPr id="59" name="Number Blocker"/>
            <p:cNvSpPr/>
            <p:nvPr/>
          </p:nvSpPr>
          <p:spPr>
            <a:xfrm>
              <a:off x="520703" y="1196975"/>
              <a:ext cx="68952" cy="36401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60" name="Number Blocker"/>
            <p:cNvSpPr/>
            <p:nvPr/>
          </p:nvSpPr>
          <p:spPr>
            <a:xfrm>
              <a:off x="628874" y="4814061"/>
              <a:ext cx="3853116" cy="984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nvGrpSpPr>
            <p:cNvPr id="61" name="Big Axis ω_x, ω_p shifted"/>
            <p:cNvGrpSpPr/>
            <p:nvPr/>
          </p:nvGrpSpPr>
          <p:grpSpPr>
            <a:xfrm>
              <a:off x="3024" y="1006437"/>
              <a:ext cx="4703991" cy="4162669"/>
              <a:chOff x="823029" y="-825199"/>
              <a:chExt cx="4703991" cy="4162669"/>
            </a:xfrm>
          </p:grpSpPr>
          <p:cxnSp>
            <p:nvCxnSpPr>
              <p:cNvPr id="65" name="Axis X"/>
              <p:cNvCxnSpPr/>
              <p:nvPr/>
            </p:nvCxnSpPr>
            <p:spPr>
              <a:xfrm>
                <a:off x="1416387" y="2947479"/>
                <a:ext cx="3797082"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6" name="Axis P"/>
              <p:cNvCxnSpPr/>
              <p:nvPr/>
            </p:nvCxnSpPr>
            <p:spPr>
              <a:xfrm flipV="1">
                <a:off x="1410405" y="-825199"/>
                <a:ext cx="0" cy="3767923"/>
              </a:xfrm>
              <a:prstGeom prst="straightConnector1">
                <a:avLst/>
              </a:prstGeom>
              <a:ln cap="rnd">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7" name="X"/>
                  <p:cNvSpPr txBox="1"/>
                  <p:nvPr/>
                </p:nvSpPr>
                <p:spPr>
                  <a:xfrm>
                    <a:off x="4894732" y="2875805"/>
                    <a:ext cx="63228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𝑥</m:t>
                              </m:r>
                            </m:sub>
                          </m:sSub>
                        </m:oMath>
                      </m:oMathPara>
                    </a14:m>
                    <a:endParaRPr lang="fi-FI" sz="2400" dirty="0">
                      <a:solidFill>
                        <a:srgbClr val="000000"/>
                      </a:solidFill>
                    </a:endParaRPr>
                  </a:p>
                </p:txBody>
              </p:sp>
            </mc:Choice>
            <mc:Fallback xmlns="">
              <p:sp>
                <p:nvSpPr>
                  <p:cNvPr id="97" name="X"/>
                  <p:cNvSpPr txBox="1">
                    <a:spLocks noRot="1" noChangeAspect="1" noMove="1" noResize="1" noEditPoints="1" noAdjustHandles="1" noChangeArrowheads="1" noChangeShapeType="1" noTextEdit="1"/>
                  </p:cNvSpPr>
                  <p:nvPr/>
                </p:nvSpPr>
                <p:spPr>
                  <a:xfrm>
                    <a:off x="4894732" y="2875805"/>
                    <a:ext cx="632288" cy="461665"/>
                  </a:xfrm>
                  <a:prstGeom prst="rect">
                    <a:avLst/>
                  </a:prstGeom>
                  <a:blipFill rotWithShape="1">
                    <a:blip r:embed="rId33"/>
                    <a:stretch>
                      <a:fillRect/>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75" name="Y"/>
                  <p:cNvSpPr txBox="1"/>
                  <p:nvPr/>
                </p:nvSpPr>
                <p:spPr>
                  <a:xfrm>
                    <a:off x="823029" y="128645"/>
                    <a:ext cx="33695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 </m:t>
                          </m:r>
                        </m:oMath>
                      </m:oMathPara>
                    </a14:m>
                    <a:endParaRPr lang="fi-FI" sz="2400" dirty="0">
                      <a:solidFill>
                        <a:srgbClr val="000000"/>
                      </a:solidFill>
                    </a:endParaRPr>
                  </a:p>
                </p:txBody>
              </p:sp>
            </mc:Choice>
            <mc:Fallback xmlns="">
              <p:sp>
                <p:nvSpPr>
                  <p:cNvPr id="98" name="Y"/>
                  <p:cNvSpPr txBox="1">
                    <a:spLocks noRot="1" noChangeAspect="1" noMove="1" noResize="1" noEditPoints="1" noAdjustHandles="1" noChangeArrowheads="1" noChangeShapeType="1" noTextEdit="1"/>
                  </p:cNvSpPr>
                  <p:nvPr/>
                </p:nvSpPr>
                <p:spPr>
                  <a:xfrm>
                    <a:off x="823029" y="128645"/>
                    <a:ext cx="336952" cy="461665"/>
                  </a:xfrm>
                  <a:prstGeom prst="rect">
                    <a:avLst/>
                  </a:prstGeom>
                  <a:blipFill rotWithShape="1">
                    <a:blip r:embed="rId30"/>
                    <a:stretch>
                      <a:fillRect/>
                    </a:stretch>
                  </a:blipFill>
                </p:spPr>
                <p:txBody>
                  <a:bodyPr/>
                  <a:lstStyle/>
                  <a:p>
                    <a:r>
                      <a:rPr lang="fi-FI">
                        <a:noFill/>
                      </a:rPr>
                      <a:t> </a:t>
                    </a:r>
                  </a:p>
                </p:txBody>
              </p:sp>
            </mc:Fallback>
          </mc:AlternateContent>
        </p:grpSp>
        <p:cxnSp>
          <p:nvCxnSpPr>
            <p:cNvPr id="62" name="Fourier ω_x=0"/>
            <p:cNvCxnSpPr/>
            <p:nvPr/>
          </p:nvCxnSpPr>
          <p:spPr>
            <a:xfrm rot="5400000">
              <a:off x="2410793" y="4794869"/>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sp>
          <p:nvSpPr>
            <p:cNvPr id="63" name="1/w^2 L"/>
            <p:cNvSpPr/>
            <p:nvPr/>
          </p:nvSpPr>
          <p:spPr>
            <a:xfrm flipH="1">
              <a:off x="585585" y="1353778"/>
              <a:ext cx="1720091" cy="3407505"/>
            </a:xfrm>
            <a:custGeom>
              <a:avLst/>
              <a:gdLst>
                <a:gd name="connsiteX0" fmla="*/ 3591 w 1558693"/>
                <a:gd name="connsiteY0" fmla="*/ 0 h 1169437"/>
                <a:gd name="connsiteX1" fmla="*/ 3591 w 1558693"/>
                <a:gd name="connsiteY1" fmla="*/ 236376 h 1169437"/>
                <a:gd name="connsiteX2" fmla="*/ 40913 w 1558693"/>
                <a:gd name="connsiteY2" fmla="*/ 615820 h 1169437"/>
                <a:gd name="connsiteX3" fmla="*/ 84456 w 1558693"/>
                <a:gd name="connsiteY3" fmla="*/ 901959 h 1169437"/>
                <a:gd name="connsiteX4" fmla="*/ 183983 w 1558693"/>
                <a:gd name="connsiteY4" fmla="*/ 1032588 h 1169437"/>
                <a:gd name="connsiteX5" fmla="*/ 314611 w 1558693"/>
                <a:gd name="connsiteY5" fmla="*/ 1088571 h 1169437"/>
                <a:gd name="connsiteX6" fmla="*/ 625632 w 1558693"/>
                <a:gd name="connsiteY6" fmla="*/ 1138335 h 1169437"/>
                <a:gd name="connsiteX7" fmla="*/ 1085942 w 1558693"/>
                <a:gd name="connsiteY7" fmla="*/ 1150776 h 1169437"/>
                <a:gd name="connsiteX8" fmla="*/ 1558693 w 1558693"/>
                <a:gd name="connsiteY8" fmla="*/ 1169437 h 1169437"/>
                <a:gd name="connsiteX9" fmla="*/ 1558693 w 1558693"/>
                <a:gd name="connsiteY9" fmla="*/ 1169437 h 1169437"/>
                <a:gd name="connsiteX0" fmla="*/ 897 w 1555999"/>
                <a:gd name="connsiteY0" fmla="*/ 0 h 1169437"/>
                <a:gd name="connsiteX1" fmla="*/ 897 w 1555999"/>
                <a:gd name="connsiteY1" fmla="*/ 236376 h 1169437"/>
                <a:gd name="connsiteX2" fmla="*/ 38219 w 1555999"/>
                <a:gd name="connsiteY2" fmla="*/ 615820 h 1169437"/>
                <a:gd name="connsiteX3" fmla="*/ 81762 w 1555999"/>
                <a:gd name="connsiteY3" fmla="*/ 901959 h 1169437"/>
                <a:gd name="connsiteX4" fmla="*/ 181289 w 1555999"/>
                <a:gd name="connsiteY4" fmla="*/ 1032588 h 1169437"/>
                <a:gd name="connsiteX5" fmla="*/ 311917 w 1555999"/>
                <a:gd name="connsiteY5" fmla="*/ 1088571 h 1169437"/>
                <a:gd name="connsiteX6" fmla="*/ 622938 w 1555999"/>
                <a:gd name="connsiteY6" fmla="*/ 1138335 h 1169437"/>
                <a:gd name="connsiteX7" fmla="*/ 1083248 w 1555999"/>
                <a:gd name="connsiteY7" fmla="*/ 1150776 h 1169437"/>
                <a:gd name="connsiteX8" fmla="*/ 1555999 w 1555999"/>
                <a:gd name="connsiteY8" fmla="*/ 1169437 h 1169437"/>
                <a:gd name="connsiteX9" fmla="*/ 1555999 w 1555999"/>
                <a:gd name="connsiteY9" fmla="*/ 1169437 h 1169437"/>
                <a:gd name="connsiteX0" fmla="*/ 300 w 1555402"/>
                <a:gd name="connsiteY0" fmla="*/ 0 h 1169437"/>
                <a:gd name="connsiteX1" fmla="*/ 13000 w 1555402"/>
                <a:gd name="connsiteY1" fmla="*/ 236376 h 1169437"/>
                <a:gd name="connsiteX2" fmla="*/ 37622 w 1555402"/>
                <a:gd name="connsiteY2" fmla="*/ 615820 h 1169437"/>
                <a:gd name="connsiteX3" fmla="*/ 81165 w 1555402"/>
                <a:gd name="connsiteY3" fmla="*/ 901959 h 1169437"/>
                <a:gd name="connsiteX4" fmla="*/ 180692 w 1555402"/>
                <a:gd name="connsiteY4" fmla="*/ 1032588 h 1169437"/>
                <a:gd name="connsiteX5" fmla="*/ 311320 w 1555402"/>
                <a:gd name="connsiteY5" fmla="*/ 1088571 h 1169437"/>
                <a:gd name="connsiteX6" fmla="*/ 622341 w 1555402"/>
                <a:gd name="connsiteY6" fmla="*/ 1138335 h 1169437"/>
                <a:gd name="connsiteX7" fmla="*/ 1082651 w 1555402"/>
                <a:gd name="connsiteY7" fmla="*/ 1150776 h 1169437"/>
                <a:gd name="connsiteX8" fmla="*/ 1555402 w 1555402"/>
                <a:gd name="connsiteY8" fmla="*/ 1169437 h 1169437"/>
                <a:gd name="connsiteX9" fmla="*/ 1555402 w 1555402"/>
                <a:gd name="connsiteY9" fmla="*/ 1169437 h 1169437"/>
                <a:gd name="connsiteX0" fmla="*/ 604 w 1555706"/>
                <a:gd name="connsiteY0" fmla="*/ 0 h 1169437"/>
                <a:gd name="connsiteX1" fmla="*/ 13304 w 1555706"/>
                <a:gd name="connsiteY1" fmla="*/ 236376 h 1169437"/>
                <a:gd name="connsiteX2" fmla="*/ 37926 w 1555706"/>
                <a:gd name="connsiteY2" fmla="*/ 615820 h 1169437"/>
                <a:gd name="connsiteX3" fmla="*/ 81469 w 1555706"/>
                <a:gd name="connsiteY3" fmla="*/ 901959 h 1169437"/>
                <a:gd name="connsiteX4" fmla="*/ 180996 w 1555706"/>
                <a:gd name="connsiteY4" fmla="*/ 1032588 h 1169437"/>
                <a:gd name="connsiteX5" fmla="*/ 311624 w 1555706"/>
                <a:gd name="connsiteY5" fmla="*/ 1088571 h 1169437"/>
                <a:gd name="connsiteX6" fmla="*/ 622645 w 1555706"/>
                <a:gd name="connsiteY6" fmla="*/ 1138335 h 1169437"/>
                <a:gd name="connsiteX7" fmla="*/ 1082955 w 1555706"/>
                <a:gd name="connsiteY7" fmla="*/ 1150776 h 1169437"/>
                <a:gd name="connsiteX8" fmla="*/ 1555706 w 1555706"/>
                <a:gd name="connsiteY8" fmla="*/ 1169437 h 1169437"/>
                <a:gd name="connsiteX9" fmla="*/ 1555706 w 1555706"/>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81404 w 1555641"/>
                <a:gd name="connsiteY3" fmla="*/ 901959 h 1169437"/>
                <a:gd name="connsiteX4" fmla="*/ 180931 w 1555641"/>
                <a:gd name="connsiteY4" fmla="*/ 1032588 h 1169437"/>
                <a:gd name="connsiteX5" fmla="*/ 311559 w 1555641"/>
                <a:gd name="connsiteY5" fmla="*/ 108857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81404 w 1555641"/>
                <a:gd name="connsiteY3" fmla="*/ 901959 h 1169437"/>
                <a:gd name="connsiteX4" fmla="*/ 180931 w 1555641"/>
                <a:gd name="connsiteY4" fmla="*/ 1032588 h 1169437"/>
                <a:gd name="connsiteX5" fmla="*/ 311559 w 1555641"/>
                <a:gd name="connsiteY5" fmla="*/ 108857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81404 w 1555641"/>
                <a:gd name="connsiteY3" fmla="*/ 901959 h 1169437"/>
                <a:gd name="connsiteX4" fmla="*/ 180931 w 1555641"/>
                <a:gd name="connsiteY4" fmla="*/ 1032588 h 1169437"/>
                <a:gd name="connsiteX5" fmla="*/ 311559 w 1555641"/>
                <a:gd name="connsiteY5" fmla="*/ 108857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80931 w 1555641"/>
                <a:gd name="connsiteY4" fmla="*/ 1032588 h 1169437"/>
                <a:gd name="connsiteX5" fmla="*/ 311559 w 1555641"/>
                <a:gd name="connsiteY5" fmla="*/ 108857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80931 w 1555641"/>
                <a:gd name="connsiteY4" fmla="*/ 103258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80931 w 1555641"/>
                <a:gd name="connsiteY4" fmla="*/ 103258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93631 w 1555641"/>
                <a:gd name="connsiteY4" fmla="*/ 103258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90456 w 1555641"/>
                <a:gd name="connsiteY4" fmla="*/ 103893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90456 w 1555641"/>
                <a:gd name="connsiteY4" fmla="*/ 103893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0 w 1542402"/>
                <a:gd name="connsiteY0" fmla="*/ 0 h 933061"/>
                <a:gd name="connsiteX1" fmla="*/ 15097 w 1542402"/>
                <a:gd name="connsiteY1" fmla="*/ 366744 h 933061"/>
                <a:gd name="connsiteX2" fmla="*/ 80865 w 1542402"/>
                <a:gd name="connsiteY2" fmla="*/ 665583 h 933061"/>
                <a:gd name="connsiteX3" fmla="*/ 177217 w 1542402"/>
                <a:gd name="connsiteY3" fmla="*/ 802562 h 933061"/>
                <a:gd name="connsiteX4" fmla="*/ 323720 w 1542402"/>
                <a:gd name="connsiteY4" fmla="*/ 858545 h 933061"/>
                <a:gd name="connsiteX5" fmla="*/ 609341 w 1542402"/>
                <a:gd name="connsiteY5" fmla="*/ 901959 h 933061"/>
                <a:gd name="connsiteX6" fmla="*/ 1069651 w 1542402"/>
                <a:gd name="connsiteY6" fmla="*/ 914400 h 933061"/>
                <a:gd name="connsiteX7" fmla="*/ 1542402 w 1542402"/>
                <a:gd name="connsiteY7" fmla="*/ 933061 h 933061"/>
                <a:gd name="connsiteX8" fmla="*/ 1542402 w 1542402"/>
                <a:gd name="connsiteY8" fmla="*/ 933061 h 933061"/>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54554 w 1527305"/>
                <a:gd name="connsiteY5" fmla="*/ 547656 h 566317"/>
                <a:gd name="connsiteX6" fmla="*/ 1527305 w 1527305"/>
                <a:gd name="connsiteY6" fmla="*/ 566317 h 566317"/>
                <a:gd name="connsiteX7" fmla="*/ 1527305 w 1527305"/>
                <a:gd name="connsiteY7" fmla="*/ 566317 h 566317"/>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60672 w 1527305"/>
                <a:gd name="connsiteY5" fmla="*/ 552718 h 566317"/>
                <a:gd name="connsiteX6" fmla="*/ 1527305 w 1527305"/>
                <a:gd name="connsiteY6" fmla="*/ 566317 h 566317"/>
                <a:gd name="connsiteX7" fmla="*/ 1527305 w 1527305"/>
                <a:gd name="connsiteY7" fmla="*/ 566317 h 566317"/>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60672 w 1527305"/>
                <a:gd name="connsiteY5" fmla="*/ 552718 h 566317"/>
                <a:gd name="connsiteX6" fmla="*/ 1449804 w 1527305"/>
                <a:gd name="connsiteY6" fmla="*/ 563544 h 566317"/>
                <a:gd name="connsiteX7" fmla="*/ 1527305 w 1527305"/>
                <a:gd name="connsiteY7" fmla="*/ 566317 h 566317"/>
                <a:gd name="connsiteX8" fmla="*/ 1527305 w 1527305"/>
                <a:gd name="connsiteY8" fmla="*/ 566317 h 566317"/>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60672 w 1527305"/>
                <a:gd name="connsiteY5" fmla="*/ 555639 h 566317"/>
                <a:gd name="connsiteX6" fmla="*/ 1449804 w 1527305"/>
                <a:gd name="connsiteY6" fmla="*/ 563544 h 566317"/>
                <a:gd name="connsiteX7" fmla="*/ 1527305 w 1527305"/>
                <a:gd name="connsiteY7" fmla="*/ 566317 h 566317"/>
                <a:gd name="connsiteX8" fmla="*/ 1527305 w 1527305"/>
                <a:gd name="connsiteY8" fmla="*/ 566317 h 566317"/>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60672 w 1527305"/>
                <a:gd name="connsiteY5" fmla="*/ 555639 h 566317"/>
                <a:gd name="connsiteX6" fmla="*/ 1449804 w 1527305"/>
                <a:gd name="connsiteY6" fmla="*/ 563544 h 566317"/>
                <a:gd name="connsiteX7" fmla="*/ 1527305 w 1527305"/>
                <a:gd name="connsiteY7" fmla="*/ 566317 h 566317"/>
                <a:gd name="connsiteX8" fmla="*/ 1527305 w 1527305"/>
                <a:gd name="connsiteY8" fmla="*/ 566317 h 566317"/>
                <a:gd name="connsiteX0" fmla="*/ 0 w 1594607"/>
                <a:gd name="connsiteY0" fmla="*/ 0 h 566522"/>
                <a:gd name="connsiteX1" fmla="*/ 65768 w 1594607"/>
                <a:gd name="connsiteY1" fmla="*/ 298839 h 566522"/>
                <a:gd name="connsiteX2" fmla="*/ 162120 w 1594607"/>
                <a:gd name="connsiteY2" fmla="*/ 435818 h 566522"/>
                <a:gd name="connsiteX3" fmla="*/ 308623 w 1594607"/>
                <a:gd name="connsiteY3" fmla="*/ 491801 h 566522"/>
                <a:gd name="connsiteX4" fmla="*/ 594244 w 1594607"/>
                <a:gd name="connsiteY4" fmla="*/ 535215 h 566522"/>
                <a:gd name="connsiteX5" fmla="*/ 1060672 w 1594607"/>
                <a:gd name="connsiteY5" fmla="*/ 555639 h 566522"/>
                <a:gd name="connsiteX6" fmla="*/ 1449804 w 1594607"/>
                <a:gd name="connsiteY6" fmla="*/ 563544 h 566522"/>
                <a:gd name="connsiteX7" fmla="*/ 1527305 w 1594607"/>
                <a:gd name="connsiteY7" fmla="*/ 566317 h 566522"/>
                <a:gd name="connsiteX8" fmla="*/ 1594607 w 1594607"/>
                <a:gd name="connsiteY8" fmla="*/ 566317 h 566522"/>
                <a:gd name="connsiteX0" fmla="*/ 0 w 1618429"/>
                <a:gd name="connsiteY0" fmla="*/ 0 h 566317"/>
                <a:gd name="connsiteX1" fmla="*/ 65768 w 1618429"/>
                <a:gd name="connsiteY1" fmla="*/ 298839 h 566317"/>
                <a:gd name="connsiteX2" fmla="*/ 162120 w 1618429"/>
                <a:gd name="connsiteY2" fmla="*/ 435818 h 566317"/>
                <a:gd name="connsiteX3" fmla="*/ 308623 w 1618429"/>
                <a:gd name="connsiteY3" fmla="*/ 491801 h 566317"/>
                <a:gd name="connsiteX4" fmla="*/ 594244 w 1618429"/>
                <a:gd name="connsiteY4" fmla="*/ 535215 h 566317"/>
                <a:gd name="connsiteX5" fmla="*/ 1060672 w 1618429"/>
                <a:gd name="connsiteY5" fmla="*/ 555639 h 566317"/>
                <a:gd name="connsiteX6" fmla="*/ 1449804 w 1618429"/>
                <a:gd name="connsiteY6" fmla="*/ 563544 h 566317"/>
                <a:gd name="connsiteX7" fmla="*/ 1612962 w 1618429"/>
                <a:gd name="connsiteY7" fmla="*/ 563396 h 566317"/>
                <a:gd name="connsiteX8" fmla="*/ 1594607 w 1618429"/>
                <a:gd name="connsiteY8" fmla="*/ 566317 h 566317"/>
                <a:gd name="connsiteX0" fmla="*/ 0 w 1612962"/>
                <a:gd name="connsiteY0" fmla="*/ 0 h 563544"/>
                <a:gd name="connsiteX1" fmla="*/ 65768 w 1612962"/>
                <a:gd name="connsiteY1" fmla="*/ 298839 h 563544"/>
                <a:gd name="connsiteX2" fmla="*/ 162120 w 1612962"/>
                <a:gd name="connsiteY2" fmla="*/ 435818 h 563544"/>
                <a:gd name="connsiteX3" fmla="*/ 308623 w 1612962"/>
                <a:gd name="connsiteY3" fmla="*/ 491801 h 563544"/>
                <a:gd name="connsiteX4" fmla="*/ 594244 w 1612962"/>
                <a:gd name="connsiteY4" fmla="*/ 535215 h 563544"/>
                <a:gd name="connsiteX5" fmla="*/ 1060672 w 1612962"/>
                <a:gd name="connsiteY5" fmla="*/ 555639 h 563544"/>
                <a:gd name="connsiteX6" fmla="*/ 1449804 w 1612962"/>
                <a:gd name="connsiteY6" fmla="*/ 563544 h 563544"/>
                <a:gd name="connsiteX7" fmla="*/ 1612962 w 1612962"/>
                <a:gd name="connsiteY7" fmla="*/ 563396 h 563544"/>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60672 w 1612962"/>
                <a:gd name="connsiteY5" fmla="*/ 555639 h 563396"/>
                <a:gd name="connsiteX6" fmla="*/ 1449804 w 1612962"/>
                <a:gd name="connsiteY6" fmla="*/ 546992 h 563396"/>
                <a:gd name="connsiteX7" fmla="*/ 1612962 w 1612962"/>
                <a:gd name="connsiteY7"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60672 w 1612962"/>
                <a:gd name="connsiteY5" fmla="*/ 555639 h 563396"/>
                <a:gd name="connsiteX6" fmla="*/ 1462041 w 1612962"/>
                <a:gd name="connsiteY6" fmla="*/ 555755 h 563396"/>
                <a:gd name="connsiteX7" fmla="*/ 1612962 w 1612962"/>
                <a:gd name="connsiteY7"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60672 w 1612962"/>
                <a:gd name="connsiteY5" fmla="*/ 555639 h 563396"/>
                <a:gd name="connsiteX6" fmla="*/ 1612962 w 1612962"/>
                <a:gd name="connsiteY6"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60672 w 1612962"/>
                <a:gd name="connsiteY5" fmla="*/ 555639 h 563396"/>
                <a:gd name="connsiteX6" fmla="*/ 1612962 w 1612962"/>
                <a:gd name="connsiteY6"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17843 w 1612962"/>
                <a:gd name="connsiteY5" fmla="*/ 554665 h 563396"/>
                <a:gd name="connsiteX6" fmla="*/ 1612962 w 1612962"/>
                <a:gd name="connsiteY6"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17843 w 1612962"/>
                <a:gd name="connsiteY5" fmla="*/ 554665 h 563396"/>
                <a:gd name="connsiteX6" fmla="*/ 1612962 w 1612962"/>
                <a:gd name="connsiteY6" fmla="*/ 563396 h 56339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66691"/>
                <a:gd name="connsiteY0" fmla="*/ 0 h 368970"/>
                <a:gd name="connsiteX1" fmla="*/ 19497 w 1566691"/>
                <a:gd name="connsiteY1" fmla="*/ 104413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19497 w 1566691"/>
                <a:gd name="connsiteY1" fmla="*/ 104413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19497 w 1566691"/>
                <a:gd name="connsiteY1" fmla="*/ 104413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19497 w 1566691"/>
                <a:gd name="connsiteY1" fmla="*/ 114758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00553 w 1566691"/>
                <a:gd name="connsiteY2" fmla="*/ 239871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08201 w 1566691"/>
                <a:gd name="connsiteY2" fmla="*/ 240480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52792 w 1566691"/>
                <a:gd name="connsiteY3" fmla="*/ 299201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52792 w 1566691"/>
                <a:gd name="connsiteY3" fmla="*/ 299201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52792 w 1566691"/>
                <a:gd name="connsiteY3" fmla="*/ 299201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40325 w 1566691"/>
                <a:gd name="connsiteY4" fmla="*/ 34504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40325 w 1566691"/>
                <a:gd name="connsiteY4" fmla="*/ 345049 h 368970"/>
                <a:gd name="connsiteX5" fmla="*/ 971572 w 1566691"/>
                <a:gd name="connsiteY5" fmla="*/ 36449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17381 w 1566691"/>
                <a:gd name="connsiteY4" fmla="*/ 348700 h 368970"/>
                <a:gd name="connsiteX5" fmla="*/ 971572 w 1566691"/>
                <a:gd name="connsiteY5" fmla="*/ 36449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4264 w 1566691"/>
                <a:gd name="connsiteY3" fmla="*/ 305895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74740 w 1566691"/>
                <a:gd name="connsiteY4" fmla="*/ 349917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390787"/>
                <a:gd name="connsiteY0" fmla="*/ 0 h 367753"/>
                <a:gd name="connsiteX1" fmla="*/ 15673 w 1390787"/>
                <a:gd name="connsiteY1" fmla="*/ 122061 h 367753"/>
                <a:gd name="connsiteX2" fmla="*/ 113937 w 1390787"/>
                <a:gd name="connsiteY2" fmla="*/ 248087 h 367753"/>
                <a:gd name="connsiteX3" fmla="*/ 268087 w 1390787"/>
                <a:gd name="connsiteY3" fmla="*/ 313197 h 367753"/>
                <a:gd name="connsiteX4" fmla="*/ 593861 w 1390787"/>
                <a:gd name="connsiteY4" fmla="*/ 351743 h 367753"/>
                <a:gd name="connsiteX5" fmla="*/ 971572 w 1390787"/>
                <a:gd name="connsiteY5" fmla="*/ 364499 h 367753"/>
                <a:gd name="connsiteX6" fmla="*/ 1390787 w 1390787"/>
                <a:gd name="connsiteY6" fmla="*/ 367753 h 367753"/>
                <a:gd name="connsiteX0" fmla="*/ 765 w 1381891"/>
                <a:gd name="connsiteY0" fmla="*/ 0 h 429247"/>
                <a:gd name="connsiteX1" fmla="*/ 6777 w 1381891"/>
                <a:gd name="connsiteY1" fmla="*/ 183555 h 429247"/>
                <a:gd name="connsiteX2" fmla="*/ 105041 w 1381891"/>
                <a:gd name="connsiteY2" fmla="*/ 309581 h 429247"/>
                <a:gd name="connsiteX3" fmla="*/ 259191 w 1381891"/>
                <a:gd name="connsiteY3" fmla="*/ 374691 h 429247"/>
                <a:gd name="connsiteX4" fmla="*/ 584965 w 1381891"/>
                <a:gd name="connsiteY4" fmla="*/ 413237 h 429247"/>
                <a:gd name="connsiteX5" fmla="*/ 962676 w 1381891"/>
                <a:gd name="connsiteY5" fmla="*/ 425993 h 429247"/>
                <a:gd name="connsiteX6" fmla="*/ 1381891 w 1381891"/>
                <a:gd name="connsiteY6" fmla="*/ 429247 h 429247"/>
                <a:gd name="connsiteX0" fmla="*/ 2897 w 1384023"/>
                <a:gd name="connsiteY0" fmla="*/ 0 h 429247"/>
                <a:gd name="connsiteX1" fmla="*/ 8909 w 1384023"/>
                <a:gd name="connsiteY1" fmla="*/ 183555 h 429247"/>
                <a:gd name="connsiteX2" fmla="*/ 136155 w 1384023"/>
                <a:gd name="connsiteY2" fmla="*/ 309581 h 429247"/>
                <a:gd name="connsiteX3" fmla="*/ 261323 w 1384023"/>
                <a:gd name="connsiteY3" fmla="*/ 374691 h 429247"/>
                <a:gd name="connsiteX4" fmla="*/ 587097 w 1384023"/>
                <a:gd name="connsiteY4" fmla="*/ 413237 h 429247"/>
                <a:gd name="connsiteX5" fmla="*/ 964808 w 1384023"/>
                <a:gd name="connsiteY5" fmla="*/ 425993 h 429247"/>
                <a:gd name="connsiteX6" fmla="*/ 1384023 w 1384023"/>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58426 w 1381126"/>
                <a:gd name="connsiteY3" fmla="*/ 374691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13937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23597 w 1381126"/>
                <a:gd name="connsiteY2" fmla="*/ 304200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23597 w 1381126"/>
                <a:gd name="connsiteY2" fmla="*/ 304200 h 429247"/>
                <a:gd name="connsiteX3" fmla="*/ 306729 w 1381126"/>
                <a:gd name="connsiteY3" fmla="*/ 370079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23597 w 1381126"/>
                <a:gd name="connsiteY2" fmla="*/ 304200 h 429247"/>
                <a:gd name="connsiteX3" fmla="*/ 306729 w 1381126"/>
                <a:gd name="connsiteY3" fmla="*/ 370079 h 429247"/>
                <a:gd name="connsiteX4" fmla="*/ 598691 w 1381126"/>
                <a:gd name="connsiteY4" fmla="*/ 410931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52579 w 1381126"/>
                <a:gd name="connsiteY2" fmla="*/ 301894 h 429247"/>
                <a:gd name="connsiteX3" fmla="*/ 306729 w 1381126"/>
                <a:gd name="connsiteY3" fmla="*/ 370079 h 429247"/>
                <a:gd name="connsiteX4" fmla="*/ 598691 w 1381126"/>
                <a:gd name="connsiteY4" fmla="*/ 410931 h 429247"/>
                <a:gd name="connsiteX5" fmla="*/ 961911 w 1381126"/>
                <a:gd name="connsiteY5" fmla="*/ 425993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06729 w 1381126"/>
                <a:gd name="connsiteY3" fmla="*/ 370079 h 429247"/>
                <a:gd name="connsiteX4" fmla="*/ 598691 w 1381126"/>
                <a:gd name="connsiteY4" fmla="*/ 410931 h 429247"/>
                <a:gd name="connsiteX5" fmla="*/ 961911 w 1381126"/>
                <a:gd name="connsiteY5" fmla="*/ 425993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21219 w 1381126"/>
                <a:gd name="connsiteY3" fmla="*/ 367004 h 429247"/>
                <a:gd name="connsiteX4" fmla="*/ 598691 w 1381126"/>
                <a:gd name="connsiteY4" fmla="*/ 410931 h 429247"/>
                <a:gd name="connsiteX5" fmla="*/ 961911 w 1381126"/>
                <a:gd name="connsiteY5" fmla="*/ 425993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21219 w 1381126"/>
                <a:gd name="connsiteY3" fmla="*/ 367004 h 429247"/>
                <a:gd name="connsiteX4" fmla="*/ 603521 w 1381126"/>
                <a:gd name="connsiteY4" fmla="*/ 407856 h 429247"/>
                <a:gd name="connsiteX5" fmla="*/ 961911 w 1381126"/>
                <a:gd name="connsiteY5" fmla="*/ 425993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21219 w 1381126"/>
                <a:gd name="connsiteY3" fmla="*/ 367004 h 429247"/>
                <a:gd name="connsiteX4" fmla="*/ 603521 w 1381126"/>
                <a:gd name="connsiteY4" fmla="*/ 407856 h 429247"/>
                <a:gd name="connsiteX5" fmla="*/ 966742 w 1381126"/>
                <a:gd name="connsiteY5" fmla="*/ 425224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21219 w 1381126"/>
                <a:gd name="connsiteY3" fmla="*/ 367004 h 429247"/>
                <a:gd name="connsiteX4" fmla="*/ 574539 w 1381126"/>
                <a:gd name="connsiteY4" fmla="*/ 407856 h 429247"/>
                <a:gd name="connsiteX5" fmla="*/ 966742 w 1381126"/>
                <a:gd name="connsiteY5" fmla="*/ 425224 h 429247"/>
                <a:gd name="connsiteX6" fmla="*/ 1381126 w 1381126"/>
                <a:gd name="connsiteY6" fmla="*/ 429247 h 429247"/>
                <a:gd name="connsiteX0" fmla="*/ 0 w 1381126"/>
                <a:gd name="connsiteY0" fmla="*/ 0 h 429247"/>
                <a:gd name="connsiteX1" fmla="*/ 39825 w 1381126"/>
                <a:gd name="connsiteY1" fmla="*/ 184324 h 429247"/>
                <a:gd name="connsiteX2" fmla="*/ 133258 w 1381126"/>
                <a:gd name="connsiteY2" fmla="*/ 300357 h 429247"/>
                <a:gd name="connsiteX3" fmla="*/ 321219 w 1381126"/>
                <a:gd name="connsiteY3" fmla="*/ 367004 h 429247"/>
                <a:gd name="connsiteX4" fmla="*/ 574539 w 1381126"/>
                <a:gd name="connsiteY4" fmla="*/ 407856 h 429247"/>
                <a:gd name="connsiteX5" fmla="*/ 966742 w 1381126"/>
                <a:gd name="connsiteY5" fmla="*/ 425224 h 429247"/>
                <a:gd name="connsiteX6" fmla="*/ 1381126 w 1381126"/>
                <a:gd name="connsiteY6" fmla="*/ 429247 h 429247"/>
                <a:gd name="connsiteX0" fmla="*/ 0 w 1381126"/>
                <a:gd name="connsiteY0" fmla="*/ 0 h 435396"/>
                <a:gd name="connsiteX1" fmla="*/ 39825 w 1381126"/>
                <a:gd name="connsiteY1" fmla="*/ 190473 h 435396"/>
                <a:gd name="connsiteX2" fmla="*/ 133258 w 1381126"/>
                <a:gd name="connsiteY2" fmla="*/ 306506 h 435396"/>
                <a:gd name="connsiteX3" fmla="*/ 321219 w 1381126"/>
                <a:gd name="connsiteY3" fmla="*/ 373153 h 435396"/>
                <a:gd name="connsiteX4" fmla="*/ 574539 w 1381126"/>
                <a:gd name="connsiteY4" fmla="*/ 414005 h 435396"/>
                <a:gd name="connsiteX5" fmla="*/ 966742 w 1381126"/>
                <a:gd name="connsiteY5" fmla="*/ 431373 h 435396"/>
                <a:gd name="connsiteX6" fmla="*/ 1381126 w 1381126"/>
                <a:gd name="connsiteY6" fmla="*/ 435396 h 43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126" h="435396">
                  <a:moveTo>
                    <a:pt x="0" y="0"/>
                  </a:moveTo>
                  <a:cubicBezTo>
                    <a:pt x="11566" y="104298"/>
                    <a:pt x="17615" y="139389"/>
                    <a:pt x="39825" y="190473"/>
                  </a:cubicBezTo>
                  <a:cubicBezTo>
                    <a:pt x="62035" y="241557"/>
                    <a:pt x="86359" y="276059"/>
                    <a:pt x="133258" y="306506"/>
                  </a:cubicBezTo>
                  <a:cubicBezTo>
                    <a:pt x="180157" y="336953"/>
                    <a:pt x="247672" y="355237"/>
                    <a:pt x="321219" y="373153"/>
                  </a:cubicBezTo>
                  <a:cubicBezTo>
                    <a:pt x="394766" y="391069"/>
                    <a:pt x="466952" y="404302"/>
                    <a:pt x="574539" y="414005"/>
                  </a:cubicBezTo>
                  <a:cubicBezTo>
                    <a:pt x="682126" y="423708"/>
                    <a:pt x="833921" y="428705"/>
                    <a:pt x="966742" y="431373"/>
                  </a:cubicBezTo>
                  <a:cubicBezTo>
                    <a:pt x="1099563" y="434041"/>
                    <a:pt x="1182753" y="433906"/>
                    <a:pt x="1381126" y="435396"/>
                  </a:cubicBezTo>
                </a:path>
              </a:pathLst>
            </a:custGeom>
            <a:noFill/>
            <a:ln w="50800" cmpd="sng">
              <a:solidFill>
                <a:srgbClr val="00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p>
          </p:txBody>
        </p:sp>
        <p:sp>
          <p:nvSpPr>
            <p:cNvPr id="64" name="1/w^2 R"/>
            <p:cNvSpPr/>
            <p:nvPr/>
          </p:nvSpPr>
          <p:spPr>
            <a:xfrm>
              <a:off x="2569847" y="1350599"/>
              <a:ext cx="1720091" cy="3407505"/>
            </a:xfrm>
            <a:custGeom>
              <a:avLst/>
              <a:gdLst>
                <a:gd name="connsiteX0" fmla="*/ 3591 w 1558693"/>
                <a:gd name="connsiteY0" fmla="*/ 0 h 1169437"/>
                <a:gd name="connsiteX1" fmla="*/ 3591 w 1558693"/>
                <a:gd name="connsiteY1" fmla="*/ 236376 h 1169437"/>
                <a:gd name="connsiteX2" fmla="*/ 40913 w 1558693"/>
                <a:gd name="connsiteY2" fmla="*/ 615820 h 1169437"/>
                <a:gd name="connsiteX3" fmla="*/ 84456 w 1558693"/>
                <a:gd name="connsiteY3" fmla="*/ 901959 h 1169437"/>
                <a:gd name="connsiteX4" fmla="*/ 183983 w 1558693"/>
                <a:gd name="connsiteY4" fmla="*/ 1032588 h 1169437"/>
                <a:gd name="connsiteX5" fmla="*/ 314611 w 1558693"/>
                <a:gd name="connsiteY5" fmla="*/ 1088571 h 1169437"/>
                <a:gd name="connsiteX6" fmla="*/ 625632 w 1558693"/>
                <a:gd name="connsiteY6" fmla="*/ 1138335 h 1169437"/>
                <a:gd name="connsiteX7" fmla="*/ 1085942 w 1558693"/>
                <a:gd name="connsiteY7" fmla="*/ 1150776 h 1169437"/>
                <a:gd name="connsiteX8" fmla="*/ 1558693 w 1558693"/>
                <a:gd name="connsiteY8" fmla="*/ 1169437 h 1169437"/>
                <a:gd name="connsiteX9" fmla="*/ 1558693 w 1558693"/>
                <a:gd name="connsiteY9" fmla="*/ 1169437 h 1169437"/>
                <a:gd name="connsiteX0" fmla="*/ 897 w 1555999"/>
                <a:gd name="connsiteY0" fmla="*/ 0 h 1169437"/>
                <a:gd name="connsiteX1" fmla="*/ 897 w 1555999"/>
                <a:gd name="connsiteY1" fmla="*/ 236376 h 1169437"/>
                <a:gd name="connsiteX2" fmla="*/ 38219 w 1555999"/>
                <a:gd name="connsiteY2" fmla="*/ 615820 h 1169437"/>
                <a:gd name="connsiteX3" fmla="*/ 81762 w 1555999"/>
                <a:gd name="connsiteY3" fmla="*/ 901959 h 1169437"/>
                <a:gd name="connsiteX4" fmla="*/ 181289 w 1555999"/>
                <a:gd name="connsiteY4" fmla="*/ 1032588 h 1169437"/>
                <a:gd name="connsiteX5" fmla="*/ 311917 w 1555999"/>
                <a:gd name="connsiteY5" fmla="*/ 1088571 h 1169437"/>
                <a:gd name="connsiteX6" fmla="*/ 622938 w 1555999"/>
                <a:gd name="connsiteY6" fmla="*/ 1138335 h 1169437"/>
                <a:gd name="connsiteX7" fmla="*/ 1083248 w 1555999"/>
                <a:gd name="connsiteY7" fmla="*/ 1150776 h 1169437"/>
                <a:gd name="connsiteX8" fmla="*/ 1555999 w 1555999"/>
                <a:gd name="connsiteY8" fmla="*/ 1169437 h 1169437"/>
                <a:gd name="connsiteX9" fmla="*/ 1555999 w 1555999"/>
                <a:gd name="connsiteY9" fmla="*/ 1169437 h 1169437"/>
                <a:gd name="connsiteX0" fmla="*/ 300 w 1555402"/>
                <a:gd name="connsiteY0" fmla="*/ 0 h 1169437"/>
                <a:gd name="connsiteX1" fmla="*/ 13000 w 1555402"/>
                <a:gd name="connsiteY1" fmla="*/ 236376 h 1169437"/>
                <a:gd name="connsiteX2" fmla="*/ 37622 w 1555402"/>
                <a:gd name="connsiteY2" fmla="*/ 615820 h 1169437"/>
                <a:gd name="connsiteX3" fmla="*/ 81165 w 1555402"/>
                <a:gd name="connsiteY3" fmla="*/ 901959 h 1169437"/>
                <a:gd name="connsiteX4" fmla="*/ 180692 w 1555402"/>
                <a:gd name="connsiteY4" fmla="*/ 1032588 h 1169437"/>
                <a:gd name="connsiteX5" fmla="*/ 311320 w 1555402"/>
                <a:gd name="connsiteY5" fmla="*/ 1088571 h 1169437"/>
                <a:gd name="connsiteX6" fmla="*/ 622341 w 1555402"/>
                <a:gd name="connsiteY6" fmla="*/ 1138335 h 1169437"/>
                <a:gd name="connsiteX7" fmla="*/ 1082651 w 1555402"/>
                <a:gd name="connsiteY7" fmla="*/ 1150776 h 1169437"/>
                <a:gd name="connsiteX8" fmla="*/ 1555402 w 1555402"/>
                <a:gd name="connsiteY8" fmla="*/ 1169437 h 1169437"/>
                <a:gd name="connsiteX9" fmla="*/ 1555402 w 1555402"/>
                <a:gd name="connsiteY9" fmla="*/ 1169437 h 1169437"/>
                <a:gd name="connsiteX0" fmla="*/ 604 w 1555706"/>
                <a:gd name="connsiteY0" fmla="*/ 0 h 1169437"/>
                <a:gd name="connsiteX1" fmla="*/ 13304 w 1555706"/>
                <a:gd name="connsiteY1" fmla="*/ 236376 h 1169437"/>
                <a:gd name="connsiteX2" fmla="*/ 37926 w 1555706"/>
                <a:gd name="connsiteY2" fmla="*/ 615820 h 1169437"/>
                <a:gd name="connsiteX3" fmla="*/ 81469 w 1555706"/>
                <a:gd name="connsiteY3" fmla="*/ 901959 h 1169437"/>
                <a:gd name="connsiteX4" fmla="*/ 180996 w 1555706"/>
                <a:gd name="connsiteY4" fmla="*/ 1032588 h 1169437"/>
                <a:gd name="connsiteX5" fmla="*/ 311624 w 1555706"/>
                <a:gd name="connsiteY5" fmla="*/ 1088571 h 1169437"/>
                <a:gd name="connsiteX6" fmla="*/ 622645 w 1555706"/>
                <a:gd name="connsiteY6" fmla="*/ 1138335 h 1169437"/>
                <a:gd name="connsiteX7" fmla="*/ 1082955 w 1555706"/>
                <a:gd name="connsiteY7" fmla="*/ 1150776 h 1169437"/>
                <a:gd name="connsiteX8" fmla="*/ 1555706 w 1555706"/>
                <a:gd name="connsiteY8" fmla="*/ 1169437 h 1169437"/>
                <a:gd name="connsiteX9" fmla="*/ 1555706 w 1555706"/>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81404 w 1555641"/>
                <a:gd name="connsiteY3" fmla="*/ 901959 h 1169437"/>
                <a:gd name="connsiteX4" fmla="*/ 180931 w 1555641"/>
                <a:gd name="connsiteY4" fmla="*/ 1032588 h 1169437"/>
                <a:gd name="connsiteX5" fmla="*/ 311559 w 1555641"/>
                <a:gd name="connsiteY5" fmla="*/ 108857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81404 w 1555641"/>
                <a:gd name="connsiteY3" fmla="*/ 901959 h 1169437"/>
                <a:gd name="connsiteX4" fmla="*/ 180931 w 1555641"/>
                <a:gd name="connsiteY4" fmla="*/ 1032588 h 1169437"/>
                <a:gd name="connsiteX5" fmla="*/ 311559 w 1555641"/>
                <a:gd name="connsiteY5" fmla="*/ 108857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81404 w 1555641"/>
                <a:gd name="connsiteY3" fmla="*/ 901959 h 1169437"/>
                <a:gd name="connsiteX4" fmla="*/ 180931 w 1555641"/>
                <a:gd name="connsiteY4" fmla="*/ 1032588 h 1169437"/>
                <a:gd name="connsiteX5" fmla="*/ 311559 w 1555641"/>
                <a:gd name="connsiteY5" fmla="*/ 108857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80931 w 1555641"/>
                <a:gd name="connsiteY4" fmla="*/ 1032588 h 1169437"/>
                <a:gd name="connsiteX5" fmla="*/ 311559 w 1555641"/>
                <a:gd name="connsiteY5" fmla="*/ 108857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80931 w 1555641"/>
                <a:gd name="connsiteY4" fmla="*/ 103258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80931 w 1555641"/>
                <a:gd name="connsiteY4" fmla="*/ 103258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93631 w 1555641"/>
                <a:gd name="connsiteY4" fmla="*/ 103258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90456 w 1555641"/>
                <a:gd name="connsiteY4" fmla="*/ 103893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90456 w 1555641"/>
                <a:gd name="connsiteY4" fmla="*/ 103893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0 w 1542402"/>
                <a:gd name="connsiteY0" fmla="*/ 0 h 933061"/>
                <a:gd name="connsiteX1" fmla="*/ 15097 w 1542402"/>
                <a:gd name="connsiteY1" fmla="*/ 366744 h 933061"/>
                <a:gd name="connsiteX2" fmla="*/ 80865 w 1542402"/>
                <a:gd name="connsiteY2" fmla="*/ 665583 h 933061"/>
                <a:gd name="connsiteX3" fmla="*/ 177217 w 1542402"/>
                <a:gd name="connsiteY3" fmla="*/ 802562 h 933061"/>
                <a:gd name="connsiteX4" fmla="*/ 323720 w 1542402"/>
                <a:gd name="connsiteY4" fmla="*/ 858545 h 933061"/>
                <a:gd name="connsiteX5" fmla="*/ 609341 w 1542402"/>
                <a:gd name="connsiteY5" fmla="*/ 901959 h 933061"/>
                <a:gd name="connsiteX6" fmla="*/ 1069651 w 1542402"/>
                <a:gd name="connsiteY6" fmla="*/ 914400 h 933061"/>
                <a:gd name="connsiteX7" fmla="*/ 1542402 w 1542402"/>
                <a:gd name="connsiteY7" fmla="*/ 933061 h 933061"/>
                <a:gd name="connsiteX8" fmla="*/ 1542402 w 1542402"/>
                <a:gd name="connsiteY8" fmla="*/ 933061 h 933061"/>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54554 w 1527305"/>
                <a:gd name="connsiteY5" fmla="*/ 547656 h 566317"/>
                <a:gd name="connsiteX6" fmla="*/ 1527305 w 1527305"/>
                <a:gd name="connsiteY6" fmla="*/ 566317 h 566317"/>
                <a:gd name="connsiteX7" fmla="*/ 1527305 w 1527305"/>
                <a:gd name="connsiteY7" fmla="*/ 566317 h 566317"/>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60672 w 1527305"/>
                <a:gd name="connsiteY5" fmla="*/ 552718 h 566317"/>
                <a:gd name="connsiteX6" fmla="*/ 1527305 w 1527305"/>
                <a:gd name="connsiteY6" fmla="*/ 566317 h 566317"/>
                <a:gd name="connsiteX7" fmla="*/ 1527305 w 1527305"/>
                <a:gd name="connsiteY7" fmla="*/ 566317 h 566317"/>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60672 w 1527305"/>
                <a:gd name="connsiteY5" fmla="*/ 552718 h 566317"/>
                <a:gd name="connsiteX6" fmla="*/ 1449804 w 1527305"/>
                <a:gd name="connsiteY6" fmla="*/ 563544 h 566317"/>
                <a:gd name="connsiteX7" fmla="*/ 1527305 w 1527305"/>
                <a:gd name="connsiteY7" fmla="*/ 566317 h 566317"/>
                <a:gd name="connsiteX8" fmla="*/ 1527305 w 1527305"/>
                <a:gd name="connsiteY8" fmla="*/ 566317 h 566317"/>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60672 w 1527305"/>
                <a:gd name="connsiteY5" fmla="*/ 555639 h 566317"/>
                <a:gd name="connsiteX6" fmla="*/ 1449804 w 1527305"/>
                <a:gd name="connsiteY6" fmla="*/ 563544 h 566317"/>
                <a:gd name="connsiteX7" fmla="*/ 1527305 w 1527305"/>
                <a:gd name="connsiteY7" fmla="*/ 566317 h 566317"/>
                <a:gd name="connsiteX8" fmla="*/ 1527305 w 1527305"/>
                <a:gd name="connsiteY8" fmla="*/ 566317 h 566317"/>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60672 w 1527305"/>
                <a:gd name="connsiteY5" fmla="*/ 555639 h 566317"/>
                <a:gd name="connsiteX6" fmla="*/ 1449804 w 1527305"/>
                <a:gd name="connsiteY6" fmla="*/ 563544 h 566317"/>
                <a:gd name="connsiteX7" fmla="*/ 1527305 w 1527305"/>
                <a:gd name="connsiteY7" fmla="*/ 566317 h 566317"/>
                <a:gd name="connsiteX8" fmla="*/ 1527305 w 1527305"/>
                <a:gd name="connsiteY8" fmla="*/ 566317 h 566317"/>
                <a:gd name="connsiteX0" fmla="*/ 0 w 1594607"/>
                <a:gd name="connsiteY0" fmla="*/ 0 h 566522"/>
                <a:gd name="connsiteX1" fmla="*/ 65768 w 1594607"/>
                <a:gd name="connsiteY1" fmla="*/ 298839 h 566522"/>
                <a:gd name="connsiteX2" fmla="*/ 162120 w 1594607"/>
                <a:gd name="connsiteY2" fmla="*/ 435818 h 566522"/>
                <a:gd name="connsiteX3" fmla="*/ 308623 w 1594607"/>
                <a:gd name="connsiteY3" fmla="*/ 491801 h 566522"/>
                <a:gd name="connsiteX4" fmla="*/ 594244 w 1594607"/>
                <a:gd name="connsiteY4" fmla="*/ 535215 h 566522"/>
                <a:gd name="connsiteX5" fmla="*/ 1060672 w 1594607"/>
                <a:gd name="connsiteY5" fmla="*/ 555639 h 566522"/>
                <a:gd name="connsiteX6" fmla="*/ 1449804 w 1594607"/>
                <a:gd name="connsiteY6" fmla="*/ 563544 h 566522"/>
                <a:gd name="connsiteX7" fmla="*/ 1527305 w 1594607"/>
                <a:gd name="connsiteY7" fmla="*/ 566317 h 566522"/>
                <a:gd name="connsiteX8" fmla="*/ 1594607 w 1594607"/>
                <a:gd name="connsiteY8" fmla="*/ 566317 h 566522"/>
                <a:gd name="connsiteX0" fmla="*/ 0 w 1618429"/>
                <a:gd name="connsiteY0" fmla="*/ 0 h 566317"/>
                <a:gd name="connsiteX1" fmla="*/ 65768 w 1618429"/>
                <a:gd name="connsiteY1" fmla="*/ 298839 h 566317"/>
                <a:gd name="connsiteX2" fmla="*/ 162120 w 1618429"/>
                <a:gd name="connsiteY2" fmla="*/ 435818 h 566317"/>
                <a:gd name="connsiteX3" fmla="*/ 308623 w 1618429"/>
                <a:gd name="connsiteY3" fmla="*/ 491801 h 566317"/>
                <a:gd name="connsiteX4" fmla="*/ 594244 w 1618429"/>
                <a:gd name="connsiteY4" fmla="*/ 535215 h 566317"/>
                <a:gd name="connsiteX5" fmla="*/ 1060672 w 1618429"/>
                <a:gd name="connsiteY5" fmla="*/ 555639 h 566317"/>
                <a:gd name="connsiteX6" fmla="*/ 1449804 w 1618429"/>
                <a:gd name="connsiteY6" fmla="*/ 563544 h 566317"/>
                <a:gd name="connsiteX7" fmla="*/ 1612962 w 1618429"/>
                <a:gd name="connsiteY7" fmla="*/ 563396 h 566317"/>
                <a:gd name="connsiteX8" fmla="*/ 1594607 w 1618429"/>
                <a:gd name="connsiteY8" fmla="*/ 566317 h 566317"/>
                <a:gd name="connsiteX0" fmla="*/ 0 w 1612962"/>
                <a:gd name="connsiteY0" fmla="*/ 0 h 563544"/>
                <a:gd name="connsiteX1" fmla="*/ 65768 w 1612962"/>
                <a:gd name="connsiteY1" fmla="*/ 298839 h 563544"/>
                <a:gd name="connsiteX2" fmla="*/ 162120 w 1612962"/>
                <a:gd name="connsiteY2" fmla="*/ 435818 h 563544"/>
                <a:gd name="connsiteX3" fmla="*/ 308623 w 1612962"/>
                <a:gd name="connsiteY3" fmla="*/ 491801 h 563544"/>
                <a:gd name="connsiteX4" fmla="*/ 594244 w 1612962"/>
                <a:gd name="connsiteY4" fmla="*/ 535215 h 563544"/>
                <a:gd name="connsiteX5" fmla="*/ 1060672 w 1612962"/>
                <a:gd name="connsiteY5" fmla="*/ 555639 h 563544"/>
                <a:gd name="connsiteX6" fmla="*/ 1449804 w 1612962"/>
                <a:gd name="connsiteY6" fmla="*/ 563544 h 563544"/>
                <a:gd name="connsiteX7" fmla="*/ 1612962 w 1612962"/>
                <a:gd name="connsiteY7" fmla="*/ 563396 h 563544"/>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60672 w 1612962"/>
                <a:gd name="connsiteY5" fmla="*/ 555639 h 563396"/>
                <a:gd name="connsiteX6" fmla="*/ 1449804 w 1612962"/>
                <a:gd name="connsiteY6" fmla="*/ 546992 h 563396"/>
                <a:gd name="connsiteX7" fmla="*/ 1612962 w 1612962"/>
                <a:gd name="connsiteY7"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60672 w 1612962"/>
                <a:gd name="connsiteY5" fmla="*/ 555639 h 563396"/>
                <a:gd name="connsiteX6" fmla="*/ 1462041 w 1612962"/>
                <a:gd name="connsiteY6" fmla="*/ 555755 h 563396"/>
                <a:gd name="connsiteX7" fmla="*/ 1612962 w 1612962"/>
                <a:gd name="connsiteY7"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60672 w 1612962"/>
                <a:gd name="connsiteY5" fmla="*/ 555639 h 563396"/>
                <a:gd name="connsiteX6" fmla="*/ 1612962 w 1612962"/>
                <a:gd name="connsiteY6"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60672 w 1612962"/>
                <a:gd name="connsiteY5" fmla="*/ 555639 h 563396"/>
                <a:gd name="connsiteX6" fmla="*/ 1612962 w 1612962"/>
                <a:gd name="connsiteY6"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17843 w 1612962"/>
                <a:gd name="connsiteY5" fmla="*/ 554665 h 563396"/>
                <a:gd name="connsiteX6" fmla="*/ 1612962 w 1612962"/>
                <a:gd name="connsiteY6"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17843 w 1612962"/>
                <a:gd name="connsiteY5" fmla="*/ 554665 h 563396"/>
                <a:gd name="connsiteX6" fmla="*/ 1612962 w 1612962"/>
                <a:gd name="connsiteY6" fmla="*/ 563396 h 56339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66691"/>
                <a:gd name="connsiteY0" fmla="*/ 0 h 368970"/>
                <a:gd name="connsiteX1" fmla="*/ 19497 w 1566691"/>
                <a:gd name="connsiteY1" fmla="*/ 104413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19497 w 1566691"/>
                <a:gd name="connsiteY1" fmla="*/ 104413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19497 w 1566691"/>
                <a:gd name="connsiteY1" fmla="*/ 104413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19497 w 1566691"/>
                <a:gd name="connsiteY1" fmla="*/ 114758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00553 w 1566691"/>
                <a:gd name="connsiteY2" fmla="*/ 239871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08201 w 1566691"/>
                <a:gd name="connsiteY2" fmla="*/ 240480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52792 w 1566691"/>
                <a:gd name="connsiteY3" fmla="*/ 299201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52792 w 1566691"/>
                <a:gd name="connsiteY3" fmla="*/ 299201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52792 w 1566691"/>
                <a:gd name="connsiteY3" fmla="*/ 299201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40325 w 1566691"/>
                <a:gd name="connsiteY4" fmla="*/ 34504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40325 w 1566691"/>
                <a:gd name="connsiteY4" fmla="*/ 345049 h 368970"/>
                <a:gd name="connsiteX5" fmla="*/ 971572 w 1566691"/>
                <a:gd name="connsiteY5" fmla="*/ 36449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17381 w 1566691"/>
                <a:gd name="connsiteY4" fmla="*/ 348700 h 368970"/>
                <a:gd name="connsiteX5" fmla="*/ 971572 w 1566691"/>
                <a:gd name="connsiteY5" fmla="*/ 36449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4264 w 1566691"/>
                <a:gd name="connsiteY3" fmla="*/ 305895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74740 w 1566691"/>
                <a:gd name="connsiteY4" fmla="*/ 349917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390787"/>
                <a:gd name="connsiteY0" fmla="*/ 0 h 367753"/>
                <a:gd name="connsiteX1" fmla="*/ 15673 w 1390787"/>
                <a:gd name="connsiteY1" fmla="*/ 122061 h 367753"/>
                <a:gd name="connsiteX2" fmla="*/ 113937 w 1390787"/>
                <a:gd name="connsiteY2" fmla="*/ 248087 h 367753"/>
                <a:gd name="connsiteX3" fmla="*/ 268087 w 1390787"/>
                <a:gd name="connsiteY3" fmla="*/ 313197 h 367753"/>
                <a:gd name="connsiteX4" fmla="*/ 593861 w 1390787"/>
                <a:gd name="connsiteY4" fmla="*/ 351743 h 367753"/>
                <a:gd name="connsiteX5" fmla="*/ 971572 w 1390787"/>
                <a:gd name="connsiteY5" fmla="*/ 364499 h 367753"/>
                <a:gd name="connsiteX6" fmla="*/ 1390787 w 1390787"/>
                <a:gd name="connsiteY6" fmla="*/ 367753 h 367753"/>
                <a:gd name="connsiteX0" fmla="*/ 765 w 1381891"/>
                <a:gd name="connsiteY0" fmla="*/ 0 h 429247"/>
                <a:gd name="connsiteX1" fmla="*/ 6777 w 1381891"/>
                <a:gd name="connsiteY1" fmla="*/ 183555 h 429247"/>
                <a:gd name="connsiteX2" fmla="*/ 105041 w 1381891"/>
                <a:gd name="connsiteY2" fmla="*/ 309581 h 429247"/>
                <a:gd name="connsiteX3" fmla="*/ 259191 w 1381891"/>
                <a:gd name="connsiteY3" fmla="*/ 374691 h 429247"/>
                <a:gd name="connsiteX4" fmla="*/ 584965 w 1381891"/>
                <a:gd name="connsiteY4" fmla="*/ 413237 h 429247"/>
                <a:gd name="connsiteX5" fmla="*/ 962676 w 1381891"/>
                <a:gd name="connsiteY5" fmla="*/ 425993 h 429247"/>
                <a:gd name="connsiteX6" fmla="*/ 1381891 w 1381891"/>
                <a:gd name="connsiteY6" fmla="*/ 429247 h 429247"/>
                <a:gd name="connsiteX0" fmla="*/ 2897 w 1384023"/>
                <a:gd name="connsiteY0" fmla="*/ 0 h 429247"/>
                <a:gd name="connsiteX1" fmla="*/ 8909 w 1384023"/>
                <a:gd name="connsiteY1" fmla="*/ 183555 h 429247"/>
                <a:gd name="connsiteX2" fmla="*/ 136155 w 1384023"/>
                <a:gd name="connsiteY2" fmla="*/ 309581 h 429247"/>
                <a:gd name="connsiteX3" fmla="*/ 261323 w 1384023"/>
                <a:gd name="connsiteY3" fmla="*/ 374691 h 429247"/>
                <a:gd name="connsiteX4" fmla="*/ 587097 w 1384023"/>
                <a:gd name="connsiteY4" fmla="*/ 413237 h 429247"/>
                <a:gd name="connsiteX5" fmla="*/ 964808 w 1384023"/>
                <a:gd name="connsiteY5" fmla="*/ 425993 h 429247"/>
                <a:gd name="connsiteX6" fmla="*/ 1384023 w 1384023"/>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58426 w 1381126"/>
                <a:gd name="connsiteY3" fmla="*/ 374691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13937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23597 w 1381126"/>
                <a:gd name="connsiteY2" fmla="*/ 304200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23597 w 1381126"/>
                <a:gd name="connsiteY2" fmla="*/ 304200 h 429247"/>
                <a:gd name="connsiteX3" fmla="*/ 306729 w 1381126"/>
                <a:gd name="connsiteY3" fmla="*/ 370079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23597 w 1381126"/>
                <a:gd name="connsiteY2" fmla="*/ 304200 h 429247"/>
                <a:gd name="connsiteX3" fmla="*/ 306729 w 1381126"/>
                <a:gd name="connsiteY3" fmla="*/ 370079 h 429247"/>
                <a:gd name="connsiteX4" fmla="*/ 598691 w 1381126"/>
                <a:gd name="connsiteY4" fmla="*/ 410931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52579 w 1381126"/>
                <a:gd name="connsiteY2" fmla="*/ 301894 h 429247"/>
                <a:gd name="connsiteX3" fmla="*/ 306729 w 1381126"/>
                <a:gd name="connsiteY3" fmla="*/ 370079 h 429247"/>
                <a:gd name="connsiteX4" fmla="*/ 598691 w 1381126"/>
                <a:gd name="connsiteY4" fmla="*/ 410931 h 429247"/>
                <a:gd name="connsiteX5" fmla="*/ 961911 w 1381126"/>
                <a:gd name="connsiteY5" fmla="*/ 425993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06729 w 1381126"/>
                <a:gd name="connsiteY3" fmla="*/ 370079 h 429247"/>
                <a:gd name="connsiteX4" fmla="*/ 598691 w 1381126"/>
                <a:gd name="connsiteY4" fmla="*/ 410931 h 429247"/>
                <a:gd name="connsiteX5" fmla="*/ 961911 w 1381126"/>
                <a:gd name="connsiteY5" fmla="*/ 425993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21219 w 1381126"/>
                <a:gd name="connsiteY3" fmla="*/ 367004 h 429247"/>
                <a:gd name="connsiteX4" fmla="*/ 598691 w 1381126"/>
                <a:gd name="connsiteY4" fmla="*/ 410931 h 429247"/>
                <a:gd name="connsiteX5" fmla="*/ 961911 w 1381126"/>
                <a:gd name="connsiteY5" fmla="*/ 425993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21219 w 1381126"/>
                <a:gd name="connsiteY3" fmla="*/ 367004 h 429247"/>
                <a:gd name="connsiteX4" fmla="*/ 603521 w 1381126"/>
                <a:gd name="connsiteY4" fmla="*/ 407856 h 429247"/>
                <a:gd name="connsiteX5" fmla="*/ 961911 w 1381126"/>
                <a:gd name="connsiteY5" fmla="*/ 425993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21219 w 1381126"/>
                <a:gd name="connsiteY3" fmla="*/ 367004 h 429247"/>
                <a:gd name="connsiteX4" fmla="*/ 603521 w 1381126"/>
                <a:gd name="connsiteY4" fmla="*/ 407856 h 429247"/>
                <a:gd name="connsiteX5" fmla="*/ 966742 w 1381126"/>
                <a:gd name="connsiteY5" fmla="*/ 425224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21219 w 1381126"/>
                <a:gd name="connsiteY3" fmla="*/ 367004 h 429247"/>
                <a:gd name="connsiteX4" fmla="*/ 574539 w 1381126"/>
                <a:gd name="connsiteY4" fmla="*/ 407856 h 429247"/>
                <a:gd name="connsiteX5" fmla="*/ 966742 w 1381126"/>
                <a:gd name="connsiteY5" fmla="*/ 425224 h 429247"/>
                <a:gd name="connsiteX6" fmla="*/ 1381126 w 1381126"/>
                <a:gd name="connsiteY6" fmla="*/ 429247 h 429247"/>
                <a:gd name="connsiteX0" fmla="*/ 0 w 1381126"/>
                <a:gd name="connsiteY0" fmla="*/ 0 h 429247"/>
                <a:gd name="connsiteX1" fmla="*/ 39825 w 1381126"/>
                <a:gd name="connsiteY1" fmla="*/ 184324 h 429247"/>
                <a:gd name="connsiteX2" fmla="*/ 133258 w 1381126"/>
                <a:gd name="connsiteY2" fmla="*/ 300357 h 429247"/>
                <a:gd name="connsiteX3" fmla="*/ 321219 w 1381126"/>
                <a:gd name="connsiteY3" fmla="*/ 367004 h 429247"/>
                <a:gd name="connsiteX4" fmla="*/ 574539 w 1381126"/>
                <a:gd name="connsiteY4" fmla="*/ 407856 h 429247"/>
                <a:gd name="connsiteX5" fmla="*/ 966742 w 1381126"/>
                <a:gd name="connsiteY5" fmla="*/ 425224 h 429247"/>
                <a:gd name="connsiteX6" fmla="*/ 1381126 w 1381126"/>
                <a:gd name="connsiteY6" fmla="*/ 429247 h 429247"/>
                <a:gd name="connsiteX0" fmla="*/ 0 w 1381126"/>
                <a:gd name="connsiteY0" fmla="*/ 0 h 435396"/>
                <a:gd name="connsiteX1" fmla="*/ 39825 w 1381126"/>
                <a:gd name="connsiteY1" fmla="*/ 190473 h 435396"/>
                <a:gd name="connsiteX2" fmla="*/ 133258 w 1381126"/>
                <a:gd name="connsiteY2" fmla="*/ 306506 h 435396"/>
                <a:gd name="connsiteX3" fmla="*/ 321219 w 1381126"/>
                <a:gd name="connsiteY3" fmla="*/ 373153 h 435396"/>
                <a:gd name="connsiteX4" fmla="*/ 574539 w 1381126"/>
                <a:gd name="connsiteY4" fmla="*/ 414005 h 435396"/>
                <a:gd name="connsiteX5" fmla="*/ 966742 w 1381126"/>
                <a:gd name="connsiteY5" fmla="*/ 431373 h 435396"/>
                <a:gd name="connsiteX6" fmla="*/ 1381126 w 1381126"/>
                <a:gd name="connsiteY6" fmla="*/ 435396 h 43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126" h="435396">
                  <a:moveTo>
                    <a:pt x="0" y="0"/>
                  </a:moveTo>
                  <a:cubicBezTo>
                    <a:pt x="11566" y="104298"/>
                    <a:pt x="17615" y="139389"/>
                    <a:pt x="39825" y="190473"/>
                  </a:cubicBezTo>
                  <a:cubicBezTo>
                    <a:pt x="62035" y="241557"/>
                    <a:pt x="86359" y="276059"/>
                    <a:pt x="133258" y="306506"/>
                  </a:cubicBezTo>
                  <a:cubicBezTo>
                    <a:pt x="180157" y="336953"/>
                    <a:pt x="247672" y="355237"/>
                    <a:pt x="321219" y="373153"/>
                  </a:cubicBezTo>
                  <a:cubicBezTo>
                    <a:pt x="394766" y="391069"/>
                    <a:pt x="466952" y="404302"/>
                    <a:pt x="574539" y="414005"/>
                  </a:cubicBezTo>
                  <a:cubicBezTo>
                    <a:pt x="682126" y="423708"/>
                    <a:pt x="833921" y="428705"/>
                    <a:pt x="966742" y="431373"/>
                  </a:cubicBezTo>
                  <a:cubicBezTo>
                    <a:pt x="1099563" y="434041"/>
                    <a:pt x="1182753" y="433906"/>
                    <a:pt x="1381126" y="435396"/>
                  </a:cubicBezTo>
                </a:path>
              </a:pathLst>
            </a:custGeom>
            <a:noFill/>
            <a:ln w="50800" cmpd="sng">
              <a:solidFill>
                <a:srgbClr val="00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p>
          </p:txBody>
        </p:sp>
      </p:grpSp>
      <p:grpSp>
        <p:nvGrpSpPr>
          <p:cNvPr id="145" name="Fourier Axes Big"/>
          <p:cNvGrpSpPr/>
          <p:nvPr/>
        </p:nvGrpSpPr>
        <p:grpSpPr>
          <a:xfrm>
            <a:off x="4418925" y="953513"/>
            <a:ext cx="4461687" cy="4210160"/>
            <a:chOff x="4418925" y="953513"/>
            <a:chExt cx="4461687" cy="4210160"/>
          </a:xfrm>
        </p:grpSpPr>
        <p:cxnSp>
          <p:nvCxnSpPr>
            <p:cNvPr id="146" name="Axis X"/>
            <p:cNvCxnSpPr/>
            <p:nvPr/>
          </p:nvCxnSpPr>
          <p:spPr>
            <a:xfrm flipV="1">
              <a:off x="4988449" y="4768919"/>
              <a:ext cx="3804317" cy="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47" name="Axis P"/>
            <p:cNvCxnSpPr/>
            <p:nvPr/>
          </p:nvCxnSpPr>
          <p:spPr>
            <a:xfrm flipV="1">
              <a:off x="4988449" y="1000897"/>
              <a:ext cx="0" cy="376802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48" name="X"/>
                <p:cNvSpPr txBox="1"/>
                <p:nvPr/>
              </p:nvSpPr>
              <p:spPr>
                <a:xfrm>
                  <a:off x="8248324" y="4702008"/>
                  <a:ext cx="63228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𝑥</m:t>
                            </m:r>
                          </m:sub>
                        </m:sSub>
                      </m:oMath>
                    </m:oMathPara>
                  </a14:m>
                  <a:endParaRPr lang="fi-FI" sz="2400" dirty="0">
                    <a:solidFill>
                      <a:srgbClr val="000000"/>
                    </a:solidFill>
                  </a:endParaRPr>
                </a:p>
              </p:txBody>
            </p:sp>
          </mc:Choice>
          <mc:Fallback xmlns="">
            <p:sp>
              <p:nvSpPr>
                <p:cNvPr id="148" name="X"/>
                <p:cNvSpPr txBox="1">
                  <a:spLocks noRot="1" noChangeAspect="1" noMove="1" noResize="1" noEditPoints="1" noAdjustHandles="1" noChangeArrowheads="1" noChangeShapeType="1" noTextEdit="1"/>
                </p:cNvSpPr>
                <p:nvPr/>
              </p:nvSpPr>
              <p:spPr>
                <a:xfrm>
                  <a:off x="8248324" y="4702008"/>
                  <a:ext cx="632288" cy="461665"/>
                </a:xfrm>
                <a:prstGeom prst="rect">
                  <a:avLst/>
                </a:prstGeom>
                <a:blipFill rotWithShape="1">
                  <a:blip r:embed="rId24"/>
                  <a:stretch>
                    <a:fillRect/>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149" name="Y"/>
                <p:cNvSpPr txBox="1"/>
                <p:nvPr/>
              </p:nvSpPr>
              <p:spPr>
                <a:xfrm>
                  <a:off x="4418925" y="953513"/>
                  <a:ext cx="637033" cy="4901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𝑝</m:t>
                            </m:r>
                          </m:sub>
                        </m:sSub>
                      </m:oMath>
                    </m:oMathPara>
                  </a14:m>
                  <a:endParaRPr lang="fi-FI" sz="2400" dirty="0">
                    <a:solidFill>
                      <a:srgbClr val="000000"/>
                    </a:solidFill>
                  </a:endParaRPr>
                </a:p>
              </p:txBody>
            </p:sp>
          </mc:Choice>
          <mc:Fallback xmlns="">
            <p:sp>
              <p:nvSpPr>
                <p:cNvPr id="149" name="Y"/>
                <p:cNvSpPr txBox="1">
                  <a:spLocks noRot="1" noChangeAspect="1" noMove="1" noResize="1" noEditPoints="1" noAdjustHandles="1" noChangeArrowheads="1" noChangeShapeType="1" noTextEdit="1"/>
                </p:cNvSpPr>
                <p:nvPr/>
              </p:nvSpPr>
              <p:spPr>
                <a:xfrm>
                  <a:off x="4418925" y="953513"/>
                  <a:ext cx="637033" cy="490199"/>
                </a:xfrm>
                <a:prstGeom prst="rect">
                  <a:avLst/>
                </a:prstGeom>
                <a:blipFill rotWithShape="1">
                  <a:blip r:embed="rId25"/>
                  <a:stretch>
                    <a:fillRect b="-4938"/>
                  </a:stretch>
                </a:blipFill>
              </p:spPr>
              <p:txBody>
                <a:bodyPr/>
                <a:lstStyle/>
                <a:p>
                  <a:r>
                    <a:rPr lang="fi-FI">
                      <a:noFill/>
                    </a:rPr>
                    <a:t> </a:t>
                  </a:r>
                </a:p>
              </p:txBody>
            </p:sp>
          </mc:Fallback>
        </mc:AlternateContent>
        <p:cxnSp>
          <p:nvCxnSpPr>
            <p:cNvPr id="150" name="Fourier ω_p=0"/>
            <p:cNvCxnSpPr/>
            <p:nvPr/>
          </p:nvCxnSpPr>
          <p:spPr>
            <a:xfrm>
              <a:off x="4933950" y="3001779"/>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cxnSp>
          <p:nvCxnSpPr>
            <p:cNvPr id="151" name="Fourier ω_x=0"/>
            <p:cNvCxnSpPr/>
            <p:nvPr/>
          </p:nvCxnSpPr>
          <p:spPr>
            <a:xfrm rot="5400000">
              <a:off x="6745157" y="4792977"/>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grpSp>
      <p:cxnSp>
        <p:nvCxnSpPr>
          <p:cNvPr id="58" name="Straight Connector 57"/>
          <p:cNvCxnSpPr/>
          <p:nvPr/>
        </p:nvCxnSpPr>
        <p:spPr>
          <a:xfrm>
            <a:off x="4988449" y="3000601"/>
            <a:ext cx="3576019"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grpSp>
        <p:nvGrpSpPr>
          <p:cNvPr id="56" name="Math Text: F-+ sdot Ff"/>
          <p:cNvGrpSpPr/>
          <p:nvPr/>
        </p:nvGrpSpPr>
        <p:grpSpPr>
          <a:xfrm>
            <a:off x="5186285" y="400450"/>
            <a:ext cx="3060340" cy="461665"/>
            <a:chOff x="829457" y="406773"/>
            <a:chExt cx="3060340" cy="461665"/>
          </a:xfrm>
        </p:grpSpPr>
        <p:grpSp>
          <p:nvGrpSpPr>
            <p:cNvPr id="57" name="G-MLT Sample"/>
            <p:cNvGrpSpPr/>
            <p:nvPr/>
          </p:nvGrpSpPr>
          <p:grpSpPr>
            <a:xfrm>
              <a:off x="1758953" y="585549"/>
              <a:ext cx="557923" cy="167146"/>
              <a:chOff x="2162397" y="4005736"/>
              <a:chExt cx="557923" cy="167146"/>
            </a:xfrm>
          </p:grpSpPr>
          <p:cxnSp>
            <p:nvCxnSpPr>
              <p:cNvPr id="69"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70"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71"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72"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73"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mc:AlternateContent xmlns:mc="http://schemas.openxmlformats.org/markup-compatibility/2006" xmlns:a14="http://schemas.microsoft.com/office/drawing/2010/main">
          <mc:Choice Requires="a14">
            <p:sp>
              <p:nvSpPr>
                <p:cNvPr id="68" name="Math Text: -+ * f"/>
                <p:cNvSpPr txBox="1"/>
                <p:nvPr/>
              </p:nvSpPr>
              <p:spPr>
                <a:xfrm>
                  <a:off x="829457" y="406773"/>
                  <a:ext cx="3060340" cy="461665"/>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m:rPr>
                            <m:nor/>
                          </m:rPr>
                          <a:rPr lang="fi-FI" sz="2400" dirty="0" smtClean="0">
                            <a:solidFill>
                              <a:srgbClr val="000000"/>
                            </a:solidFill>
                          </a:rPr>
                          <m:t>ℱ</m:t>
                        </m:r>
                        <m:r>
                          <a:rPr lang="fi-FI" sz="2400" b="0" i="1" dirty="0" smtClean="0">
                            <a:solidFill>
                              <a:srgbClr val="000000"/>
                            </a:solidFill>
                            <a:latin typeface="Cambria Math"/>
                          </a:rPr>
                          <m:t>{         }</m:t>
                        </m:r>
                        <m:r>
                          <a:rPr lang="fi-FI" sz="2400" i="1" dirty="0">
                            <a:solidFill>
                              <a:srgbClr val="000000"/>
                            </a:solidFill>
                            <a:latin typeface="Cambria Math"/>
                            <a:ea typeface="Cambria Math"/>
                          </a:rPr>
                          <m:t>⋅</m:t>
                        </m:r>
                        <m:r>
                          <m:rPr>
                            <m:nor/>
                          </m:rPr>
                          <a:rPr lang="fi-FI" sz="2400" dirty="0">
                            <a:solidFill>
                              <a:srgbClr val="000000"/>
                            </a:solidFill>
                          </a:rPr>
                          <m:t>ℱ</m:t>
                        </m:r>
                        <m:r>
                          <a:rPr lang="fi-FI" sz="2400" b="0" i="1" dirty="0" smtClean="0">
                            <a:solidFill>
                              <a:srgbClr val="000000"/>
                            </a:solidFill>
                            <a:latin typeface="Cambria Math"/>
                          </a:rPr>
                          <m:t>{</m:t>
                        </m:r>
                        <m:r>
                          <a:rPr lang="fi-FI" sz="2400" b="0" i="1" dirty="0" smtClean="0">
                            <a:solidFill>
                              <a:srgbClr val="000000"/>
                            </a:solidFill>
                            <a:latin typeface="Cambria Math"/>
                          </a:rPr>
                          <m:t>𝑓</m:t>
                        </m:r>
                        <m:r>
                          <a:rPr lang="fi-FI" sz="2400" b="0" i="1" dirty="0" smtClean="0">
                            <a:solidFill>
                              <a:srgbClr val="000000"/>
                            </a:solidFill>
                            <a:latin typeface="Cambria Math"/>
                          </a:rPr>
                          <m:t>}</m:t>
                        </m:r>
                      </m:oMath>
                    </m:oMathPara>
                  </a14:m>
                  <a:endParaRPr lang="fi-FI" sz="2400" dirty="0">
                    <a:solidFill>
                      <a:srgbClr val="000000"/>
                    </a:solidFill>
                  </a:endParaRPr>
                </a:p>
              </p:txBody>
            </p:sp>
          </mc:Choice>
          <mc:Fallback xmlns="">
            <p:sp>
              <p:nvSpPr>
                <p:cNvPr id="68" name="Math Text: -+ * f"/>
                <p:cNvSpPr txBox="1">
                  <a:spLocks noRot="1" noChangeAspect="1" noMove="1" noResize="1" noEditPoints="1" noAdjustHandles="1" noChangeArrowheads="1" noChangeShapeType="1" noTextEdit="1"/>
                </p:cNvSpPr>
                <p:nvPr/>
              </p:nvSpPr>
              <p:spPr>
                <a:xfrm>
                  <a:off x="829457" y="406773"/>
                  <a:ext cx="3060340" cy="461665"/>
                </a:xfrm>
                <a:prstGeom prst="rect">
                  <a:avLst/>
                </a:prstGeom>
                <a:blipFill rotWithShape="1">
                  <a:blip r:embed="rId28"/>
                  <a:stretch>
                    <a:fillRect b="-21333"/>
                  </a:stretch>
                </a:blipFill>
              </p:spPr>
              <p:txBody>
                <a:bodyPr/>
                <a:lstStyle/>
                <a:p>
                  <a:r>
                    <a:rPr lang="fi-FI">
                      <a:noFill/>
                    </a:rPr>
                    <a:t> </a:t>
                  </a:r>
                </a:p>
              </p:txBody>
            </p:sp>
          </mc:Fallback>
        </mc:AlternateContent>
      </p:grpSp>
    </p:spTree>
    <p:custDataLst>
      <p:tags r:id="rId1"/>
    </p:custDataLst>
    <p:extLst>
      <p:ext uri="{BB962C8B-B14F-4D97-AF65-F5344CB8AC3E}">
        <p14:creationId xmlns:p14="http://schemas.microsoft.com/office/powerpoint/2010/main" val="2145442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8" accel="50000" decel="50000" fill="hold" nodeType="clickEffect">
                                  <p:stCondLst>
                                    <p:cond delay="0"/>
                                  </p:stCondLst>
                                  <p:childTnLst>
                                    <p:anim calcmode="lin" valueType="num">
                                      <p:cBhvr additive="base">
                                        <p:cTn id="11" dur="500"/>
                                        <p:tgtEl>
                                          <p:spTgt spid="37"/>
                                        </p:tgtEl>
                                        <p:attrNameLst>
                                          <p:attrName>ppt_x</p:attrName>
                                        </p:attrNameLst>
                                      </p:cBhvr>
                                      <p:tavLst>
                                        <p:tav tm="0">
                                          <p:val>
                                            <p:strVal val="ppt_x"/>
                                          </p:val>
                                        </p:tav>
                                        <p:tav tm="100000">
                                          <p:val>
                                            <p:strVal val="0-ppt_w/2"/>
                                          </p:val>
                                        </p:tav>
                                      </p:tavLst>
                                    </p:anim>
                                    <p:anim calcmode="lin" valueType="num">
                                      <p:cBhvr additive="base">
                                        <p:cTn id="12" dur="500"/>
                                        <p:tgtEl>
                                          <p:spTgt spid="37"/>
                                        </p:tgtEl>
                                        <p:attrNameLst>
                                          <p:attrName>ppt_y</p:attrName>
                                        </p:attrNameLst>
                                      </p:cBhvr>
                                      <p:tavLst>
                                        <p:tav tm="0">
                                          <p:val>
                                            <p:strVal val="ppt_y"/>
                                          </p:val>
                                        </p:tav>
                                        <p:tav tm="100000">
                                          <p:val>
                                            <p:strVal val="ppt_y"/>
                                          </p:val>
                                        </p:tav>
                                      </p:tavLst>
                                    </p:anim>
                                    <p:set>
                                      <p:cBhvr>
                                        <p:cTn id="13" dur="1" fill="hold">
                                          <p:stCondLst>
                                            <p:cond delay="499"/>
                                          </p:stCondLst>
                                        </p:cTn>
                                        <p:tgtEl>
                                          <p:spTgt spid="37"/>
                                        </p:tgtEl>
                                        <p:attrNameLst>
                                          <p:attrName>style.visibility</p:attrName>
                                        </p:attrNameLst>
                                      </p:cBhvr>
                                      <p:to>
                                        <p:strVal val="hidden"/>
                                      </p:to>
                                    </p:set>
                                  </p:childTnLst>
                                </p:cTn>
                              </p:par>
                            </p:childTnLst>
                          </p:cTn>
                        </p:par>
                        <p:par>
                          <p:cTn id="14" fill="hold">
                            <p:stCondLst>
                              <p:cond delay="500"/>
                            </p:stCondLst>
                            <p:childTnLst>
                              <p:par>
                                <p:cTn id="15" presetID="2" presetClass="entr" presetSubtype="4" accel="50000" decel="50000" fill="hold" nodeType="after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additive="base">
                                        <p:cTn id="17" dur="500" fill="hold"/>
                                        <p:tgtEl>
                                          <p:spTgt spid="53"/>
                                        </p:tgtEl>
                                        <p:attrNameLst>
                                          <p:attrName>ppt_x</p:attrName>
                                        </p:attrNameLst>
                                      </p:cBhvr>
                                      <p:tavLst>
                                        <p:tav tm="0">
                                          <p:val>
                                            <p:strVal val="#ppt_x"/>
                                          </p:val>
                                        </p:tav>
                                        <p:tav tm="100000">
                                          <p:val>
                                            <p:strVal val="#ppt_x"/>
                                          </p:val>
                                        </p:tav>
                                      </p:tavLst>
                                    </p:anim>
                                    <p:anim calcmode="lin" valueType="num">
                                      <p:cBhvr additive="base">
                                        <p:cTn id="1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01522" y="4869563"/>
            <a:ext cx="2133600" cy="274637"/>
          </a:xfrm>
        </p:spPr>
        <p:txBody>
          <a:bodyPr/>
          <a:lstStyle/>
          <a:p>
            <a:fld id="{CDB8BC0E-CEE3-4EC1-B849-44D559D8322A}" type="slidenum">
              <a:rPr lang="en-US" altLang="fi-FI" smtClean="0"/>
              <a:pPr/>
              <a:t>51</a:t>
            </a:fld>
            <a:endParaRPr lang="en-US" altLang="fi-FI" dirty="0"/>
          </a:p>
        </p:txBody>
      </p:sp>
      <p:grpSp>
        <p:nvGrpSpPr>
          <p:cNvPr id="145" name="Fourier Axes Big"/>
          <p:cNvGrpSpPr/>
          <p:nvPr/>
        </p:nvGrpSpPr>
        <p:grpSpPr>
          <a:xfrm>
            <a:off x="4418925" y="953513"/>
            <a:ext cx="4461687" cy="4210160"/>
            <a:chOff x="4418925" y="953513"/>
            <a:chExt cx="4461687" cy="4210160"/>
          </a:xfrm>
        </p:grpSpPr>
        <p:cxnSp>
          <p:nvCxnSpPr>
            <p:cNvPr id="146" name="Axis X"/>
            <p:cNvCxnSpPr/>
            <p:nvPr/>
          </p:nvCxnSpPr>
          <p:spPr>
            <a:xfrm flipV="1">
              <a:off x="4988449" y="4768919"/>
              <a:ext cx="3804317" cy="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47" name="Axis P"/>
            <p:cNvCxnSpPr/>
            <p:nvPr/>
          </p:nvCxnSpPr>
          <p:spPr>
            <a:xfrm flipV="1">
              <a:off x="4988449" y="1000897"/>
              <a:ext cx="0" cy="376802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48" name="X"/>
                <p:cNvSpPr txBox="1"/>
                <p:nvPr/>
              </p:nvSpPr>
              <p:spPr>
                <a:xfrm>
                  <a:off x="8248324" y="4702008"/>
                  <a:ext cx="63228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𝑥</m:t>
                            </m:r>
                          </m:sub>
                        </m:sSub>
                      </m:oMath>
                    </m:oMathPara>
                  </a14:m>
                  <a:endParaRPr lang="fi-FI" sz="2400" dirty="0">
                    <a:solidFill>
                      <a:srgbClr val="000000"/>
                    </a:solidFill>
                  </a:endParaRPr>
                </a:p>
              </p:txBody>
            </p:sp>
          </mc:Choice>
          <mc:Fallback xmlns="">
            <p:sp>
              <p:nvSpPr>
                <p:cNvPr id="148" name="X"/>
                <p:cNvSpPr txBox="1">
                  <a:spLocks noRot="1" noChangeAspect="1" noMove="1" noResize="1" noEditPoints="1" noAdjustHandles="1" noChangeArrowheads="1" noChangeShapeType="1" noTextEdit="1"/>
                </p:cNvSpPr>
                <p:nvPr/>
              </p:nvSpPr>
              <p:spPr>
                <a:xfrm>
                  <a:off x="8248324" y="4702008"/>
                  <a:ext cx="632288" cy="461665"/>
                </a:xfrm>
                <a:prstGeom prst="rect">
                  <a:avLst/>
                </a:prstGeom>
                <a:blipFill rotWithShape="1">
                  <a:blip r:embed="rId4"/>
                  <a:stretch>
                    <a:fillRect/>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149" name="Y"/>
                <p:cNvSpPr txBox="1"/>
                <p:nvPr/>
              </p:nvSpPr>
              <p:spPr>
                <a:xfrm>
                  <a:off x="4418925" y="953513"/>
                  <a:ext cx="637033" cy="4901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𝑝</m:t>
                            </m:r>
                          </m:sub>
                        </m:sSub>
                      </m:oMath>
                    </m:oMathPara>
                  </a14:m>
                  <a:endParaRPr lang="fi-FI" sz="2400" dirty="0">
                    <a:solidFill>
                      <a:srgbClr val="000000"/>
                    </a:solidFill>
                  </a:endParaRPr>
                </a:p>
              </p:txBody>
            </p:sp>
          </mc:Choice>
          <mc:Fallback xmlns="">
            <p:sp>
              <p:nvSpPr>
                <p:cNvPr id="149" name="Y"/>
                <p:cNvSpPr txBox="1">
                  <a:spLocks noRot="1" noChangeAspect="1" noMove="1" noResize="1" noEditPoints="1" noAdjustHandles="1" noChangeArrowheads="1" noChangeShapeType="1" noTextEdit="1"/>
                </p:cNvSpPr>
                <p:nvPr/>
              </p:nvSpPr>
              <p:spPr>
                <a:xfrm>
                  <a:off x="4418925" y="953513"/>
                  <a:ext cx="637033" cy="490199"/>
                </a:xfrm>
                <a:prstGeom prst="rect">
                  <a:avLst/>
                </a:prstGeom>
                <a:blipFill rotWithShape="1">
                  <a:blip r:embed="rId5"/>
                  <a:stretch>
                    <a:fillRect b="-4938"/>
                  </a:stretch>
                </a:blipFill>
              </p:spPr>
              <p:txBody>
                <a:bodyPr/>
                <a:lstStyle/>
                <a:p>
                  <a:r>
                    <a:rPr lang="fi-FI">
                      <a:noFill/>
                    </a:rPr>
                    <a:t> </a:t>
                  </a:r>
                </a:p>
              </p:txBody>
            </p:sp>
          </mc:Fallback>
        </mc:AlternateContent>
        <p:cxnSp>
          <p:nvCxnSpPr>
            <p:cNvPr id="150" name="Fourier ω_p=0"/>
            <p:cNvCxnSpPr/>
            <p:nvPr/>
          </p:nvCxnSpPr>
          <p:spPr>
            <a:xfrm>
              <a:off x="4933950" y="3001779"/>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cxnSp>
          <p:nvCxnSpPr>
            <p:cNvPr id="151" name="Fourier ω_x=0"/>
            <p:cNvCxnSpPr/>
            <p:nvPr/>
          </p:nvCxnSpPr>
          <p:spPr>
            <a:xfrm rot="5400000">
              <a:off x="6745157" y="4792977"/>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grpSp>
      <p:pic>
        <p:nvPicPr>
          <p:cNvPr id="45" name="Gradient Fourie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92000" y="1209600"/>
            <a:ext cx="4749798" cy="3562348"/>
          </a:xfrm>
          <a:prstGeom prst="rect">
            <a:avLst/>
          </a:prstGeom>
        </p:spPr>
      </p:pic>
      <p:cxnSp>
        <p:nvCxnSpPr>
          <p:cNvPr id="58" name="Straight Connector 57"/>
          <p:cNvCxnSpPr/>
          <p:nvPr/>
        </p:nvCxnSpPr>
        <p:spPr>
          <a:xfrm>
            <a:off x="4988449" y="3000601"/>
            <a:ext cx="3576019"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grpSp>
        <p:nvGrpSpPr>
          <p:cNvPr id="74" name="Math Text: F-+ sdot Ff"/>
          <p:cNvGrpSpPr/>
          <p:nvPr/>
        </p:nvGrpSpPr>
        <p:grpSpPr>
          <a:xfrm>
            <a:off x="5186285" y="400450"/>
            <a:ext cx="3060340" cy="461665"/>
            <a:chOff x="829457" y="406773"/>
            <a:chExt cx="3060340" cy="461665"/>
          </a:xfrm>
        </p:grpSpPr>
        <p:grpSp>
          <p:nvGrpSpPr>
            <p:cNvPr id="75" name="G-MLT Sample"/>
            <p:cNvGrpSpPr/>
            <p:nvPr/>
          </p:nvGrpSpPr>
          <p:grpSpPr>
            <a:xfrm>
              <a:off x="1758953" y="585549"/>
              <a:ext cx="557923" cy="167146"/>
              <a:chOff x="2162397" y="4005736"/>
              <a:chExt cx="557923" cy="167146"/>
            </a:xfrm>
          </p:grpSpPr>
          <p:cxnSp>
            <p:nvCxnSpPr>
              <p:cNvPr id="87"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88"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89"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90"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91"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mc:AlternateContent xmlns:mc="http://schemas.openxmlformats.org/markup-compatibility/2006" xmlns:a14="http://schemas.microsoft.com/office/drawing/2010/main">
          <mc:Choice Requires="a14">
            <p:sp>
              <p:nvSpPr>
                <p:cNvPr id="86" name="Math Text: -+ * f"/>
                <p:cNvSpPr txBox="1"/>
                <p:nvPr/>
              </p:nvSpPr>
              <p:spPr>
                <a:xfrm>
                  <a:off x="829457" y="406773"/>
                  <a:ext cx="3060340" cy="461665"/>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m:rPr>
                            <m:nor/>
                          </m:rPr>
                          <a:rPr lang="fi-FI" sz="2400" dirty="0" smtClean="0">
                            <a:solidFill>
                              <a:srgbClr val="000000"/>
                            </a:solidFill>
                          </a:rPr>
                          <m:t>ℱ</m:t>
                        </m:r>
                        <m:r>
                          <a:rPr lang="fi-FI" sz="2400" b="0" i="1" dirty="0" smtClean="0">
                            <a:solidFill>
                              <a:srgbClr val="000000"/>
                            </a:solidFill>
                            <a:latin typeface="Cambria Math"/>
                          </a:rPr>
                          <m:t>{         }</m:t>
                        </m:r>
                        <m:r>
                          <a:rPr lang="fi-FI" sz="2400" i="1" dirty="0">
                            <a:solidFill>
                              <a:srgbClr val="000000"/>
                            </a:solidFill>
                            <a:latin typeface="Cambria Math"/>
                            <a:ea typeface="Cambria Math"/>
                          </a:rPr>
                          <m:t>⋅</m:t>
                        </m:r>
                        <m:r>
                          <m:rPr>
                            <m:nor/>
                          </m:rPr>
                          <a:rPr lang="fi-FI" sz="2400" dirty="0">
                            <a:solidFill>
                              <a:srgbClr val="000000"/>
                            </a:solidFill>
                          </a:rPr>
                          <m:t>ℱ</m:t>
                        </m:r>
                        <m:r>
                          <a:rPr lang="fi-FI" sz="2400" b="0" i="1" dirty="0" smtClean="0">
                            <a:solidFill>
                              <a:srgbClr val="000000"/>
                            </a:solidFill>
                            <a:latin typeface="Cambria Math"/>
                          </a:rPr>
                          <m:t>{</m:t>
                        </m:r>
                        <m:r>
                          <a:rPr lang="fi-FI" sz="2400" b="0" i="1" dirty="0" smtClean="0">
                            <a:solidFill>
                              <a:srgbClr val="000000"/>
                            </a:solidFill>
                            <a:latin typeface="Cambria Math"/>
                          </a:rPr>
                          <m:t>𝑓</m:t>
                        </m:r>
                        <m:r>
                          <a:rPr lang="fi-FI" sz="2400" b="0" i="1" dirty="0" smtClean="0">
                            <a:solidFill>
                              <a:srgbClr val="000000"/>
                            </a:solidFill>
                            <a:latin typeface="Cambria Math"/>
                          </a:rPr>
                          <m:t>}</m:t>
                        </m:r>
                      </m:oMath>
                    </m:oMathPara>
                  </a14:m>
                  <a:endParaRPr lang="fi-FI" sz="2400" dirty="0">
                    <a:solidFill>
                      <a:srgbClr val="000000"/>
                    </a:solidFill>
                  </a:endParaRPr>
                </a:p>
              </p:txBody>
            </p:sp>
          </mc:Choice>
          <mc:Fallback xmlns="">
            <p:sp>
              <p:nvSpPr>
                <p:cNvPr id="86" name="Math Text: -+ * f"/>
                <p:cNvSpPr txBox="1">
                  <a:spLocks noRot="1" noChangeAspect="1" noMove="1" noResize="1" noEditPoints="1" noAdjustHandles="1" noChangeArrowheads="1" noChangeShapeType="1" noTextEdit="1"/>
                </p:cNvSpPr>
                <p:nvPr/>
              </p:nvSpPr>
              <p:spPr>
                <a:xfrm>
                  <a:off x="829457" y="406773"/>
                  <a:ext cx="3060340" cy="461665"/>
                </a:xfrm>
                <a:prstGeom prst="rect">
                  <a:avLst/>
                </a:prstGeom>
                <a:blipFill rotWithShape="1">
                  <a:blip r:embed="rId10"/>
                  <a:stretch>
                    <a:fillRect b="-21333"/>
                  </a:stretch>
                </a:blipFill>
              </p:spPr>
              <p:txBody>
                <a:bodyPr/>
                <a:lstStyle/>
                <a:p>
                  <a:r>
                    <a:rPr lang="fi-FI">
                      <a:noFill/>
                    </a:rPr>
                    <a:t> </a:t>
                  </a:r>
                </a:p>
              </p:txBody>
            </p:sp>
          </mc:Fallback>
        </mc:AlternateContent>
      </p:grpSp>
      <p:grpSp>
        <p:nvGrpSpPr>
          <p:cNvPr id="48" name="F-+^2"/>
          <p:cNvGrpSpPr/>
          <p:nvPr/>
        </p:nvGrpSpPr>
        <p:grpSpPr>
          <a:xfrm>
            <a:off x="3384337" y="3957980"/>
            <a:ext cx="1502143" cy="400110"/>
            <a:chOff x="1089467" y="415456"/>
            <a:chExt cx="1800199" cy="479500"/>
          </a:xfrm>
        </p:grpSpPr>
        <p:grpSp>
          <p:nvGrpSpPr>
            <p:cNvPr id="49" name="G-MLT Sample"/>
            <p:cNvGrpSpPr/>
            <p:nvPr/>
          </p:nvGrpSpPr>
          <p:grpSpPr>
            <a:xfrm>
              <a:off x="1758953" y="585549"/>
              <a:ext cx="557923" cy="167146"/>
              <a:chOff x="2162397" y="4005736"/>
              <a:chExt cx="557923" cy="167146"/>
            </a:xfrm>
          </p:grpSpPr>
          <p:cxnSp>
            <p:nvCxnSpPr>
              <p:cNvPr id="51"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52"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3"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4"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55"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mc:AlternateContent xmlns:mc="http://schemas.openxmlformats.org/markup-compatibility/2006" xmlns:a14="http://schemas.microsoft.com/office/drawing/2010/main">
          <mc:Choice Requires="a14">
            <p:sp>
              <p:nvSpPr>
                <p:cNvPr id="50" name="Math Text: -+ * f"/>
                <p:cNvSpPr txBox="1"/>
                <p:nvPr/>
              </p:nvSpPr>
              <p:spPr>
                <a:xfrm>
                  <a:off x="1089467" y="415456"/>
                  <a:ext cx="1800199" cy="479500"/>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sSup>
                          <m:sSupPr>
                            <m:ctrlPr>
                              <a:rPr lang="fi-FI" sz="2000" b="0" i="1" dirty="0" smtClean="0">
                                <a:solidFill>
                                  <a:srgbClr val="FF1515"/>
                                </a:solidFill>
                                <a:latin typeface="Cambria Math" panose="02040503050406030204" pitchFamily="18" charset="0"/>
                              </a:rPr>
                            </m:ctrlPr>
                          </m:sSupPr>
                          <m:e>
                            <m:d>
                              <m:dPr>
                                <m:begChr m:val="|"/>
                                <m:endChr m:val="|"/>
                                <m:ctrlPr>
                                  <a:rPr lang="fi-FI" sz="2000" i="1" dirty="0" smtClean="0">
                                    <a:solidFill>
                                      <a:srgbClr val="FF1515"/>
                                    </a:solidFill>
                                    <a:latin typeface="Cambria Math" panose="02040503050406030204" pitchFamily="18" charset="0"/>
                                  </a:rPr>
                                </m:ctrlPr>
                              </m:dPr>
                              <m:e>
                                <m:r>
                                  <m:rPr>
                                    <m:nor/>
                                  </m:rPr>
                                  <a:rPr lang="fi-FI" sz="2000" dirty="0">
                                    <a:solidFill>
                                      <a:srgbClr val="FF1515"/>
                                    </a:solidFill>
                                  </a:rPr>
                                  <m:t>ℱ</m:t>
                                </m:r>
                                <m:d>
                                  <m:dPr>
                                    <m:begChr m:val="{"/>
                                    <m:endChr m:val="}"/>
                                    <m:ctrlPr>
                                      <a:rPr lang="fi-FI" sz="2000" i="1" dirty="0">
                                        <a:solidFill>
                                          <a:srgbClr val="FF1515"/>
                                        </a:solidFill>
                                        <a:latin typeface="Cambria Math" panose="02040503050406030204" pitchFamily="18" charset="0"/>
                                      </a:rPr>
                                    </m:ctrlPr>
                                  </m:dPr>
                                  <m:e>
                                    <m:r>
                                      <a:rPr lang="fi-FI" sz="2000" i="1" dirty="0">
                                        <a:solidFill>
                                          <a:srgbClr val="FF1515"/>
                                        </a:solidFill>
                                        <a:latin typeface="Cambria Math"/>
                                      </a:rPr>
                                      <m:t>         </m:t>
                                    </m:r>
                                  </m:e>
                                </m:d>
                              </m:e>
                            </m:d>
                          </m:e>
                          <m:sup>
                            <m:r>
                              <a:rPr lang="fi-FI" sz="2000" b="0" i="1" dirty="0" smtClean="0">
                                <a:solidFill>
                                  <a:srgbClr val="FF1515"/>
                                </a:solidFill>
                                <a:latin typeface="Cambria Math"/>
                              </a:rPr>
                              <m:t>2</m:t>
                            </m:r>
                          </m:sup>
                        </m:sSup>
                      </m:oMath>
                    </m:oMathPara>
                  </a14:m>
                  <a:endParaRPr lang="fi-FI" sz="2000" dirty="0">
                    <a:solidFill>
                      <a:srgbClr val="FF1515"/>
                    </a:solidFill>
                  </a:endParaRPr>
                </a:p>
              </p:txBody>
            </p:sp>
          </mc:Choice>
          <mc:Fallback xmlns="">
            <p:sp>
              <p:nvSpPr>
                <p:cNvPr id="50" name="Math Text: -+ * f"/>
                <p:cNvSpPr txBox="1">
                  <a:spLocks noRot="1" noChangeAspect="1" noMove="1" noResize="1" noEditPoints="1" noAdjustHandles="1" noChangeArrowheads="1" noChangeShapeType="1" noTextEdit="1"/>
                </p:cNvSpPr>
                <p:nvPr/>
              </p:nvSpPr>
              <p:spPr>
                <a:xfrm>
                  <a:off x="1089467" y="415456"/>
                  <a:ext cx="1800199" cy="479500"/>
                </a:xfrm>
                <a:prstGeom prst="rect">
                  <a:avLst/>
                </a:prstGeom>
                <a:blipFill rotWithShape="1">
                  <a:blip r:embed="rId18"/>
                  <a:stretch>
                    <a:fillRect/>
                  </a:stretch>
                </a:blipFill>
              </p:spPr>
              <p:txBody>
                <a:bodyPr/>
                <a:lstStyle/>
                <a:p>
                  <a:r>
                    <a:rPr lang="fi-FI">
                      <a:noFill/>
                    </a:rPr>
                    <a:t> </a:t>
                  </a:r>
                </a:p>
              </p:txBody>
            </p:sp>
          </mc:Fallback>
        </mc:AlternateContent>
      </p:grpSp>
      <p:cxnSp>
        <p:nvCxnSpPr>
          <p:cNvPr id="120" name="Fourier ω_x=0"/>
          <p:cNvCxnSpPr/>
          <p:nvPr/>
        </p:nvCxnSpPr>
        <p:spPr>
          <a:xfrm rot="5400000">
            <a:off x="2410793" y="4794869"/>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15" name="Title: Cross-section"/>
              <p:cNvSpPr txBox="1"/>
              <p:nvPr/>
            </p:nvSpPr>
            <p:spPr>
              <a:xfrm>
                <a:off x="596382" y="479457"/>
                <a:ext cx="3975618" cy="490199"/>
              </a:xfrm>
              <a:prstGeom prst="rect">
                <a:avLst/>
              </a:prstGeom>
              <a:noFill/>
            </p:spPr>
            <p:txBody>
              <a:bodyPr wrap="square" rtlCol="0">
                <a:spAutoFit/>
              </a:bodyPr>
              <a:lstStyle/>
              <a:p>
                <a:pPr algn="ctr"/>
                <a:r>
                  <a:rPr lang="fi-FI" sz="2400" dirty="0">
                    <a:solidFill>
                      <a:srgbClr val="000000"/>
                    </a:solidFill>
                  </a:rPr>
                  <a:t>Slice </a:t>
                </a:r>
                <a14:m>
                  <m:oMath xmlns:m="http://schemas.openxmlformats.org/officeDocument/2006/math">
                    <m:r>
                      <a:rPr lang="fi-FI" sz="2400">
                        <a:solidFill>
                          <a:srgbClr val="000000"/>
                        </a:solidFill>
                        <a:latin typeface="Cambria Math"/>
                      </a:rPr>
                      <m:t>(</m:t>
                    </m:r>
                    <m:sSub>
                      <m:sSubPr>
                        <m:ctrlPr>
                          <a:rPr lang="fi-FI" sz="2400" i="1">
                            <a:solidFill>
                              <a:srgbClr val="000000"/>
                            </a:solidFill>
                            <a:latin typeface="Cambria Math" panose="02040503050406030204" pitchFamily="18" charset="0"/>
                          </a:rPr>
                        </m:ctrlPr>
                      </m:sSubPr>
                      <m:e>
                        <m:r>
                          <a:rPr lang="fi-FI" sz="2400" i="1">
                            <a:solidFill>
                              <a:srgbClr val="000000"/>
                            </a:solidFill>
                            <a:latin typeface="Cambria Math"/>
                          </a:rPr>
                          <m:t>𝜔</m:t>
                        </m:r>
                      </m:e>
                      <m:sub>
                        <m:r>
                          <a:rPr lang="fi-FI" sz="2400" i="1">
                            <a:solidFill>
                              <a:srgbClr val="000000"/>
                            </a:solidFill>
                            <a:latin typeface="Cambria Math"/>
                          </a:rPr>
                          <m:t>𝑝</m:t>
                        </m:r>
                      </m:sub>
                    </m:sSub>
                    <m:r>
                      <a:rPr lang="fi-FI" sz="2400" i="1">
                        <a:solidFill>
                          <a:srgbClr val="000000"/>
                        </a:solidFill>
                        <a:latin typeface="Cambria Math"/>
                      </a:rPr>
                      <m:t>=0)</m:t>
                    </m:r>
                  </m:oMath>
                </a14:m>
                <a:endParaRPr lang="fi-FI" sz="2400" dirty="0">
                  <a:solidFill>
                    <a:srgbClr val="000000"/>
                  </a:solidFill>
                </a:endParaRPr>
              </a:p>
            </p:txBody>
          </p:sp>
        </mc:Choice>
        <mc:Fallback xmlns="">
          <p:sp>
            <p:nvSpPr>
              <p:cNvPr id="115" name="Title: Cross-section"/>
              <p:cNvSpPr txBox="1">
                <a:spLocks noRot="1" noChangeAspect="1" noMove="1" noResize="1" noEditPoints="1" noAdjustHandles="1" noChangeArrowheads="1" noChangeShapeType="1" noTextEdit="1"/>
              </p:cNvSpPr>
              <p:nvPr/>
            </p:nvSpPr>
            <p:spPr>
              <a:xfrm>
                <a:off x="596382" y="479457"/>
                <a:ext cx="3975618" cy="490199"/>
              </a:xfrm>
              <a:prstGeom prst="rect">
                <a:avLst/>
              </a:prstGeom>
              <a:blipFill rotWithShape="1">
                <a:blip r:embed="rId15"/>
                <a:stretch>
                  <a:fillRect t="-10000" b="-22500"/>
                </a:stretch>
              </a:blipFill>
            </p:spPr>
            <p:txBody>
              <a:bodyPr/>
              <a:lstStyle/>
              <a:p>
                <a:r>
                  <a:rPr lang="fi-FI">
                    <a:noFill/>
                  </a:rPr>
                  <a:t> </a:t>
                </a:r>
              </a:p>
            </p:txBody>
          </p:sp>
        </mc:Fallback>
      </mc:AlternateContent>
      <p:pic>
        <p:nvPicPr>
          <p:cNvPr id="116" name="Fourier Slice 7"/>
          <p:cNvPicPr>
            <a:picLocks noChangeAspect="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853" y="1063749"/>
            <a:ext cx="4749797" cy="4162776"/>
          </a:xfrm>
          <a:prstGeom prst="rect">
            <a:avLst/>
          </a:prstGeom>
        </p:spPr>
      </p:pic>
      <p:sp>
        <p:nvSpPr>
          <p:cNvPr id="118" name="Number Blocker"/>
          <p:cNvSpPr/>
          <p:nvPr/>
        </p:nvSpPr>
        <p:spPr>
          <a:xfrm>
            <a:off x="628874" y="4814061"/>
            <a:ext cx="3853116" cy="984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17" name="Number Blocker"/>
          <p:cNvSpPr/>
          <p:nvPr/>
        </p:nvSpPr>
        <p:spPr>
          <a:xfrm>
            <a:off x="520703" y="1196975"/>
            <a:ext cx="68952" cy="36401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nvGrpSpPr>
          <p:cNvPr id="119" name="Big Axis ω_x, ω_p shifted"/>
          <p:cNvGrpSpPr/>
          <p:nvPr/>
        </p:nvGrpSpPr>
        <p:grpSpPr>
          <a:xfrm>
            <a:off x="3024" y="1006437"/>
            <a:ext cx="4703991" cy="4162669"/>
            <a:chOff x="823029" y="-825199"/>
            <a:chExt cx="4703991" cy="4162669"/>
          </a:xfrm>
        </p:grpSpPr>
        <p:cxnSp>
          <p:nvCxnSpPr>
            <p:cNvPr id="123" name="Axis X"/>
            <p:cNvCxnSpPr/>
            <p:nvPr/>
          </p:nvCxnSpPr>
          <p:spPr>
            <a:xfrm>
              <a:off x="1416387" y="2947479"/>
              <a:ext cx="3797082"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24" name="Axis P"/>
            <p:cNvCxnSpPr/>
            <p:nvPr/>
          </p:nvCxnSpPr>
          <p:spPr>
            <a:xfrm flipV="1">
              <a:off x="1410405" y="-825199"/>
              <a:ext cx="0" cy="3767923"/>
            </a:xfrm>
            <a:prstGeom prst="straightConnector1">
              <a:avLst/>
            </a:prstGeom>
            <a:ln cap="rnd">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25" name="X"/>
                <p:cNvSpPr txBox="1"/>
                <p:nvPr/>
              </p:nvSpPr>
              <p:spPr>
                <a:xfrm>
                  <a:off x="4894732" y="2875805"/>
                  <a:ext cx="63228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𝑥</m:t>
                            </m:r>
                          </m:sub>
                        </m:sSub>
                      </m:oMath>
                    </m:oMathPara>
                  </a14:m>
                  <a:endParaRPr lang="fi-FI" sz="2400" dirty="0">
                    <a:solidFill>
                      <a:srgbClr val="000000"/>
                    </a:solidFill>
                  </a:endParaRPr>
                </a:p>
              </p:txBody>
            </p:sp>
          </mc:Choice>
          <mc:Fallback xmlns="">
            <p:sp>
              <p:nvSpPr>
                <p:cNvPr id="125" name="X"/>
                <p:cNvSpPr txBox="1">
                  <a:spLocks noRot="1" noChangeAspect="1" noMove="1" noResize="1" noEditPoints="1" noAdjustHandles="1" noChangeArrowheads="1" noChangeShapeType="1" noTextEdit="1"/>
                </p:cNvSpPr>
                <p:nvPr/>
              </p:nvSpPr>
              <p:spPr>
                <a:xfrm>
                  <a:off x="4894732" y="2875805"/>
                  <a:ext cx="632288" cy="461665"/>
                </a:xfrm>
                <a:prstGeom prst="rect">
                  <a:avLst/>
                </a:prstGeom>
                <a:blipFill rotWithShape="1">
                  <a:blip r:embed="rId16"/>
                  <a:stretch>
                    <a:fillRect/>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126" name="Y"/>
                <p:cNvSpPr txBox="1"/>
                <p:nvPr/>
              </p:nvSpPr>
              <p:spPr>
                <a:xfrm>
                  <a:off x="823029" y="128645"/>
                  <a:ext cx="33695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 </m:t>
                        </m:r>
                      </m:oMath>
                    </m:oMathPara>
                  </a14:m>
                  <a:endParaRPr lang="fi-FI" sz="2400" dirty="0">
                    <a:solidFill>
                      <a:srgbClr val="000000"/>
                    </a:solidFill>
                  </a:endParaRPr>
                </a:p>
              </p:txBody>
            </p:sp>
          </mc:Choice>
          <mc:Fallback xmlns="">
            <p:sp>
              <p:nvSpPr>
                <p:cNvPr id="126" name="Y"/>
                <p:cNvSpPr txBox="1">
                  <a:spLocks noRot="1" noChangeAspect="1" noMove="1" noResize="1" noEditPoints="1" noAdjustHandles="1" noChangeArrowheads="1" noChangeShapeType="1" noTextEdit="1"/>
                </p:cNvSpPr>
                <p:nvPr/>
              </p:nvSpPr>
              <p:spPr>
                <a:xfrm>
                  <a:off x="823029" y="128645"/>
                  <a:ext cx="336952" cy="461665"/>
                </a:xfrm>
                <a:prstGeom prst="rect">
                  <a:avLst/>
                </a:prstGeom>
                <a:blipFill rotWithShape="1">
                  <a:blip r:embed="rId17"/>
                  <a:stretch>
                    <a:fillRect/>
                  </a:stretch>
                </a:blipFill>
              </p:spPr>
              <p:txBody>
                <a:bodyPr/>
                <a:lstStyle/>
                <a:p>
                  <a:r>
                    <a:rPr lang="fi-FI">
                      <a:noFill/>
                    </a:rPr>
                    <a:t> </a:t>
                  </a:r>
                </a:p>
              </p:txBody>
            </p:sp>
          </mc:Fallback>
        </mc:AlternateContent>
      </p:grpSp>
      <p:sp>
        <p:nvSpPr>
          <p:cNvPr id="121" name="1/w^2 L"/>
          <p:cNvSpPr/>
          <p:nvPr/>
        </p:nvSpPr>
        <p:spPr>
          <a:xfrm flipH="1">
            <a:off x="585585" y="1353778"/>
            <a:ext cx="1720091" cy="3407505"/>
          </a:xfrm>
          <a:custGeom>
            <a:avLst/>
            <a:gdLst>
              <a:gd name="connsiteX0" fmla="*/ 3591 w 1558693"/>
              <a:gd name="connsiteY0" fmla="*/ 0 h 1169437"/>
              <a:gd name="connsiteX1" fmla="*/ 3591 w 1558693"/>
              <a:gd name="connsiteY1" fmla="*/ 236376 h 1169437"/>
              <a:gd name="connsiteX2" fmla="*/ 40913 w 1558693"/>
              <a:gd name="connsiteY2" fmla="*/ 615820 h 1169437"/>
              <a:gd name="connsiteX3" fmla="*/ 84456 w 1558693"/>
              <a:gd name="connsiteY3" fmla="*/ 901959 h 1169437"/>
              <a:gd name="connsiteX4" fmla="*/ 183983 w 1558693"/>
              <a:gd name="connsiteY4" fmla="*/ 1032588 h 1169437"/>
              <a:gd name="connsiteX5" fmla="*/ 314611 w 1558693"/>
              <a:gd name="connsiteY5" fmla="*/ 1088571 h 1169437"/>
              <a:gd name="connsiteX6" fmla="*/ 625632 w 1558693"/>
              <a:gd name="connsiteY6" fmla="*/ 1138335 h 1169437"/>
              <a:gd name="connsiteX7" fmla="*/ 1085942 w 1558693"/>
              <a:gd name="connsiteY7" fmla="*/ 1150776 h 1169437"/>
              <a:gd name="connsiteX8" fmla="*/ 1558693 w 1558693"/>
              <a:gd name="connsiteY8" fmla="*/ 1169437 h 1169437"/>
              <a:gd name="connsiteX9" fmla="*/ 1558693 w 1558693"/>
              <a:gd name="connsiteY9" fmla="*/ 1169437 h 1169437"/>
              <a:gd name="connsiteX0" fmla="*/ 897 w 1555999"/>
              <a:gd name="connsiteY0" fmla="*/ 0 h 1169437"/>
              <a:gd name="connsiteX1" fmla="*/ 897 w 1555999"/>
              <a:gd name="connsiteY1" fmla="*/ 236376 h 1169437"/>
              <a:gd name="connsiteX2" fmla="*/ 38219 w 1555999"/>
              <a:gd name="connsiteY2" fmla="*/ 615820 h 1169437"/>
              <a:gd name="connsiteX3" fmla="*/ 81762 w 1555999"/>
              <a:gd name="connsiteY3" fmla="*/ 901959 h 1169437"/>
              <a:gd name="connsiteX4" fmla="*/ 181289 w 1555999"/>
              <a:gd name="connsiteY4" fmla="*/ 1032588 h 1169437"/>
              <a:gd name="connsiteX5" fmla="*/ 311917 w 1555999"/>
              <a:gd name="connsiteY5" fmla="*/ 1088571 h 1169437"/>
              <a:gd name="connsiteX6" fmla="*/ 622938 w 1555999"/>
              <a:gd name="connsiteY6" fmla="*/ 1138335 h 1169437"/>
              <a:gd name="connsiteX7" fmla="*/ 1083248 w 1555999"/>
              <a:gd name="connsiteY7" fmla="*/ 1150776 h 1169437"/>
              <a:gd name="connsiteX8" fmla="*/ 1555999 w 1555999"/>
              <a:gd name="connsiteY8" fmla="*/ 1169437 h 1169437"/>
              <a:gd name="connsiteX9" fmla="*/ 1555999 w 1555999"/>
              <a:gd name="connsiteY9" fmla="*/ 1169437 h 1169437"/>
              <a:gd name="connsiteX0" fmla="*/ 300 w 1555402"/>
              <a:gd name="connsiteY0" fmla="*/ 0 h 1169437"/>
              <a:gd name="connsiteX1" fmla="*/ 13000 w 1555402"/>
              <a:gd name="connsiteY1" fmla="*/ 236376 h 1169437"/>
              <a:gd name="connsiteX2" fmla="*/ 37622 w 1555402"/>
              <a:gd name="connsiteY2" fmla="*/ 615820 h 1169437"/>
              <a:gd name="connsiteX3" fmla="*/ 81165 w 1555402"/>
              <a:gd name="connsiteY3" fmla="*/ 901959 h 1169437"/>
              <a:gd name="connsiteX4" fmla="*/ 180692 w 1555402"/>
              <a:gd name="connsiteY4" fmla="*/ 1032588 h 1169437"/>
              <a:gd name="connsiteX5" fmla="*/ 311320 w 1555402"/>
              <a:gd name="connsiteY5" fmla="*/ 1088571 h 1169437"/>
              <a:gd name="connsiteX6" fmla="*/ 622341 w 1555402"/>
              <a:gd name="connsiteY6" fmla="*/ 1138335 h 1169437"/>
              <a:gd name="connsiteX7" fmla="*/ 1082651 w 1555402"/>
              <a:gd name="connsiteY7" fmla="*/ 1150776 h 1169437"/>
              <a:gd name="connsiteX8" fmla="*/ 1555402 w 1555402"/>
              <a:gd name="connsiteY8" fmla="*/ 1169437 h 1169437"/>
              <a:gd name="connsiteX9" fmla="*/ 1555402 w 1555402"/>
              <a:gd name="connsiteY9" fmla="*/ 1169437 h 1169437"/>
              <a:gd name="connsiteX0" fmla="*/ 604 w 1555706"/>
              <a:gd name="connsiteY0" fmla="*/ 0 h 1169437"/>
              <a:gd name="connsiteX1" fmla="*/ 13304 w 1555706"/>
              <a:gd name="connsiteY1" fmla="*/ 236376 h 1169437"/>
              <a:gd name="connsiteX2" fmla="*/ 37926 w 1555706"/>
              <a:gd name="connsiteY2" fmla="*/ 615820 h 1169437"/>
              <a:gd name="connsiteX3" fmla="*/ 81469 w 1555706"/>
              <a:gd name="connsiteY3" fmla="*/ 901959 h 1169437"/>
              <a:gd name="connsiteX4" fmla="*/ 180996 w 1555706"/>
              <a:gd name="connsiteY4" fmla="*/ 1032588 h 1169437"/>
              <a:gd name="connsiteX5" fmla="*/ 311624 w 1555706"/>
              <a:gd name="connsiteY5" fmla="*/ 1088571 h 1169437"/>
              <a:gd name="connsiteX6" fmla="*/ 622645 w 1555706"/>
              <a:gd name="connsiteY6" fmla="*/ 1138335 h 1169437"/>
              <a:gd name="connsiteX7" fmla="*/ 1082955 w 1555706"/>
              <a:gd name="connsiteY7" fmla="*/ 1150776 h 1169437"/>
              <a:gd name="connsiteX8" fmla="*/ 1555706 w 1555706"/>
              <a:gd name="connsiteY8" fmla="*/ 1169437 h 1169437"/>
              <a:gd name="connsiteX9" fmla="*/ 1555706 w 1555706"/>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81404 w 1555641"/>
              <a:gd name="connsiteY3" fmla="*/ 901959 h 1169437"/>
              <a:gd name="connsiteX4" fmla="*/ 180931 w 1555641"/>
              <a:gd name="connsiteY4" fmla="*/ 1032588 h 1169437"/>
              <a:gd name="connsiteX5" fmla="*/ 311559 w 1555641"/>
              <a:gd name="connsiteY5" fmla="*/ 108857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81404 w 1555641"/>
              <a:gd name="connsiteY3" fmla="*/ 901959 h 1169437"/>
              <a:gd name="connsiteX4" fmla="*/ 180931 w 1555641"/>
              <a:gd name="connsiteY4" fmla="*/ 1032588 h 1169437"/>
              <a:gd name="connsiteX5" fmla="*/ 311559 w 1555641"/>
              <a:gd name="connsiteY5" fmla="*/ 108857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81404 w 1555641"/>
              <a:gd name="connsiteY3" fmla="*/ 901959 h 1169437"/>
              <a:gd name="connsiteX4" fmla="*/ 180931 w 1555641"/>
              <a:gd name="connsiteY4" fmla="*/ 1032588 h 1169437"/>
              <a:gd name="connsiteX5" fmla="*/ 311559 w 1555641"/>
              <a:gd name="connsiteY5" fmla="*/ 108857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80931 w 1555641"/>
              <a:gd name="connsiteY4" fmla="*/ 1032588 h 1169437"/>
              <a:gd name="connsiteX5" fmla="*/ 311559 w 1555641"/>
              <a:gd name="connsiteY5" fmla="*/ 108857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80931 w 1555641"/>
              <a:gd name="connsiteY4" fmla="*/ 103258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80931 w 1555641"/>
              <a:gd name="connsiteY4" fmla="*/ 103258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93631 w 1555641"/>
              <a:gd name="connsiteY4" fmla="*/ 103258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90456 w 1555641"/>
              <a:gd name="connsiteY4" fmla="*/ 103893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90456 w 1555641"/>
              <a:gd name="connsiteY4" fmla="*/ 103893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0 w 1542402"/>
              <a:gd name="connsiteY0" fmla="*/ 0 h 933061"/>
              <a:gd name="connsiteX1" fmla="*/ 15097 w 1542402"/>
              <a:gd name="connsiteY1" fmla="*/ 366744 h 933061"/>
              <a:gd name="connsiteX2" fmla="*/ 80865 w 1542402"/>
              <a:gd name="connsiteY2" fmla="*/ 665583 h 933061"/>
              <a:gd name="connsiteX3" fmla="*/ 177217 w 1542402"/>
              <a:gd name="connsiteY3" fmla="*/ 802562 h 933061"/>
              <a:gd name="connsiteX4" fmla="*/ 323720 w 1542402"/>
              <a:gd name="connsiteY4" fmla="*/ 858545 h 933061"/>
              <a:gd name="connsiteX5" fmla="*/ 609341 w 1542402"/>
              <a:gd name="connsiteY5" fmla="*/ 901959 h 933061"/>
              <a:gd name="connsiteX6" fmla="*/ 1069651 w 1542402"/>
              <a:gd name="connsiteY6" fmla="*/ 914400 h 933061"/>
              <a:gd name="connsiteX7" fmla="*/ 1542402 w 1542402"/>
              <a:gd name="connsiteY7" fmla="*/ 933061 h 933061"/>
              <a:gd name="connsiteX8" fmla="*/ 1542402 w 1542402"/>
              <a:gd name="connsiteY8" fmla="*/ 933061 h 933061"/>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54554 w 1527305"/>
              <a:gd name="connsiteY5" fmla="*/ 547656 h 566317"/>
              <a:gd name="connsiteX6" fmla="*/ 1527305 w 1527305"/>
              <a:gd name="connsiteY6" fmla="*/ 566317 h 566317"/>
              <a:gd name="connsiteX7" fmla="*/ 1527305 w 1527305"/>
              <a:gd name="connsiteY7" fmla="*/ 566317 h 566317"/>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60672 w 1527305"/>
              <a:gd name="connsiteY5" fmla="*/ 552718 h 566317"/>
              <a:gd name="connsiteX6" fmla="*/ 1527305 w 1527305"/>
              <a:gd name="connsiteY6" fmla="*/ 566317 h 566317"/>
              <a:gd name="connsiteX7" fmla="*/ 1527305 w 1527305"/>
              <a:gd name="connsiteY7" fmla="*/ 566317 h 566317"/>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60672 w 1527305"/>
              <a:gd name="connsiteY5" fmla="*/ 552718 h 566317"/>
              <a:gd name="connsiteX6" fmla="*/ 1449804 w 1527305"/>
              <a:gd name="connsiteY6" fmla="*/ 563544 h 566317"/>
              <a:gd name="connsiteX7" fmla="*/ 1527305 w 1527305"/>
              <a:gd name="connsiteY7" fmla="*/ 566317 h 566317"/>
              <a:gd name="connsiteX8" fmla="*/ 1527305 w 1527305"/>
              <a:gd name="connsiteY8" fmla="*/ 566317 h 566317"/>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60672 w 1527305"/>
              <a:gd name="connsiteY5" fmla="*/ 555639 h 566317"/>
              <a:gd name="connsiteX6" fmla="*/ 1449804 w 1527305"/>
              <a:gd name="connsiteY6" fmla="*/ 563544 h 566317"/>
              <a:gd name="connsiteX7" fmla="*/ 1527305 w 1527305"/>
              <a:gd name="connsiteY7" fmla="*/ 566317 h 566317"/>
              <a:gd name="connsiteX8" fmla="*/ 1527305 w 1527305"/>
              <a:gd name="connsiteY8" fmla="*/ 566317 h 566317"/>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60672 w 1527305"/>
              <a:gd name="connsiteY5" fmla="*/ 555639 h 566317"/>
              <a:gd name="connsiteX6" fmla="*/ 1449804 w 1527305"/>
              <a:gd name="connsiteY6" fmla="*/ 563544 h 566317"/>
              <a:gd name="connsiteX7" fmla="*/ 1527305 w 1527305"/>
              <a:gd name="connsiteY7" fmla="*/ 566317 h 566317"/>
              <a:gd name="connsiteX8" fmla="*/ 1527305 w 1527305"/>
              <a:gd name="connsiteY8" fmla="*/ 566317 h 566317"/>
              <a:gd name="connsiteX0" fmla="*/ 0 w 1594607"/>
              <a:gd name="connsiteY0" fmla="*/ 0 h 566522"/>
              <a:gd name="connsiteX1" fmla="*/ 65768 w 1594607"/>
              <a:gd name="connsiteY1" fmla="*/ 298839 h 566522"/>
              <a:gd name="connsiteX2" fmla="*/ 162120 w 1594607"/>
              <a:gd name="connsiteY2" fmla="*/ 435818 h 566522"/>
              <a:gd name="connsiteX3" fmla="*/ 308623 w 1594607"/>
              <a:gd name="connsiteY3" fmla="*/ 491801 h 566522"/>
              <a:gd name="connsiteX4" fmla="*/ 594244 w 1594607"/>
              <a:gd name="connsiteY4" fmla="*/ 535215 h 566522"/>
              <a:gd name="connsiteX5" fmla="*/ 1060672 w 1594607"/>
              <a:gd name="connsiteY5" fmla="*/ 555639 h 566522"/>
              <a:gd name="connsiteX6" fmla="*/ 1449804 w 1594607"/>
              <a:gd name="connsiteY6" fmla="*/ 563544 h 566522"/>
              <a:gd name="connsiteX7" fmla="*/ 1527305 w 1594607"/>
              <a:gd name="connsiteY7" fmla="*/ 566317 h 566522"/>
              <a:gd name="connsiteX8" fmla="*/ 1594607 w 1594607"/>
              <a:gd name="connsiteY8" fmla="*/ 566317 h 566522"/>
              <a:gd name="connsiteX0" fmla="*/ 0 w 1618429"/>
              <a:gd name="connsiteY0" fmla="*/ 0 h 566317"/>
              <a:gd name="connsiteX1" fmla="*/ 65768 w 1618429"/>
              <a:gd name="connsiteY1" fmla="*/ 298839 h 566317"/>
              <a:gd name="connsiteX2" fmla="*/ 162120 w 1618429"/>
              <a:gd name="connsiteY2" fmla="*/ 435818 h 566317"/>
              <a:gd name="connsiteX3" fmla="*/ 308623 w 1618429"/>
              <a:gd name="connsiteY3" fmla="*/ 491801 h 566317"/>
              <a:gd name="connsiteX4" fmla="*/ 594244 w 1618429"/>
              <a:gd name="connsiteY4" fmla="*/ 535215 h 566317"/>
              <a:gd name="connsiteX5" fmla="*/ 1060672 w 1618429"/>
              <a:gd name="connsiteY5" fmla="*/ 555639 h 566317"/>
              <a:gd name="connsiteX6" fmla="*/ 1449804 w 1618429"/>
              <a:gd name="connsiteY6" fmla="*/ 563544 h 566317"/>
              <a:gd name="connsiteX7" fmla="*/ 1612962 w 1618429"/>
              <a:gd name="connsiteY7" fmla="*/ 563396 h 566317"/>
              <a:gd name="connsiteX8" fmla="*/ 1594607 w 1618429"/>
              <a:gd name="connsiteY8" fmla="*/ 566317 h 566317"/>
              <a:gd name="connsiteX0" fmla="*/ 0 w 1612962"/>
              <a:gd name="connsiteY0" fmla="*/ 0 h 563544"/>
              <a:gd name="connsiteX1" fmla="*/ 65768 w 1612962"/>
              <a:gd name="connsiteY1" fmla="*/ 298839 h 563544"/>
              <a:gd name="connsiteX2" fmla="*/ 162120 w 1612962"/>
              <a:gd name="connsiteY2" fmla="*/ 435818 h 563544"/>
              <a:gd name="connsiteX3" fmla="*/ 308623 w 1612962"/>
              <a:gd name="connsiteY3" fmla="*/ 491801 h 563544"/>
              <a:gd name="connsiteX4" fmla="*/ 594244 w 1612962"/>
              <a:gd name="connsiteY4" fmla="*/ 535215 h 563544"/>
              <a:gd name="connsiteX5" fmla="*/ 1060672 w 1612962"/>
              <a:gd name="connsiteY5" fmla="*/ 555639 h 563544"/>
              <a:gd name="connsiteX6" fmla="*/ 1449804 w 1612962"/>
              <a:gd name="connsiteY6" fmla="*/ 563544 h 563544"/>
              <a:gd name="connsiteX7" fmla="*/ 1612962 w 1612962"/>
              <a:gd name="connsiteY7" fmla="*/ 563396 h 563544"/>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60672 w 1612962"/>
              <a:gd name="connsiteY5" fmla="*/ 555639 h 563396"/>
              <a:gd name="connsiteX6" fmla="*/ 1449804 w 1612962"/>
              <a:gd name="connsiteY6" fmla="*/ 546992 h 563396"/>
              <a:gd name="connsiteX7" fmla="*/ 1612962 w 1612962"/>
              <a:gd name="connsiteY7"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60672 w 1612962"/>
              <a:gd name="connsiteY5" fmla="*/ 555639 h 563396"/>
              <a:gd name="connsiteX6" fmla="*/ 1462041 w 1612962"/>
              <a:gd name="connsiteY6" fmla="*/ 555755 h 563396"/>
              <a:gd name="connsiteX7" fmla="*/ 1612962 w 1612962"/>
              <a:gd name="connsiteY7"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60672 w 1612962"/>
              <a:gd name="connsiteY5" fmla="*/ 555639 h 563396"/>
              <a:gd name="connsiteX6" fmla="*/ 1612962 w 1612962"/>
              <a:gd name="connsiteY6"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60672 w 1612962"/>
              <a:gd name="connsiteY5" fmla="*/ 555639 h 563396"/>
              <a:gd name="connsiteX6" fmla="*/ 1612962 w 1612962"/>
              <a:gd name="connsiteY6"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17843 w 1612962"/>
              <a:gd name="connsiteY5" fmla="*/ 554665 h 563396"/>
              <a:gd name="connsiteX6" fmla="*/ 1612962 w 1612962"/>
              <a:gd name="connsiteY6"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17843 w 1612962"/>
              <a:gd name="connsiteY5" fmla="*/ 554665 h 563396"/>
              <a:gd name="connsiteX6" fmla="*/ 1612962 w 1612962"/>
              <a:gd name="connsiteY6" fmla="*/ 563396 h 56339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66691"/>
              <a:gd name="connsiteY0" fmla="*/ 0 h 368970"/>
              <a:gd name="connsiteX1" fmla="*/ 19497 w 1566691"/>
              <a:gd name="connsiteY1" fmla="*/ 104413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19497 w 1566691"/>
              <a:gd name="connsiteY1" fmla="*/ 104413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19497 w 1566691"/>
              <a:gd name="connsiteY1" fmla="*/ 104413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19497 w 1566691"/>
              <a:gd name="connsiteY1" fmla="*/ 114758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00553 w 1566691"/>
              <a:gd name="connsiteY2" fmla="*/ 239871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08201 w 1566691"/>
              <a:gd name="connsiteY2" fmla="*/ 240480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52792 w 1566691"/>
              <a:gd name="connsiteY3" fmla="*/ 299201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52792 w 1566691"/>
              <a:gd name="connsiteY3" fmla="*/ 299201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52792 w 1566691"/>
              <a:gd name="connsiteY3" fmla="*/ 299201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40325 w 1566691"/>
              <a:gd name="connsiteY4" fmla="*/ 34504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40325 w 1566691"/>
              <a:gd name="connsiteY4" fmla="*/ 345049 h 368970"/>
              <a:gd name="connsiteX5" fmla="*/ 971572 w 1566691"/>
              <a:gd name="connsiteY5" fmla="*/ 36449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17381 w 1566691"/>
              <a:gd name="connsiteY4" fmla="*/ 348700 h 368970"/>
              <a:gd name="connsiteX5" fmla="*/ 971572 w 1566691"/>
              <a:gd name="connsiteY5" fmla="*/ 36449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4264 w 1566691"/>
              <a:gd name="connsiteY3" fmla="*/ 305895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74740 w 1566691"/>
              <a:gd name="connsiteY4" fmla="*/ 349917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390787"/>
              <a:gd name="connsiteY0" fmla="*/ 0 h 367753"/>
              <a:gd name="connsiteX1" fmla="*/ 15673 w 1390787"/>
              <a:gd name="connsiteY1" fmla="*/ 122061 h 367753"/>
              <a:gd name="connsiteX2" fmla="*/ 113937 w 1390787"/>
              <a:gd name="connsiteY2" fmla="*/ 248087 h 367753"/>
              <a:gd name="connsiteX3" fmla="*/ 268087 w 1390787"/>
              <a:gd name="connsiteY3" fmla="*/ 313197 h 367753"/>
              <a:gd name="connsiteX4" fmla="*/ 593861 w 1390787"/>
              <a:gd name="connsiteY4" fmla="*/ 351743 h 367753"/>
              <a:gd name="connsiteX5" fmla="*/ 971572 w 1390787"/>
              <a:gd name="connsiteY5" fmla="*/ 364499 h 367753"/>
              <a:gd name="connsiteX6" fmla="*/ 1390787 w 1390787"/>
              <a:gd name="connsiteY6" fmla="*/ 367753 h 367753"/>
              <a:gd name="connsiteX0" fmla="*/ 765 w 1381891"/>
              <a:gd name="connsiteY0" fmla="*/ 0 h 429247"/>
              <a:gd name="connsiteX1" fmla="*/ 6777 w 1381891"/>
              <a:gd name="connsiteY1" fmla="*/ 183555 h 429247"/>
              <a:gd name="connsiteX2" fmla="*/ 105041 w 1381891"/>
              <a:gd name="connsiteY2" fmla="*/ 309581 h 429247"/>
              <a:gd name="connsiteX3" fmla="*/ 259191 w 1381891"/>
              <a:gd name="connsiteY3" fmla="*/ 374691 h 429247"/>
              <a:gd name="connsiteX4" fmla="*/ 584965 w 1381891"/>
              <a:gd name="connsiteY4" fmla="*/ 413237 h 429247"/>
              <a:gd name="connsiteX5" fmla="*/ 962676 w 1381891"/>
              <a:gd name="connsiteY5" fmla="*/ 425993 h 429247"/>
              <a:gd name="connsiteX6" fmla="*/ 1381891 w 1381891"/>
              <a:gd name="connsiteY6" fmla="*/ 429247 h 429247"/>
              <a:gd name="connsiteX0" fmla="*/ 2897 w 1384023"/>
              <a:gd name="connsiteY0" fmla="*/ 0 h 429247"/>
              <a:gd name="connsiteX1" fmla="*/ 8909 w 1384023"/>
              <a:gd name="connsiteY1" fmla="*/ 183555 h 429247"/>
              <a:gd name="connsiteX2" fmla="*/ 136155 w 1384023"/>
              <a:gd name="connsiteY2" fmla="*/ 309581 h 429247"/>
              <a:gd name="connsiteX3" fmla="*/ 261323 w 1384023"/>
              <a:gd name="connsiteY3" fmla="*/ 374691 h 429247"/>
              <a:gd name="connsiteX4" fmla="*/ 587097 w 1384023"/>
              <a:gd name="connsiteY4" fmla="*/ 413237 h 429247"/>
              <a:gd name="connsiteX5" fmla="*/ 964808 w 1384023"/>
              <a:gd name="connsiteY5" fmla="*/ 425993 h 429247"/>
              <a:gd name="connsiteX6" fmla="*/ 1384023 w 1384023"/>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58426 w 1381126"/>
              <a:gd name="connsiteY3" fmla="*/ 374691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13937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23597 w 1381126"/>
              <a:gd name="connsiteY2" fmla="*/ 304200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23597 w 1381126"/>
              <a:gd name="connsiteY2" fmla="*/ 304200 h 429247"/>
              <a:gd name="connsiteX3" fmla="*/ 306729 w 1381126"/>
              <a:gd name="connsiteY3" fmla="*/ 370079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23597 w 1381126"/>
              <a:gd name="connsiteY2" fmla="*/ 304200 h 429247"/>
              <a:gd name="connsiteX3" fmla="*/ 306729 w 1381126"/>
              <a:gd name="connsiteY3" fmla="*/ 370079 h 429247"/>
              <a:gd name="connsiteX4" fmla="*/ 598691 w 1381126"/>
              <a:gd name="connsiteY4" fmla="*/ 410931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52579 w 1381126"/>
              <a:gd name="connsiteY2" fmla="*/ 301894 h 429247"/>
              <a:gd name="connsiteX3" fmla="*/ 306729 w 1381126"/>
              <a:gd name="connsiteY3" fmla="*/ 370079 h 429247"/>
              <a:gd name="connsiteX4" fmla="*/ 598691 w 1381126"/>
              <a:gd name="connsiteY4" fmla="*/ 410931 h 429247"/>
              <a:gd name="connsiteX5" fmla="*/ 961911 w 1381126"/>
              <a:gd name="connsiteY5" fmla="*/ 425993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06729 w 1381126"/>
              <a:gd name="connsiteY3" fmla="*/ 370079 h 429247"/>
              <a:gd name="connsiteX4" fmla="*/ 598691 w 1381126"/>
              <a:gd name="connsiteY4" fmla="*/ 410931 h 429247"/>
              <a:gd name="connsiteX5" fmla="*/ 961911 w 1381126"/>
              <a:gd name="connsiteY5" fmla="*/ 425993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21219 w 1381126"/>
              <a:gd name="connsiteY3" fmla="*/ 367004 h 429247"/>
              <a:gd name="connsiteX4" fmla="*/ 598691 w 1381126"/>
              <a:gd name="connsiteY4" fmla="*/ 410931 h 429247"/>
              <a:gd name="connsiteX5" fmla="*/ 961911 w 1381126"/>
              <a:gd name="connsiteY5" fmla="*/ 425993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21219 w 1381126"/>
              <a:gd name="connsiteY3" fmla="*/ 367004 h 429247"/>
              <a:gd name="connsiteX4" fmla="*/ 603521 w 1381126"/>
              <a:gd name="connsiteY4" fmla="*/ 407856 h 429247"/>
              <a:gd name="connsiteX5" fmla="*/ 961911 w 1381126"/>
              <a:gd name="connsiteY5" fmla="*/ 425993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21219 w 1381126"/>
              <a:gd name="connsiteY3" fmla="*/ 367004 h 429247"/>
              <a:gd name="connsiteX4" fmla="*/ 603521 w 1381126"/>
              <a:gd name="connsiteY4" fmla="*/ 407856 h 429247"/>
              <a:gd name="connsiteX5" fmla="*/ 966742 w 1381126"/>
              <a:gd name="connsiteY5" fmla="*/ 425224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21219 w 1381126"/>
              <a:gd name="connsiteY3" fmla="*/ 367004 h 429247"/>
              <a:gd name="connsiteX4" fmla="*/ 574539 w 1381126"/>
              <a:gd name="connsiteY4" fmla="*/ 407856 h 429247"/>
              <a:gd name="connsiteX5" fmla="*/ 966742 w 1381126"/>
              <a:gd name="connsiteY5" fmla="*/ 425224 h 429247"/>
              <a:gd name="connsiteX6" fmla="*/ 1381126 w 1381126"/>
              <a:gd name="connsiteY6" fmla="*/ 429247 h 429247"/>
              <a:gd name="connsiteX0" fmla="*/ 0 w 1381126"/>
              <a:gd name="connsiteY0" fmla="*/ 0 h 429247"/>
              <a:gd name="connsiteX1" fmla="*/ 39825 w 1381126"/>
              <a:gd name="connsiteY1" fmla="*/ 184324 h 429247"/>
              <a:gd name="connsiteX2" fmla="*/ 133258 w 1381126"/>
              <a:gd name="connsiteY2" fmla="*/ 300357 h 429247"/>
              <a:gd name="connsiteX3" fmla="*/ 321219 w 1381126"/>
              <a:gd name="connsiteY3" fmla="*/ 367004 h 429247"/>
              <a:gd name="connsiteX4" fmla="*/ 574539 w 1381126"/>
              <a:gd name="connsiteY4" fmla="*/ 407856 h 429247"/>
              <a:gd name="connsiteX5" fmla="*/ 966742 w 1381126"/>
              <a:gd name="connsiteY5" fmla="*/ 425224 h 429247"/>
              <a:gd name="connsiteX6" fmla="*/ 1381126 w 1381126"/>
              <a:gd name="connsiteY6" fmla="*/ 429247 h 429247"/>
              <a:gd name="connsiteX0" fmla="*/ 0 w 1381126"/>
              <a:gd name="connsiteY0" fmla="*/ 0 h 435396"/>
              <a:gd name="connsiteX1" fmla="*/ 39825 w 1381126"/>
              <a:gd name="connsiteY1" fmla="*/ 190473 h 435396"/>
              <a:gd name="connsiteX2" fmla="*/ 133258 w 1381126"/>
              <a:gd name="connsiteY2" fmla="*/ 306506 h 435396"/>
              <a:gd name="connsiteX3" fmla="*/ 321219 w 1381126"/>
              <a:gd name="connsiteY3" fmla="*/ 373153 h 435396"/>
              <a:gd name="connsiteX4" fmla="*/ 574539 w 1381126"/>
              <a:gd name="connsiteY4" fmla="*/ 414005 h 435396"/>
              <a:gd name="connsiteX5" fmla="*/ 966742 w 1381126"/>
              <a:gd name="connsiteY5" fmla="*/ 431373 h 435396"/>
              <a:gd name="connsiteX6" fmla="*/ 1381126 w 1381126"/>
              <a:gd name="connsiteY6" fmla="*/ 435396 h 43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126" h="435396">
                <a:moveTo>
                  <a:pt x="0" y="0"/>
                </a:moveTo>
                <a:cubicBezTo>
                  <a:pt x="11566" y="104298"/>
                  <a:pt x="17615" y="139389"/>
                  <a:pt x="39825" y="190473"/>
                </a:cubicBezTo>
                <a:cubicBezTo>
                  <a:pt x="62035" y="241557"/>
                  <a:pt x="86359" y="276059"/>
                  <a:pt x="133258" y="306506"/>
                </a:cubicBezTo>
                <a:cubicBezTo>
                  <a:pt x="180157" y="336953"/>
                  <a:pt x="247672" y="355237"/>
                  <a:pt x="321219" y="373153"/>
                </a:cubicBezTo>
                <a:cubicBezTo>
                  <a:pt x="394766" y="391069"/>
                  <a:pt x="466952" y="404302"/>
                  <a:pt x="574539" y="414005"/>
                </a:cubicBezTo>
                <a:cubicBezTo>
                  <a:pt x="682126" y="423708"/>
                  <a:pt x="833921" y="428705"/>
                  <a:pt x="966742" y="431373"/>
                </a:cubicBezTo>
                <a:cubicBezTo>
                  <a:pt x="1099563" y="434041"/>
                  <a:pt x="1182753" y="433906"/>
                  <a:pt x="1381126" y="435396"/>
                </a:cubicBezTo>
              </a:path>
            </a:pathLst>
          </a:custGeom>
          <a:noFill/>
          <a:ln w="50800" cmpd="sng">
            <a:solidFill>
              <a:srgbClr val="00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p>
        </p:txBody>
      </p:sp>
      <p:sp>
        <p:nvSpPr>
          <p:cNvPr id="122" name="1/w^2 R"/>
          <p:cNvSpPr/>
          <p:nvPr/>
        </p:nvSpPr>
        <p:spPr>
          <a:xfrm>
            <a:off x="2569847" y="1350599"/>
            <a:ext cx="1720091" cy="3407505"/>
          </a:xfrm>
          <a:custGeom>
            <a:avLst/>
            <a:gdLst>
              <a:gd name="connsiteX0" fmla="*/ 3591 w 1558693"/>
              <a:gd name="connsiteY0" fmla="*/ 0 h 1169437"/>
              <a:gd name="connsiteX1" fmla="*/ 3591 w 1558693"/>
              <a:gd name="connsiteY1" fmla="*/ 236376 h 1169437"/>
              <a:gd name="connsiteX2" fmla="*/ 40913 w 1558693"/>
              <a:gd name="connsiteY2" fmla="*/ 615820 h 1169437"/>
              <a:gd name="connsiteX3" fmla="*/ 84456 w 1558693"/>
              <a:gd name="connsiteY3" fmla="*/ 901959 h 1169437"/>
              <a:gd name="connsiteX4" fmla="*/ 183983 w 1558693"/>
              <a:gd name="connsiteY4" fmla="*/ 1032588 h 1169437"/>
              <a:gd name="connsiteX5" fmla="*/ 314611 w 1558693"/>
              <a:gd name="connsiteY5" fmla="*/ 1088571 h 1169437"/>
              <a:gd name="connsiteX6" fmla="*/ 625632 w 1558693"/>
              <a:gd name="connsiteY6" fmla="*/ 1138335 h 1169437"/>
              <a:gd name="connsiteX7" fmla="*/ 1085942 w 1558693"/>
              <a:gd name="connsiteY7" fmla="*/ 1150776 h 1169437"/>
              <a:gd name="connsiteX8" fmla="*/ 1558693 w 1558693"/>
              <a:gd name="connsiteY8" fmla="*/ 1169437 h 1169437"/>
              <a:gd name="connsiteX9" fmla="*/ 1558693 w 1558693"/>
              <a:gd name="connsiteY9" fmla="*/ 1169437 h 1169437"/>
              <a:gd name="connsiteX0" fmla="*/ 897 w 1555999"/>
              <a:gd name="connsiteY0" fmla="*/ 0 h 1169437"/>
              <a:gd name="connsiteX1" fmla="*/ 897 w 1555999"/>
              <a:gd name="connsiteY1" fmla="*/ 236376 h 1169437"/>
              <a:gd name="connsiteX2" fmla="*/ 38219 w 1555999"/>
              <a:gd name="connsiteY2" fmla="*/ 615820 h 1169437"/>
              <a:gd name="connsiteX3" fmla="*/ 81762 w 1555999"/>
              <a:gd name="connsiteY3" fmla="*/ 901959 h 1169437"/>
              <a:gd name="connsiteX4" fmla="*/ 181289 w 1555999"/>
              <a:gd name="connsiteY4" fmla="*/ 1032588 h 1169437"/>
              <a:gd name="connsiteX5" fmla="*/ 311917 w 1555999"/>
              <a:gd name="connsiteY5" fmla="*/ 1088571 h 1169437"/>
              <a:gd name="connsiteX6" fmla="*/ 622938 w 1555999"/>
              <a:gd name="connsiteY6" fmla="*/ 1138335 h 1169437"/>
              <a:gd name="connsiteX7" fmla="*/ 1083248 w 1555999"/>
              <a:gd name="connsiteY7" fmla="*/ 1150776 h 1169437"/>
              <a:gd name="connsiteX8" fmla="*/ 1555999 w 1555999"/>
              <a:gd name="connsiteY8" fmla="*/ 1169437 h 1169437"/>
              <a:gd name="connsiteX9" fmla="*/ 1555999 w 1555999"/>
              <a:gd name="connsiteY9" fmla="*/ 1169437 h 1169437"/>
              <a:gd name="connsiteX0" fmla="*/ 300 w 1555402"/>
              <a:gd name="connsiteY0" fmla="*/ 0 h 1169437"/>
              <a:gd name="connsiteX1" fmla="*/ 13000 w 1555402"/>
              <a:gd name="connsiteY1" fmla="*/ 236376 h 1169437"/>
              <a:gd name="connsiteX2" fmla="*/ 37622 w 1555402"/>
              <a:gd name="connsiteY2" fmla="*/ 615820 h 1169437"/>
              <a:gd name="connsiteX3" fmla="*/ 81165 w 1555402"/>
              <a:gd name="connsiteY3" fmla="*/ 901959 h 1169437"/>
              <a:gd name="connsiteX4" fmla="*/ 180692 w 1555402"/>
              <a:gd name="connsiteY4" fmla="*/ 1032588 h 1169437"/>
              <a:gd name="connsiteX5" fmla="*/ 311320 w 1555402"/>
              <a:gd name="connsiteY5" fmla="*/ 1088571 h 1169437"/>
              <a:gd name="connsiteX6" fmla="*/ 622341 w 1555402"/>
              <a:gd name="connsiteY6" fmla="*/ 1138335 h 1169437"/>
              <a:gd name="connsiteX7" fmla="*/ 1082651 w 1555402"/>
              <a:gd name="connsiteY7" fmla="*/ 1150776 h 1169437"/>
              <a:gd name="connsiteX8" fmla="*/ 1555402 w 1555402"/>
              <a:gd name="connsiteY8" fmla="*/ 1169437 h 1169437"/>
              <a:gd name="connsiteX9" fmla="*/ 1555402 w 1555402"/>
              <a:gd name="connsiteY9" fmla="*/ 1169437 h 1169437"/>
              <a:gd name="connsiteX0" fmla="*/ 604 w 1555706"/>
              <a:gd name="connsiteY0" fmla="*/ 0 h 1169437"/>
              <a:gd name="connsiteX1" fmla="*/ 13304 w 1555706"/>
              <a:gd name="connsiteY1" fmla="*/ 236376 h 1169437"/>
              <a:gd name="connsiteX2" fmla="*/ 37926 w 1555706"/>
              <a:gd name="connsiteY2" fmla="*/ 615820 h 1169437"/>
              <a:gd name="connsiteX3" fmla="*/ 81469 w 1555706"/>
              <a:gd name="connsiteY3" fmla="*/ 901959 h 1169437"/>
              <a:gd name="connsiteX4" fmla="*/ 180996 w 1555706"/>
              <a:gd name="connsiteY4" fmla="*/ 1032588 h 1169437"/>
              <a:gd name="connsiteX5" fmla="*/ 311624 w 1555706"/>
              <a:gd name="connsiteY5" fmla="*/ 1088571 h 1169437"/>
              <a:gd name="connsiteX6" fmla="*/ 622645 w 1555706"/>
              <a:gd name="connsiteY6" fmla="*/ 1138335 h 1169437"/>
              <a:gd name="connsiteX7" fmla="*/ 1082955 w 1555706"/>
              <a:gd name="connsiteY7" fmla="*/ 1150776 h 1169437"/>
              <a:gd name="connsiteX8" fmla="*/ 1555706 w 1555706"/>
              <a:gd name="connsiteY8" fmla="*/ 1169437 h 1169437"/>
              <a:gd name="connsiteX9" fmla="*/ 1555706 w 1555706"/>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81404 w 1555641"/>
              <a:gd name="connsiteY3" fmla="*/ 901959 h 1169437"/>
              <a:gd name="connsiteX4" fmla="*/ 180931 w 1555641"/>
              <a:gd name="connsiteY4" fmla="*/ 1032588 h 1169437"/>
              <a:gd name="connsiteX5" fmla="*/ 311559 w 1555641"/>
              <a:gd name="connsiteY5" fmla="*/ 108857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81404 w 1555641"/>
              <a:gd name="connsiteY3" fmla="*/ 901959 h 1169437"/>
              <a:gd name="connsiteX4" fmla="*/ 180931 w 1555641"/>
              <a:gd name="connsiteY4" fmla="*/ 1032588 h 1169437"/>
              <a:gd name="connsiteX5" fmla="*/ 311559 w 1555641"/>
              <a:gd name="connsiteY5" fmla="*/ 108857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81404 w 1555641"/>
              <a:gd name="connsiteY3" fmla="*/ 901959 h 1169437"/>
              <a:gd name="connsiteX4" fmla="*/ 180931 w 1555641"/>
              <a:gd name="connsiteY4" fmla="*/ 1032588 h 1169437"/>
              <a:gd name="connsiteX5" fmla="*/ 311559 w 1555641"/>
              <a:gd name="connsiteY5" fmla="*/ 108857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80931 w 1555641"/>
              <a:gd name="connsiteY4" fmla="*/ 1032588 h 1169437"/>
              <a:gd name="connsiteX5" fmla="*/ 311559 w 1555641"/>
              <a:gd name="connsiteY5" fmla="*/ 108857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80931 w 1555641"/>
              <a:gd name="connsiteY4" fmla="*/ 103258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80931 w 1555641"/>
              <a:gd name="connsiteY4" fmla="*/ 103258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93631 w 1555641"/>
              <a:gd name="connsiteY4" fmla="*/ 103258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90456 w 1555641"/>
              <a:gd name="connsiteY4" fmla="*/ 103893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90456 w 1555641"/>
              <a:gd name="connsiteY4" fmla="*/ 103893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0 w 1542402"/>
              <a:gd name="connsiteY0" fmla="*/ 0 h 933061"/>
              <a:gd name="connsiteX1" fmla="*/ 15097 w 1542402"/>
              <a:gd name="connsiteY1" fmla="*/ 366744 h 933061"/>
              <a:gd name="connsiteX2" fmla="*/ 80865 w 1542402"/>
              <a:gd name="connsiteY2" fmla="*/ 665583 h 933061"/>
              <a:gd name="connsiteX3" fmla="*/ 177217 w 1542402"/>
              <a:gd name="connsiteY3" fmla="*/ 802562 h 933061"/>
              <a:gd name="connsiteX4" fmla="*/ 323720 w 1542402"/>
              <a:gd name="connsiteY4" fmla="*/ 858545 h 933061"/>
              <a:gd name="connsiteX5" fmla="*/ 609341 w 1542402"/>
              <a:gd name="connsiteY5" fmla="*/ 901959 h 933061"/>
              <a:gd name="connsiteX6" fmla="*/ 1069651 w 1542402"/>
              <a:gd name="connsiteY6" fmla="*/ 914400 h 933061"/>
              <a:gd name="connsiteX7" fmla="*/ 1542402 w 1542402"/>
              <a:gd name="connsiteY7" fmla="*/ 933061 h 933061"/>
              <a:gd name="connsiteX8" fmla="*/ 1542402 w 1542402"/>
              <a:gd name="connsiteY8" fmla="*/ 933061 h 933061"/>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54554 w 1527305"/>
              <a:gd name="connsiteY5" fmla="*/ 547656 h 566317"/>
              <a:gd name="connsiteX6" fmla="*/ 1527305 w 1527305"/>
              <a:gd name="connsiteY6" fmla="*/ 566317 h 566317"/>
              <a:gd name="connsiteX7" fmla="*/ 1527305 w 1527305"/>
              <a:gd name="connsiteY7" fmla="*/ 566317 h 566317"/>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60672 w 1527305"/>
              <a:gd name="connsiteY5" fmla="*/ 552718 h 566317"/>
              <a:gd name="connsiteX6" fmla="*/ 1527305 w 1527305"/>
              <a:gd name="connsiteY6" fmla="*/ 566317 h 566317"/>
              <a:gd name="connsiteX7" fmla="*/ 1527305 w 1527305"/>
              <a:gd name="connsiteY7" fmla="*/ 566317 h 566317"/>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60672 w 1527305"/>
              <a:gd name="connsiteY5" fmla="*/ 552718 h 566317"/>
              <a:gd name="connsiteX6" fmla="*/ 1449804 w 1527305"/>
              <a:gd name="connsiteY6" fmla="*/ 563544 h 566317"/>
              <a:gd name="connsiteX7" fmla="*/ 1527305 w 1527305"/>
              <a:gd name="connsiteY7" fmla="*/ 566317 h 566317"/>
              <a:gd name="connsiteX8" fmla="*/ 1527305 w 1527305"/>
              <a:gd name="connsiteY8" fmla="*/ 566317 h 566317"/>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60672 w 1527305"/>
              <a:gd name="connsiteY5" fmla="*/ 555639 h 566317"/>
              <a:gd name="connsiteX6" fmla="*/ 1449804 w 1527305"/>
              <a:gd name="connsiteY6" fmla="*/ 563544 h 566317"/>
              <a:gd name="connsiteX7" fmla="*/ 1527305 w 1527305"/>
              <a:gd name="connsiteY7" fmla="*/ 566317 h 566317"/>
              <a:gd name="connsiteX8" fmla="*/ 1527305 w 1527305"/>
              <a:gd name="connsiteY8" fmla="*/ 566317 h 566317"/>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60672 w 1527305"/>
              <a:gd name="connsiteY5" fmla="*/ 555639 h 566317"/>
              <a:gd name="connsiteX6" fmla="*/ 1449804 w 1527305"/>
              <a:gd name="connsiteY6" fmla="*/ 563544 h 566317"/>
              <a:gd name="connsiteX7" fmla="*/ 1527305 w 1527305"/>
              <a:gd name="connsiteY7" fmla="*/ 566317 h 566317"/>
              <a:gd name="connsiteX8" fmla="*/ 1527305 w 1527305"/>
              <a:gd name="connsiteY8" fmla="*/ 566317 h 566317"/>
              <a:gd name="connsiteX0" fmla="*/ 0 w 1594607"/>
              <a:gd name="connsiteY0" fmla="*/ 0 h 566522"/>
              <a:gd name="connsiteX1" fmla="*/ 65768 w 1594607"/>
              <a:gd name="connsiteY1" fmla="*/ 298839 h 566522"/>
              <a:gd name="connsiteX2" fmla="*/ 162120 w 1594607"/>
              <a:gd name="connsiteY2" fmla="*/ 435818 h 566522"/>
              <a:gd name="connsiteX3" fmla="*/ 308623 w 1594607"/>
              <a:gd name="connsiteY3" fmla="*/ 491801 h 566522"/>
              <a:gd name="connsiteX4" fmla="*/ 594244 w 1594607"/>
              <a:gd name="connsiteY4" fmla="*/ 535215 h 566522"/>
              <a:gd name="connsiteX5" fmla="*/ 1060672 w 1594607"/>
              <a:gd name="connsiteY5" fmla="*/ 555639 h 566522"/>
              <a:gd name="connsiteX6" fmla="*/ 1449804 w 1594607"/>
              <a:gd name="connsiteY6" fmla="*/ 563544 h 566522"/>
              <a:gd name="connsiteX7" fmla="*/ 1527305 w 1594607"/>
              <a:gd name="connsiteY7" fmla="*/ 566317 h 566522"/>
              <a:gd name="connsiteX8" fmla="*/ 1594607 w 1594607"/>
              <a:gd name="connsiteY8" fmla="*/ 566317 h 566522"/>
              <a:gd name="connsiteX0" fmla="*/ 0 w 1618429"/>
              <a:gd name="connsiteY0" fmla="*/ 0 h 566317"/>
              <a:gd name="connsiteX1" fmla="*/ 65768 w 1618429"/>
              <a:gd name="connsiteY1" fmla="*/ 298839 h 566317"/>
              <a:gd name="connsiteX2" fmla="*/ 162120 w 1618429"/>
              <a:gd name="connsiteY2" fmla="*/ 435818 h 566317"/>
              <a:gd name="connsiteX3" fmla="*/ 308623 w 1618429"/>
              <a:gd name="connsiteY3" fmla="*/ 491801 h 566317"/>
              <a:gd name="connsiteX4" fmla="*/ 594244 w 1618429"/>
              <a:gd name="connsiteY4" fmla="*/ 535215 h 566317"/>
              <a:gd name="connsiteX5" fmla="*/ 1060672 w 1618429"/>
              <a:gd name="connsiteY5" fmla="*/ 555639 h 566317"/>
              <a:gd name="connsiteX6" fmla="*/ 1449804 w 1618429"/>
              <a:gd name="connsiteY6" fmla="*/ 563544 h 566317"/>
              <a:gd name="connsiteX7" fmla="*/ 1612962 w 1618429"/>
              <a:gd name="connsiteY7" fmla="*/ 563396 h 566317"/>
              <a:gd name="connsiteX8" fmla="*/ 1594607 w 1618429"/>
              <a:gd name="connsiteY8" fmla="*/ 566317 h 566317"/>
              <a:gd name="connsiteX0" fmla="*/ 0 w 1612962"/>
              <a:gd name="connsiteY0" fmla="*/ 0 h 563544"/>
              <a:gd name="connsiteX1" fmla="*/ 65768 w 1612962"/>
              <a:gd name="connsiteY1" fmla="*/ 298839 h 563544"/>
              <a:gd name="connsiteX2" fmla="*/ 162120 w 1612962"/>
              <a:gd name="connsiteY2" fmla="*/ 435818 h 563544"/>
              <a:gd name="connsiteX3" fmla="*/ 308623 w 1612962"/>
              <a:gd name="connsiteY3" fmla="*/ 491801 h 563544"/>
              <a:gd name="connsiteX4" fmla="*/ 594244 w 1612962"/>
              <a:gd name="connsiteY4" fmla="*/ 535215 h 563544"/>
              <a:gd name="connsiteX5" fmla="*/ 1060672 w 1612962"/>
              <a:gd name="connsiteY5" fmla="*/ 555639 h 563544"/>
              <a:gd name="connsiteX6" fmla="*/ 1449804 w 1612962"/>
              <a:gd name="connsiteY6" fmla="*/ 563544 h 563544"/>
              <a:gd name="connsiteX7" fmla="*/ 1612962 w 1612962"/>
              <a:gd name="connsiteY7" fmla="*/ 563396 h 563544"/>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60672 w 1612962"/>
              <a:gd name="connsiteY5" fmla="*/ 555639 h 563396"/>
              <a:gd name="connsiteX6" fmla="*/ 1449804 w 1612962"/>
              <a:gd name="connsiteY6" fmla="*/ 546992 h 563396"/>
              <a:gd name="connsiteX7" fmla="*/ 1612962 w 1612962"/>
              <a:gd name="connsiteY7"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60672 w 1612962"/>
              <a:gd name="connsiteY5" fmla="*/ 555639 h 563396"/>
              <a:gd name="connsiteX6" fmla="*/ 1462041 w 1612962"/>
              <a:gd name="connsiteY6" fmla="*/ 555755 h 563396"/>
              <a:gd name="connsiteX7" fmla="*/ 1612962 w 1612962"/>
              <a:gd name="connsiteY7"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60672 w 1612962"/>
              <a:gd name="connsiteY5" fmla="*/ 555639 h 563396"/>
              <a:gd name="connsiteX6" fmla="*/ 1612962 w 1612962"/>
              <a:gd name="connsiteY6"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60672 w 1612962"/>
              <a:gd name="connsiteY5" fmla="*/ 555639 h 563396"/>
              <a:gd name="connsiteX6" fmla="*/ 1612962 w 1612962"/>
              <a:gd name="connsiteY6"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17843 w 1612962"/>
              <a:gd name="connsiteY5" fmla="*/ 554665 h 563396"/>
              <a:gd name="connsiteX6" fmla="*/ 1612962 w 1612962"/>
              <a:gd name="connsiteY6"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17843 w 1612962"/>
              <a:gd name="connsiteY5" fmla="*/ 554665 h 563396"/>
              <a:gd name="connsiteX6" fmla="*/ 1612962 w 1612962"/>
              <a:gd name="connsiteY6" fmla="*/ 563396 h 56339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66691"/>
              <a:gd name="connsiteY0" fmla="*/ 0 h 368970"/>
              <a:gd name="connsiteX1" fmla="*/ 19497 w 1566691"/>
              <a:gd name="connsiteY1" fmla="*/ 104413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19497 w 1566691"/>
              <a:gd name="connsiteY1" fmla="*/ 104413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19497 w 1566691"/>
              <a:gd name="connsiteY1" fmla="*/ 104413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19497 w 1566691"/>
              <a:gd name="connsiteY1" fmla="*/ 114758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00553 w 1566691"/>
              <a:gd name="connsiteY2" fmla="*/ 239871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08201 w 1566691"/>
              <a:gd name="connsiteY2" fmla="*/ 240480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52792 w 1566691"/>
              <a:gd name="connsiteY3" fmla="*/ 299201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52792 w 1566691"/>
              <a:gd name="connsiteY3" fmla="*/ 299201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52792 w 1566691"/>
              <a:gd name="connsiteY3" fmla="*/ 299201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40325 w 1566691"/>
              <a:gd name="connsiteY4" fmla="*/ 34504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40325 w 1566691"/>
              <a:gd name="connsiteY4" fmla="*/ 345049 h 368970"/>
              <a:gd name="connsiteX5" fmla="*/ 971572 w 1566691"/>
              <a:gd name="connsiteY5" fmla="*/ 36449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17381 w 1566691"/>
              <a:gd name="connsiteY4" fmla="*/ 348700 h 368970"/>
              <a:gd name="connsiteX5" fmla="*/ 971572 w 1566691"/>
              <a:gd name="connsiteY5" fmla="*/ 36449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4264 w 1566691"/>
              <a:gd name="connsiteY3" fmla="*/ 305895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74740 w 1566691"/>
              <a:gd name="connsiteY4" fmla="*/ 349917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390787"/>
              <a:gd name="connsiteY0" fmla="*/ 0 h 367753"/>
              <a:gd name="connsiteX1" fmla="*/ 15673 w 1390787"/>
              <a:gd name="connsiteY1" fmla="*/ 122061 h 367753"/>
              <a:gd name="connsiteX2" fmla="*/ 113937 w 1390787"/>
              <a:gd name="connsiteY2" fmla="*/ 248087 h 367753"/>
              <a:gd name="connsiteX3" fmla="*/ 268087 w 1390787"/>
              <a:gd name="connsiteY3" fmla="*/ 313197 h 367753"/>
              <a:gd name="connsiteX4" fmla="*/ 593861 w 1390787"/>
              <a:gd name="connsiteY4" fmla="*/ 351743 h 367753"/>
              <a:gd name="connsiteX5" fmla="*/ 971572 w 1390787"/>
              <a:gd name="connsiteY5" fmla="*/ 364499 h 367753"/>
              <a:gd name="connsiteX6" fmla="*/ 1390787 w 1390787"/>
              <a:gd name="connsiteY6" fmla="*/ 367753 h 367753"/>
              <a:gd name="connsiteX0" fmla="*/ 765 w 1381891"/>
              <a:gd name="connsiteY0" fmla="*/ 0 h 429247"/>
              <a:gd name="connsiteX1" fmla="*/ 6777 w 1381891"/>
              <a:gd name="connsiteY1" fmla="*/ 183555 h 429247"/>
              <a:gd name="connsiteX2" fmla="*/ 105041 w 1381891"/>
              <a:gd name="connsiteY2" fmla="*/ 309581 h 429247"/>
              <a:gd name="connsiteX3" fmla="*/ 259191 w 1381891"/>
              <a:gd name="connsiteY3" fmla="*/ 374691 h 429247"/>
              <a:gd name="connsiteX4" fmla="*/ 584965 w 1381891"/>
              <a:gd name="connsiteY4" fmla="*/ 413237 h 429247"/>
              <a:gd name="connsiteX5" fmla="*/ 962676 w 1381891"/>
              <a:gd name="connsiteY5" fmla="*/ 425993 h 429247"/>
              <a:gd name="connsiteX6" fmla="*/ 1381891 w 1381891"/>
              <a:gd name="connsiteY6" fmla="*/ 429247 h 429247"/>
              <a:gd name="connsiteX0" fmla="*/ 2897 w 1384023"/>
              <a:gd name="connsiteY0" fmla="*/ 0 h 429247"/>
              <a:gd name="connsiteX1" fmla="*/ 8909 w 1384023"/>
              <a:gd name="connsiteY1" fmla="*/ 183555 h 429247"/>
              <a:gd name="connsiteX2" fmla="*/ 136155 w 1384023"/>
              <a:gd name="connsiteY2" fmla="*/ 309581 h 429247"/>
              <a:gd name="connsiteX3" fmla="*/ 261323 w 1384023"/>
              <a:gd name="connsiteY3" fmla="*/ 374691 h 429247"/>
              <a:gd name="connsiteX4" fmla="*/ 587097 w 1384023"/>
              <a:gd name="connsiteY4" fmla="*/ 413237 h 429247"/>
              <a:gd name="connsiteX5" fmla="*/ 964808 w 1384023"/>
              <a:gd name="connsiteY5" fmla="*/ 425993 h 429247"/>
              <a:gd name="connsiteX6" fmla="*/ 1384023 w 1384023"/>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58426 w 1381126"/>
              <a:gd name="connsiteY3" fmla="*/ 374691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13937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23597 w 1381126"/>
              <a:gd name="connsiteY2" fmla="*/ 304200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23597 w 1381126"/>
              <a:gd name="connsiteY2" fmla="*/ 304200 h 429247"/>
              <a:gd name="connsiteX3" fmla="*/ 306729 w 1381126"/>
              <a:gd name="connsiteY3" fmla="*/ 370079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23597 w 1381126"/>
              <a:gd name="connsiteY2" fmla="*/ 304200 h 429247"/>
              <a:gd name="connsiteX3" fmla="*/ 306729 w 1381126"/>
              <a:gd name="connsiteY3" fmla="*/ 370079 h 429247"/>
              <a:gd name="connsiteX4" fmla="*/ 598691 w 1381126"/>
              <a:gd name="connsiteY4" fmla="*/ 410931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52579 w 1381126"/>
              <a:gd name="connsiteY2" fmla="*/ 301894 h 429247"/>
              <a:gd name="connsiteX3" fmla="*/ 306729 w 1381126"/>
              <a:gd name="connsiteY3" fmla="*/ 370079 h 429247"/>
              <a:gd name="connsiteX4" fmla="*/ 598691 w 1381126"/>
              <a:gd name="connsiteY4" fmla="*/ 410931 h 429247"/>
              <a:gd name="connsiteX5" fmla="*/ 961911 w 1381126"/>
              <a:gd name="connsiteY5" fmla="*/ 425993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06729 w 1381126"/>
              <a:gd name="connsiteY3" fmla="*/ 370079 h 429247"/>
              <a:gd name="connsiteX4" fmla="*/ 598691 w 1381126"/>
              <a:gd name="connsiteY4" fmla="*/ 410931 h 429247"/>
              <a:gd name="connsiteX5" fmla="*/ 961911 w 1381126"/>
              <a:gd name="connsiteY5" fmla="*/ 425993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21219 w 1381126"/>
              <a:gd name="connsiteY3" fmla="*/ 367004 h 429247"/>
              <a:gd name="connsiteX4" fmla="*/ 598691 w 1381126"/>
              <a:gd name="connsiteY4" fmla="*/ 410931 h 429247"/>
              <a:gd name="connsiteX5" fmla="*/ 961911 w 1381126"/>
              <a:gd name="connsiteY5" fmla="*/ 425993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21219 w 1381126"/>
              <a:gd name="connsiteY3" fmla="*/ 367004 h 429247"/>
              <a:gd name="connsiteX4" fmla="*/ 603521 w 1381126"/>
              <a:gd name="connsiteY4" fmla="*/ 407856 h 429247"/>
              <a:gd name="connsiteX5" fmla="*/ 961911 w 1381126"/>
              <a:gd name="connsiteY5" fmla="*/ 425993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21219 w 1381126"/>
              <a:gd name="connsiteY3" fmla="*/ 367004 h 429247"/>
              <a:gd name="connsiteX4" fmla="*/ 603521 w 1381126"/>
              <a:gd name="connsiteY4" fmla="*/ 407856 h 429247"/>
              <a:gd name="connsiteX5" fmla="*/ 966742 w 1381126"/>
              <a:gd name="connsiteY5" fmla="*/ 425224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21219 w 1381126"/>
              <a:gd name="connsiteY3" fmla="*/ 367004 h 429247"/>
              <a:gd name="connsiteX4" fmla="*/ 574539 w 1381126"/>
              <a:gd name="connsiteY4" fmla="*/ 407856 h 429247"/>
              <a:gd name="connsiteX5" fmla="*/ 966742 w 1381126"/>
              <a:gd name="connsiteY5" fmla="*/ 425224 h 429247"/>
              <a:gd name="connsiteX6" fmla="*/ 1381126 w 1381126"/>
              <a:gd name="connsiteY6" fmla="*/ 429247 h 429247"/>
              <a:gd name="connsiteX0" fmla="*/ 0 w 1381126"/>
              <a:gd name="connsiteY0" fmla="*/ 0 h 429247"/>
              <a:gd name="connsiteX1" fmla="*/ 39825 w 1381126"/>
              <a:gd name="connsiteY1" fmla="*/ 184324 h 429247"/>
              <a:gd name="connsiteX2" fmla="*/ 133258 w 1381126"/>
              <a:gd name="connsiteY2" fmla="*/ 300357 h 429247"/>
              <a:gd name="connsiteX3" fmla="*/ 321219 w 1381126"/>
              <a:gd name="connsiteY3" fmla="*/ 367004 h 429247"/>
              <a:gd name="connsiteX4" fmla="*/ 574539 w 1381126"/>
              <a:gd name="connsiteY4" fmla="*/ 407856 h 429247"/>
              <a:gd name="connsiteX5" fmla="*/ 966742 w 1381126"/>
              <a:gd name="connsiteY5" fmla="*/ 425224 h 429247"/>
              <a:gd name="connsiteX6" fmla="*/ 1381126 w 1381126"/>
              <a:gd name="connsiteY6" fmla="*/ 429247 h 429247"/>
              <a:gd name="connsiteX0" fmla="*/ 0 w 1381126"/>
              <a:gd name="connsiteY0" fmla="*/ 0 h 435396"/>
              <a:gd name="connsiteX1" fmla="*/ 39825 w 1381126"/>
              <a:gd name="connsiteY1" fmla="*/ 190473 h 435396"/>
              <a:gd name="connsiteX2" fmla="*/ 133258 w 1381126"/>
              <a:gd name="connsiteY2" fmla="*/ 306506 h 435396"/>
              <a:gd name="connsiteX3" fmla="*/ 321219 w 1381126"/>
              <a:gd name="connsiteY3" fmla="*/ 373153 h 435396"/>
              <a:gd name="connsiteX4" fmla="*/ 574539 w 1381126"/>
              <a:gd name="connsiteY4" fmla="*/ 414005 h 435396"/>
              <a:gd name="connsiteX5" fmla="*/ 966742 w 1381126"/>
              <a:gd name="connsiteY5" fmla="*/ 431373 h 435396"/>
              <a:gd name="connsiteX6" fmla="*/ 1381126 w 1381126"/>
              <a:gd name="connsiteY6" fmla="*/ 435396 h 43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126" h="435396">
                <a:moveTo>
                  <a:pt x="0" y="0"/>
                </a:moveTo>
                <a:cubicBezTo>
                  <a:pt x="11566" y="104298"/>
                  <a:pt x="17615" y="139389"/>
                  <a:pt x="39825" y="190473"/>
                </a:cubicBezTo>
                <a:cubicBezTo>
                  <a:pt x="62035" y="241557"/>
                  <a:pt x="86359" y="276059"/>
                  <a:pt x="133258" y="306506"/>
                </a:cubicBezTo>
                <a:cubicBezTo>
                  <a:pt x="180157" y="336953"/>
                  <a:pt x="247672" y="355237"/>
                  <a:pt x="321219" y="373153"/>
                </a:cubicBezTo>
                <a:cubicBezTo>
                  <a:pt x="394766" y="391069"/>
                  <a:pt x="466952" y="404302"/>
                  <a:pt x="574539" y="414005"/>
                </a:cubicBezTo>
                <a:cubicBezTo>
                  <a:pt x="682126" y="423708"/>
                  <a:pt x="833921" y="428705"/>
                  <a:pt x="966742" y="431373"/>
                </a:cubicBezTo>
                <a:cubicBezTo>
                  <a:pt x="1099563" y="434041"/>
                  <a:pt x="1182753" y="433906"/>
                  <a:pt x="1381126" y="435396"/>
                </a:cubicBezTo>
              </a:path>
            </a:pathLst>
          </a:custGeom>
          <a:noFill/>
          <a:ln w="50800" cmpd="sng">
            <a:solidFill>
              <a:srgbClr val="00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p>
        </p:txBody>
      </p:sp>
      <p:sp>
        <p:nvSpPr>
          <p:cNvPr id="3" name="Sine^2"/>
          <p:cNvSpPr/>
          <p:nvPr/>
        </p:nvSpPr>
        <p:spPr>
          <a:xfrm>
            <a:off x="526538" y="4515943"/>
            <a:ext cx="3786958" cy="249536"/>
          </a:xfrm>
          <a:custGeom>
            <a:avLst/>
            <a:gdLst>
              <a:gd name="connsiteX0" fmla="*/ 0 w 1593057"/>
              <a:gd name="connsiteY0" fmla="*/ 0 h 1354950"/>
              <a:gd name="connsiteX1" fmla="*/ 71438 w 1593057"/>
              <a:gd name="connsiteY1" fmla="*/ 16669 h 1354950"/>
              <a:gd name="connsiteX2" fmla="*/ 138113 w 1593057"/>
              <a:gd name="connsiteY2" fmla="*/ 69057 h 1354950"/>
              <a:gd name="connsiteX3" fmla="*/ 216694 w 1593057"/>
              <a:gd name="connsiteY3" fmla="*/ 169069 h 1354950"/>
              <a:gd name="connsiteX4" fmla="*/ 319088 w 1593057"/>
              <a:gd name="connsiteY4" fmla="*/ 335757 h 1354950"/>
              <a:gd name="connsiteX5" fmla="*/ 402432 w 1593057"/>
              <a:gd name="connsiteY5" fmla="*/ 521494 h 1354950"/>
              <a:gd name="connsiteX6" fmla="*/ 495300 w 1593057"/>
              <a:gd name="connsiteY6" fmla="*/ 721519 h 1354950"/>
              <a:gd name="connsiteX7" fmla="*/ 628650 w 1593057"/>
              <a:gd name="connsiteY7" fmla="*/ 1000125 h 1354950"/>
              <a:gd name="connsiteX8" fmla="*/ 740569 w 1593057"/>
              <a:gd name="connsiteY8" fmla="*/ 1185863 h 1354950"/>
              <a:gd name="connsiteX9" fmla="*/ 835819 w 1593057"/>
              <a:gd name="connsiteY9" fmla="*/ 1297782 h 1354950"/>
              <a:gd name="connsiteX10" fmla="*/ 900113 w 1593057"/>
              <a:gd name="connsiteY10" fmla="*/ 1338263 h 1354950"/>
              <a:gd name="connsiteX11" fmla="*/ 957263 w 1593057"/>
              <a:gd name="connsiteY11" fmla="*/ 1354932 h 1354950"/>
              <a:gd name="connsiteX12" fmla="*/ 1009650 w 1593057"/>
              <a:gd name="connsiteY12" fmla="*/ 1340644 h 1354950"/>
              <a:gd name="connsiteX13" fmla="*/ 1078707 w 1593057"/>
              <a:gd name="connsiteY13" fmla="*/ 1302544 h 1354950"/>
              <a:gd name="connsiteX14" fmla="*/ 1173957 w 1593057"/>
              <a:gd name="connsiteY14" fmla="*/ 1183482 h 1354950"/>
              <a:gd name="connsiteX15" fmla="*/ 1283494 w 1593057"/>
              <a:gd name="connsiteY15" fmla="*/ 1002507 h 1354950"/>
              <a:gd name="connsiteX16" fmla="*/ 1404938 w 1593057"/>
              <a:gd name="connsiteY16" fmla="*/ 747713 h 1354950"/>
              <a:gd name="connsiteX17" fmla="*/ 1457325 w 1593057"/>
              <a:gd name="connsiteY17" fmla="*/ 631032 h 1354950"/>
              <a:gd name="connsiteX18" fmla="*/ 1593057 w 1593057"/>
              <a:gd name="connsiteY18" fmla="*/ 350044 h 1354950"/>
              <a:gd name="connsiteX0" fmla="*/ 0 w 1604964"/>
              <a:gd name="connsiteY0" fmla="*/ 0 h 1354950"/>
              <a:gd name="connsiteX1" fmla="*/ 71438 w 1604964"/>
              <a:gd name="connsiteY1" fmla="*/ 16669 h 1354950"/>
              <a:gd name="connsiteX2" fmla="*/ 138113 w 1604964"/>
              <a:gd name="connsiteY2" fmla="*/ 69057 h 1354950"/>
              <a:gd name="connsiteX3" fmla="*/ 216694 w 1604964"/>
              <a:gd name="connsiteY3" fmla="*/ 169069 h 1354950"/>
              <a:gd name="connsiteX4" fmla="*/ 319088 w 1604964"/>
              <a:gd name="connsiteY4" fmla="*/ 335757 h 1354950"/>
              <a:gd name="connsiteX5" fmla="*/ 402432 w 1604964"/>
              <a:gd name="connsiteY5" fmla="*/ 521494 h 1354950"/>
              <a:gd name="connsiteX6" fmla="*/ 495300 w 1604964"/>
              <a:gd name="connsiteY6" fmla="*/ 721519 h 1354950"/>
              <a:gd name="connsiteX7" fmla="*/ 628650 w 1604964"/>
              <a:gd name="connsiteY7" fmla="*/ 1000125 h 1354950"/>
              <a:gd name="connsiteX8" fmla="*/ 740569 w 1604964"/>
              <a:gd name="connsiteY8" fmla="*/ 1185863 h 1354950"/>
              <a:gd name="connsiteX9" fmla="*/ 835819 w 1604964"/>
              <a:gd name="connsiteY9" fmla="*/ 1297782 h 1354950"/>
              <a:gd name="connsiteX10" fmla="*/ 900113 w 1604964"/>
              <a:gd name="connsiteY10" fmla="*/ 1338263 h 1354950"/>
              <a:gd name="connsiteX11" fmla="*/ 957263 w 1604964"/>
              <a:gd name="connsiteY11" fmla="*/ 1354932 h 1354950"/>
              <a:gd name="connsiteX12" fmla="*/ 1009650 w 1604964"/>
              <a:gd name="connsiteY12" fmla="*/ 1340644 h 1354950"/>
              <a:gd name="connsiteX13" fmla="*/ 1078707 w 1604964"/>
              <a:gd name="connsiteY13" fmla="*/ 1302544 h 1354950"/>
              <a:gd name="connsiteX14" fmla="*/ 1173957 w 1604964"/>
              <a:gd name="connsiteY14" fmla="*/ 1183482 h 1354950"/>
              <a:gd name="connsiteX15" fmla="*/ 1283494 w 1604964"/>
              <a:gd name="connsiteY15" fmla="*/ 1002507 h 1354950"/>
              <a:gd name="connsiteX16" fmla="*/ 1404938 w 1604964"/>
              <a:gd name="connsiteY16" fmla="*/ 747713 h 1354950"/>
              <a:gd name="connsiteX17" fmla="*/ 1457325 w 1604964"/>
              <a:gd name="connsiteY17" fmla="*/ 631032 h 1354950"/>
              <a:gd name="connsiteX18" fmla="*/ 1604964 w 1604964"/>
              <a:gd name="connsiteY18" fmla="*/ 323850 h 1354950"/>
              <a:gd name="connsiteX0" fmla="*/ 0 w 1615239"/>
              <a:gd name="connsiteY0" fmla="*/ 0 h 1354950"/>
              <a:gd name="connsiteX1" fmla="*/ 71438 w 1615239"/>
              <a:gd name="connsiteY1" fmla="*/ 16669 h 1354950"/>
              <a:gd name="connsiteX2" fmla="*/ 138113 w 1615239"/>
              <a:gd name="connsiteY2" fmla="*/ 69057 h 1354950"/>
              <a:gd name="connsiteX3" fmla="*/ 216694 w 1615239"/>
              <a:gd name="connsiteY3" fmla="*/ 169069 h 1354950"/>
              <a:gd name="connsiteX4" fmla="*/ 319088 w 1615239"/>
              <a:gd name="connsiteY4" fmla="*/ 335757 h 1354950"/>
              <a:gd name="connsiteX5" fmla="*/ 402432 w 1615239"/>
              <a:gd name="connsiteY5" fmla="*/ 521494 h 1354950"/>
              <a:gd name="connsiteX6" fmla="*/ 495300 w 1615239"/>
              <a:gd name="connsiteY6" fmla="*/ 721519 h 1354950"/>
              <a:gd name="connsiteX7" fmla="*/ 628650 w 1615239"/>
              <a:gd name="connsiteY7" fmla="*/ 1000125 h 1354950"/>
              <a:gd name="connsiteX8" fmla="*/ 740569 w 1615239"/>
              <a:gd name="connsiteY8" fmla="*/ 1185863 h 1354950"/>
              <a:gd name="connsiteX9" fmla="*/ 835819 w 1615239"/>
              <a:gd name="connsiteY9" fmla="*/ 1297782 h 1354950"/>
              <a:gd name="connsiteX10" fmla="*/ 900113 w 1615239"/>
              <a:gd name="connsiteY10" fmla="*/ 1338263 h 1354950"/>
              <a:gd name="connsiteX11" fmla="*/ 957263 w 1615239"/>
              <a:gd name="connsiteY11" fmla="*/ 1354932 h 1354950"/>
              <a:gd name="connsiteX12" fmla="*/ 1009650 w 1615239"/>
              <a:gd name="connsiteY12" fmla="*/ 1340644 h 1354950"/>
              <a:gd name="connsiteX13" fmla="*/ 1078707 w 1615239"/>
              <a:gd name="connsiteY13" fmla="*/ 1302544 h 1354950"/>
              <a:gd name="connsiteX14" fmla="*/ 1173957 w 1615239"/>
              <a:gd name="connsiteY14" fmla="*/ 1183482 h 1354950"/>
              <a:gd name="connsiteX15" fmla="*/ 1283494 w 1615239"/>
              <a:gd name="connsiteY15" fmla="*/ 1002507 h 1354950"/>
              <a:gd name="connsiteX16" fmla="*/ 1404938 w 1615239"/>
              <a:gd name="connsiteY16" fmla="*/ 747713 h 1354950"/>
              <a:gd name="connsiteX17" fmla="*/ 1457325 w 1615239"/>
              <a:gd name="connsiteY17" fmla="*/ 631032 h 1354950"/>
              <a:gd name="connsiteX18" fmla="*/ 1604964 w 1615239"/>
              <a:gd name="connsiteY18" fmla="*/ 323850 h 1354950"/>
              <a:gd name="connsiteX19" fmla="*/ 1602581 w 1615239"/>
              <a:gd name="connsiteY19" fmla="*/ 323850 h 1354950"/>
              <a:gd name="connsiteX0" fmla="*/ 0 w 1643075"/>
              <a:gd name="connsiteY0" fmla="*/ 0 h 1354950"/>
              <a:gd name="connsiteX1" fmla="*/ 71438 w 1643075"/>
              <a:gd name="connsiteY1" fmla="*/ 16669 h 1354950"/>
              <a:gd name="connsiteX2" fmla="*/ 138113 w 1643075"/>
              <a:gd name="connsiteY2" fmla="*/ 69057 h 1354950"/>
              <a:gd name="connsiteX3" fmla="*/ 216694 w 1643075"/>
              <a:gd name="connsiteY3" fmla="*/ 169069 h 1354950"/>
              <a:gd name="connsiteX4" fmla="*/ 319088 w 1643075"/>
              <a:gd name="connsiteY4" fmla="*/ 335757 h 1354950"/>
              <a:gd name="connsiteX5" fmla="*/ 402432 w 1643075"/>
              <a:gd name="connsiteY5" fmla="*/ 521494 h 1354950"/>
              <a:gd name="connsiteX6" fmla="*/ 495300 w 1643075"/>
              <a:gd name="connsiteY6" fmla="*/ 721519 h 1354950"/>
              <a:gd name="connsiteX7" fmla="*/ 628650 w 1643075"/>
              <a:gd name="connsiteY7" fmla="*/ 1000125 h 1354950"/>
              <a:gd name="connsiteX8" fmla="*/ 740569 w 1643075"/>
              <a:gd name="connsiteY8" fmla="*/ 1185863 h 1354950"/>
              <a:gd name="connsiteX9" fmla="*/ 835819 w 1643075"/>
              <a:gd name="connsiteY9" fmla="*/ 1297782 h 1354950"/>
              <a:gd name="connsiteX10" fmla="*/ 900113 w 1643075"/>
              <a:gd name="connsiteY10" fmla="*/ 1338263 h 1354950"/>
              <a:gd name="connsiteX11" fmla="*/ 957263 w 1643075"/>
              <a:gd name="connsiteY11" fmla="*/ 1354932 h 1354950"/>
              <a:gd name="connsiteX12" fmla="*/ 1009650 w 1643075"/>
              <a:gd name="connsiteY12" fmla="*/ 1340644 h 1354950"/>
              <a:gd name="connsiteX13" fmla="*/ 1078707 w 1643075"/>
              <a:gd name="connsiteY13" fmla="*/ 1302544 h 1354950"/>
              <a:gd name="connsiteX14" fmla="*/ 1173957 w 1643075"/>
              <a:gd name="connsiteY14" fmla="*/ 1183482 h 1354950"/>
              <a:gd name="connsiteX15" fmla="*/ 1283494 w 1643075"/>
              <a:gd name="connsiteY15" fmla="*/ 1002507 h 1354950"/>
              <a:gd name="connsiteX16" fmla="*/ 1404938 w 1643075"/>
              <a:gd name="connsiteY16" fmla="*/ 747713 h 1354950"/>
              <a:gd name="connsiteX17" fmla="*/ 1457325 w 1643075"/>
              <a:gd name="connsiteY17" fmla="*/ 631032 h 1354950"/>
              <a:gd name="connsiteX18" fmla="*/ 1604964 w 1643075"/>
              <a:gd name="connsiteY18" fmla="*/ 323850 h 1354950"/>
              <a:gd name="connsiteX19" fmla="*/ 1643063 w 1643075"/>
              <a:gd name="connsiteY19" fmla="*/ 269081 h 1354950"/>
              <a:gd name="connsiteX0" fmla="*/ 0 w 1685929"/>
              <a:gd name="connsiteY0" fmla="*/ 0 h 1354950"/>
              <a:gd name="connsiteX1" fmla="*/ 71438 w 1685929"/>
              <a:gd name="connsiteY1" fmla="*/ 16669 h 1354950"/>
              <a:gd name="connsiteX2" fmla="*/ 138113 w 1685929"/>
              <a:gd name="connsiteY2" fmla="*/ 69057 h 1354950"/>
              <a:gd name="connsiteX3" fmla="*/ 216694 w 1685929"/>
              <a:gd name="connsiteY3" fmla="*/ 169069 h 1354950"/>
              <a:gd name="connsiteX4" fmla="*/ 319088 w 1685929"/>
              <a:gd name="connsiteY4" fmla="*/ 335757 h 1354950"/>
              <a:gd name="connsiteX5" fmla="*/ 402432 w 1685929"/>
              <a:gd name="connsiteY5" fmla="*/ 521494 h 1354950"/>
              <a:gd name="connsiteX6" fmla="*/ 495300 w 1685929"/>
              <a:gd name="connsiteY6" fmla="*/ 721519 h 1354950"/>
              <a:gd name="connsiteX7" fmla="*/ 628650 w 1685929"/>
              <a:gd name="connsiteY7" fmla="*/ 1000125 h 1354950"/>
              <a:gd name="connsiteX8" fmla="*/ 740569 w 1685929"/>
              <a:gd name="connsiteY8" fmla="*/ 1185863 h 1354950"/>
              <a:gd name="connsiteX9" fmla="*/ 835819 w 1685929"/>
              <a:gd name="connsiteY9" fmla="*/ 1297782 h 1354950"/>
              <a:gd name="connsiteX10" fmla="*/ 900113 w 1685929"/>
              <a:gd name="connsiteY10" fmla="*/ 1338263 h 1354950"/>
              <a:gd name="connsiteX11" fmla="*/ 957263 w 1685929"/>
              <a:gd name="connsiteY11" fmla="*/ 1354932 h 1354950"/>
              <a:gd name="connsiteX12" fmla="*/ 1009650 w 1685929"/>
              <a:gd name="connsiteY12" fmla="*/ 1340644 h 1354950"/>
              <a:gd name="connsiteX13" fmla="*/ 1078707 w 1685929"/>
              <a:gd name="connsiteY13" fmla="*/ 1302544 h 1354950"/>
              <a:gd name="connsiteX14" fmla="*/ 1173957 w 1685929"/>
              <a:gd name="connsiteY14" fmla="*/ 1183482 h 1354950"/>
              <a:gd name="connsiteX15" fmla="*/ 1283494 w 1685929"/>
              <a:gd name="connsiteY15" fmla="*/ 1002507 h 1354950"/>
              <a:gd name="connsiteX16" fmla="*/ 1404938 w 1685929"/>
              <a:gd name="connsiteY16" fmla="*/ 747713 h 1354950"/>
              <a:gd name="connsiteX17" fmla="*/ 1457325 w 1685929"/>
              <a:gd name="connsiteY17" fmla="*/ 631032 h 1354950"/>
              <a:gd name="connsiteX18" fmla="*/ 1604964 w 1685929"/>
              <a:gd name="connsiteY18" fmla="*/ 323850 h 1354950"/>
              <a:gd name="connsiteX19" fmla="*/ 1685926 w 1685929"/>
              <a:gd name="connsiteY19" fmla="*/ 183356 h 1354950"/>
              <a:gd name="connsiteX0" fmla="*/ 0 w 1690713"/>
              <a:gd name="connsiteY0" fmla="*/ 0 h 1354950"/>
              <a:gd name="connsiteX1" fmla="*/ 71438 w 1690713"/>
              <a:gd name="connsiteY1" fmla="*/ 16669 h 1354950"/>
              <a:gd name="connsiteX2" fmla="*/ 138113 w 1690713"/>
              <a:gd name="connsiteY2" fmla="*/ 69057 h 1354950"/>
              <a:gd name="connsiteX3" fmla="*/ 216694 w 1690713"/>
              <a:gd name="connsiteY3" fmla="*/ 169069 h 1354950"/>
              <a:gd name="connsiteX4" fmla="*/ 319088 w 1690713"/>
              <a:gd name="connsiteY4" fmla="*/ 335757 h 1354950"/>
              <a:gd name="connsiteX5" fmla="*/ 402432 w 1690713"/>
              <a:gd name="connsiteY5" fmla="*/ 521494 h 1354950"/>
              <a:gd name="connsiteX6" fmla="*/ 495300 w 1690713"/>
              <a:gd name="connsiteY6" fmla="*/ 721519 h 1354950"/>
              <a:gd name="connsiteX7" fmla="*/ 628650 w 1690713"/>
              <a:gd name="connsiteY7" fmla="*/ 1000125 h 1354950"/>
              <a:gd name="connsiteX8" fmla="*/ 740569 w 1690713"/>
              <a:gd name="connsiteY8" fmla="*/ 1185863 h 1354950"/>
              <a:gd name="connsiteX9" fmla="*/ 835819 w 1690713"/>
              <a:gd name="connsiteY9" fmla="*/ 1297782 h 1354950"/>
              <a:gd name="connsiteX10" fmla="*/ 900113 w 1690713"/>
              <a:gd name="connsiteY10" fmla="*/ 1338263 h 1354950"/>
              <a:gd name="connsiteX11" fmla="*/ 957263 w 1690713"/>
              <a:gd name="connsiteY11" fmla="*/ 1354932 h 1354950"/>
              <a:gd name="connsiteX12" fmla="*/ 1009650 w 1690713"/>
              <a:gd name="connsiteY12" fmla="*/ 1340644 h 1354950"/>
              <a:gd name="connsiteX13" fmla="*/ 1078707 w 1690713"/>
              <a:gd name="connsiteY13" fmla="*/ 1302544 h 1354950"/>
              <a:gd name="connsiteX14" fmla="*/ 1173957 w 1690713"/>
              <a:gd name="connsiteY14" fmla="*/ 1183482 h 1354950"/>
              <a:gd name="connsiteX15" fmla="*/ 1283494 w 1690713"/>
              <a:gd name="connsiteY15" fmla="*/ 1002507 h 1354950"/>
              <a:gd name="connsiteX16" fmla="*/ 1404938 w 1690713"/>
              <a:gd name="connsiteY16" fmla="*/ 747713 h 1354950"/>
              <a:gd name="connsiteX17" fmla="*/ 1457325 w 1690713"/>
              <a:gd name="connsiteY17" fmla="*/ 631032 h 1354950"/>
              <a:gd name="connsiteX18" fmla="*/ 1604964 w 1690713"/>
              <a:gd name="connsiteY18" fmla="*/ 323850 h 1354950"/>
              <a:gd name="connsiteX19" fmla="*/ 1685926 w 1690713"/>
              <a:gd name="connsiteY19" fmla="*/ 183356 h 1354950"/>
              <a:gd name="connsiteX20" fmla="*/ 1681162 w 1690713"/>
              <a:gd name="connsiteY20" fmla="*/ 183357 h 1354950"/>
              <a:gd name="connsiteX0" fmla="*/ 0 w 1771659"/>
              <a:gd name="connsiteY0" fmla="*/ 0 h 1354950"/>
              <a:gd name="connsiteX1" fmla="*/ 71438 w 1771659"/>
              <a:gd name="connsiteY1" fmla="*/ 16669 h 1354950"/>
              <a:gd name="connsiteX2" fmla="*/ 138113 w 1771659"/>
              <a:gd name="connsiteY2" fmla="*/ 69057 h 1354950"/>
              <a:gd name="connsiteX3" fmla="*/ 216694 w 1771659"/>
              <a:gd name="connsiteY3" fmla="*/ 169069 h 1354950"/>
              <a:gd name="connsiteX4" fmla="*/ 319088 w 1771659"/>
              <a:gd name="connsiteY4" fmla="*/ 335757 h 1354950"/>
              <a:gd name="connsiteX5" fmla="*/ 402432 w 1771659"/>
              <a:gd name="connsiteY5" fmla="*/ 521494 h 1354950"/>
              <a:gd name="connsiteX6" fmla="*/ 495300 w 1771659"/>
              <a:gd name="connsiteY6" fmla="*/ 721519 h 1354950"/>
              <a:gd name="connsiteX7" fmla="*/ 628650 w 1771659"/>
              <a:gd name="connsiteY7" fmla="*/ 1000125 h 1354950"/>
              <a:gd name="connsiteX8" fmla="*/ 740569 w 1771659"/>
              <a:gd name="connsiteY8" fmla="*/ 1185863 h 1354950"/>
              <a:gd name="connsiteX9" fmla="*/ 835819 w 1771659"/>
              <a:gd name="connsiteY9" fmla="*/ 1297782 h 1354950"/>
              <a:gd name="connsiteX10" fmla="*/ 900113 w 1771659"/>
              <a:gd name="connsiteY10" fmla="*/ 1338263 h 1354950"/>
              <a:gd name="connsiteX11" fmla="*/ 957263 w 1771659"/>
              <a:gd name="connsiteY11" fmla="*/ 1354932 h 1354950"/>
              <a:gd name="connsiteX12" fmla="*/ 1009650 w 1771659"/>
              <a:gd name="connsiteY12" fmla="*/ 1340644 h 1354950"/>
              <a:gd name="connsiteX13" fmla="*/ 1078707 w 1771659"/>
              <a:gd name="connsiteY13" fmla="*/ 1302544 h 1354950"/>
              <a:gd name="connsiteX14" fmla="*/ 1173957 w 1771659"/>
              <a:gd name="connsiteY14" fmla="*/ 1183482 h 1354950"/>
              <a:gd name="connsiteX15" fmla="*/ 1283494 w 1771659"/>
              <a:gd name="connsiteY15" fmla="*/ 1002507 h 1354950"/>
              <a:gd name="connsiteX16" fmla="*/ 1404938 w 1771659"/>
              <a:gd name="connsiteY16" fmla="*/ 747713 h 1354950"/>
              <a:gd name="connsiteX17" fmla="*/ 1457325 w 1771659"/>
              <a:gd name="connsiteY17" fmla="*/ 631032 h 1354950"/>
              <a:gd name="connsiteX18" fmla="*/ 1604964 w 1771659"/>
              <a:gd name="connsiteY18" fmla="*/ 323850 h 1354950"/>
              <a:gd name="connsiteX19" fmla="*/ 1685926 w 1771659"/>
              <a:gd name="connsiteY19" fmla="*/ 183356 h 1354950"/>
              <a:gd name="connsiteX20" fmla="*/ 1771650 w 1771659"/>
              <a:gd name="connsiteY20" fmla="*/ 78582 h 1354950"/>
              <a:gd name="connsiteX0" fmla="*/ 0 w 1777999"/>
              <a:gd name="connsiteY0" fmla="*/ 0 h 1354950"/>
              <a:gd name="connsiteX1" fmla="*/ 71438 w 1777999"/>
              <a:gd name="connsiteY1" fmla="*/ 16669 h 1354950"/>
              <a:gd name="connsiteX2" fmla="*/ 138113 w 1777999"/>
              <a:gd name="connsiteY2" fmla="*/ 69057 h 1354950"/>
              <a:gd name="connsiteX3" fmla="*/ 216694 w 1777999"/>
              <a:gd name="connsiteY3" fmla="*/ 169069 h 1354950"/>
              <a:gd name="connsiteX4" fmla="*/ 319088 w 1777999"/>
              <a:gd name="connsiteY4" fmla="*/ 335757 h 1354950"/>
              <a:gd name="connsiteX5" fmla="*/ 402432 w 1777999"/>
              <a:gd name="connsiteY5" fmla="*/ 521494 h 1354950"/>
              <a:gd name="connsiteX6" fmla="*/ 495300 w 1777999"/>
              <a:gd name="connsiteY6" fmla="*/ 721519 h 1354950"/>
              <a:gd name="connsiteX7" fmla="*/ 628650 w 1777999"/>
              <a:gd name="connsiteY7" fmla="*/ 1000125 h 1354950"/>
              <a:gd name="connsiteX8" fmla="*/ 740569 w 1777999"/>
              <a:gd name="connsiteY8" fmla="*/ 1185863 h 1354950"/>
              <a:gd name="connsiteX9" fmla="*/ 835819 w 1777999"/>
              <a:gd name="connsiteY9" fmla="*/ 1297782 h 1354950"/>
              <a:gd name="connsiteX10" fmla="*/ 900113 w 1777999"/>
              <a:gd name="connsiteY10" fmla="*/ 1338263 h 1354950"/>
              <a:gd name="connsiteX11" fmla="*/ 957263 w 1777999"/>
              <a:gd name="connsiteY11" fmla="*/ 1354932 h 1354950"/>
              <a:gd name="connsiteX12" fmla="*/ 1009650 w 1777999"/>
              <a:gd name="connsiteY12" fmla="*/ 1340644 h 1354950"/>
              <a:gd name="connsiteX13" fmla="*/ 1078707 w 1777999"/>
              <a:gd name="connsiteY13" fmla="*/ 1302544 h 1354950"/>
              <a:gd name="connsiteX14" fmla="*/ 1173957 w 1777999"/>
              <a:gd name="connsiteY14" fmla="*/ 1183482 h 1354950"/>
              <a:gd name="connsiteX15" fmla="*/ 1283494 w 1777999"/>
              <a:gd name="connsiteY15" fmla="*/ 1002507 h 1354950"/>
              <a:gd name="connsiteX16" fmla="*/ 1404938 w 1777999"/>
              <a:gd name="connsiteY16" fmla="*/ 747713 h 1354950"/>
              <a:gd name="connsiteX17" fmla="*/ 1457325 w 1777999"/>
              <a:gd name="connsiteY17" fmla="*/ 631032 h 1354950"/>
              <a:gd name="connsiteX18" fmla="*/ 1604964 w 1777999"/>
              <a:gd name="connsiteY18" fmla="*/ 323850 h 1354950"/>
              <a:gd name="connsiteX19" fmla="*/ 1685926 w 1777999"/>
              <a:gd name="connsiteY19" fmla="*/ 183356 h 1354950"/>
              <a:gd name="connsiteX20" fmla="*/ 1771650 w 1777999"/>
              <a:gd name="connsiteY20" fmla="*/ 78582 h 1354950"/>
              <a:gd name="connsiteX21" fmla="*/ 1771649 w 1777999"/>
              <a:gd name="connsiteY21" fmla="*/ 76200 h 1354950"/>
              <a:gd name="connsiteX0" fmla="*/ 0 w 1831180"/>
              <a:gd name="connsiteY0" fmla="*/ 0 h 1354950"/>
              <a:gd name="connsiteX1" fmla="*/ 71438 w 1831180"/>
              <a:gd name="connsiteY1" fmla="*/ 16669 h 1354950"/>
              <a:gd name="connsiteX2" fmla="*/ 138113 w 1831180"/>
              <a:gd name="connsiteY2" fmla="*/ 69057 h 1354950"/>
              <a:gd name="connsiteX3" fmla="*/ 216694 w 1831180"/>
              <a:gd name="connsiteY3" fmla="*/ 169069 h 1354950"/>
              <a:gd name="connsiteX4" fmla="*/ 319088 w 1831180"/>
              <a:gd name="connsiteY4" fmla="*/ 335757 h 1354950"/>
              <a:gd name="connsiteX5" fmla="*/ 402432 w 1831180"/>
              <a:gd name="connsiteY5" fmla="*/ 521494 h 1354950"/>
              <a:gd name="connsiteX6" fmla="*/ 495300 w 1831180"/>
              <a:gd name="connsiteY6" fmla="*/ 721519 h 1354950"/>
              <a:gd name="connsiteX7" fmla="*/ 628650 w 1831180"/>
              <a:gd name="connsiteY7" fmla="*/ 1000125 h 1354950"/>
              <a:gd name="connsiteX8" fmla="*/ 740569 w 1831180"/>
              <a:gd name="connsiteY8" fmla="*/ 1185863 h 1354950"/>
              <a:gd name="connsiteX9" fmla="*/ 835819 w 1831180"/>
              <a:gd name="connsiteY9" fmla="*/ 1297782 h 1354950"/>
              <a:gd name="connsiteX10" fmla="*/ 900113 w 1831180"/>
              <a:gd name="connsiteY10" fmla="*/ 1338263 h 1354950"/>
              <a:gd name="connsiteX11" fmla="*/ 957263 w 1831180"/>
              <a:gd name="connsiteY11" fmla="*/ 1354932 h 1354950"/>
              <a:gd name="connsiteX12" fmla="*/ 1009650 w 1831180"/>
              <a:gd name="connsiteY12" fmla="*/ 1340644 h 1354950"/>
              <a:gd name="connsiteX13" fmla="*/ 1078707 w 1831180"/>
              <a:gd name="connsiteY13" fmla="*/ 1302544 h 1354950"/>
              <a:gd name="connsiteX14" fmla="*/ 1173957 w 1831180"/>
              <a:gd name="connsiteY14" fmla="*/ 1183482 h 1354950"/>
              <a:gd name="connsiteX15" fmla="*/ 1283494 w 1831180"/>
              <a:gd name="connsiteY15" fmla="*/ 1002507 h 1354950"/>
              <a:gd name="connsiteX16" fmla="*/ 1404938 w 1831180"/>
              <a:gd name="connsiteY16" fmla="*/ 747713 h 1354950"/>
              <a:gd name="connsiteX17" fmla="*/ 1457325 w 1831180"/>
              <a:gd name="connsiteY17" fmla="*/ 631032 h 1354950"/>
              <a:gd name="connsiteX18" fmla="*/ 1604964 w 1831180"/>
              <a:gd name="connsiteY18" fmla="*/ 323850 h 1354950"/>
              <a:gd name="connsiteX19" fmla="*/ 1685926 w 1831180"/>
              <a:gd name="connsiteY19" fmla="*/ 183356 h 1354950"/>
              <a:gd name="connsiteX20" fmla="*/ 1771650 w 1831180"/>
              <a:gd name="connsiteY20" fmla="*/ 78582 h 1354950"/>
              <a:gd name="connsiteX21" fmla="*/ 1831180 w 1831180"/>
              <a:gd name="connsiteY21" fmla="*/ 16669 h 1354950"/>
              <a:gd name="connsiteX0" fmla="*/ 0 w 1859755"/>
              <a:gd name="connsiteY0" fmla="*/ 0 h 1354950"/>
              <a:gd name="connsiteX1" fmla="*/ 71438 w 1859755"/>
              <a:gd name="connsiteY1" fmla="*/ 16669 h 1354950"/>
              <a:gd name="connsiteX2" fmla="*/ 138113 w 1859755"/>
              <a:gd name="connsiteY2" fmla="*/ 69057 h 1354950"/>
              <a:gd name="connsiteX3" fmla="*/ 216694 w 1859755"/>
              <a:gd name="connsiteY3" fmla="*/ 169069 h 1354950"/>
              <a:gd name="connsiteX4" fmla="*/ 319088 w 1859755"/>
              <a:gd name="connsiteY4" fmla="*/ 335757 h 1354950"/>
              <a:gd name="connsiteX5" fmla="*/ 402432 w 1859755"/>
              <a:gd name="connsiteY5" fmla="*/ 521494 h 1354950"/>
              <a:gd name="connsiteX6" fmla="*/ 495300 w 1859755"/>
              <a:gd name="connsiteY6" fmla="*/ 721519 h 1354950"/>
              <a:gd name="connsiteX7" fmla="*/ 628650 w 1859755"/>
              <a:gd name="connsiteY7" fmla="*/ 1000125 h 1354950"/>
              <a:gd name="connsiteX8" fmla="*/ 740569 w 1859755"/>
              <a:gd name="connsiteY8" fmla="*/ 1185863 h 1354950"/>
              <a:gd name="connsiteX9" fmla="*/ 835819 w 1859755"/>
              <a:gd name="connsiteY9" fmla="*/ 1297782 h 1354950"/>
              <a:gd name="connsiteX10" fmla="*/ 900113 w 1859755"/>
              <a:gd name="connsiteY10" fmla="*/ 1338263 h 1354950"/>
              <a:gd name="connsiteX11" fmla="*/ 957263 w 1859755"/>
              <a:gd name="connsiteY11" fmla="*/ 1354932 h 1354950"/>
              <a:gd name="connsiteX12" fmla="*/ 1009650 w 1859755"/>
              <a:gd name="connsiteY12" fmla="*/ 1340644 h 1354950"/>
              <a:gd name="connsiteX13" fmla="*/ 1078707 w 1859755"/>
              <a:gd name="connsiteY13" fmla="*/ 1302544 h 1354950"/>
              <a:gd name="connsiteX14" fmla="*/ 1173957 w 1859755"/>
              <a:gd name="connsiteY14" fmla="*/ 1183482 h 1354950"/>
              <a:gd name="connsiteX15" fmla="*/ 1283494 w 1859755"/>
              <a:gd name="connsiteY15" fmla="*/ 1002507 h 1354950"/>
              <a:gd name="connsiteX16" fmla="*/ 1404938 w 1859755"/>
              <a:gd name="connsiteY16" fmla="*/ 747713 h 1354950"/>
              <a:gd name="connsiteX17" fmla="*/ 1457325 w 1859755"/>
              <a:gd name="connsiteY17" fmla="*/ 631032 h 1354950"/>
              <a:gd name="connsiteX18" fmla="*/ 1604964 w 1859755"/>
              <a:gd name="connsiteY18" fmla="*/ 323850 h 1354950"/>
              <a:gd name="connsiteX19" fmla="*/ 1685926 w 1859755"/>
              <a:gd name="connsiteY19" fmla="*/ 183356 h 1354950"/>
              <a:gd name="connsiteX20" fmla="*/ 1771650 w 1859755"/>
              <a:gd name="connsiteY20" fmla="*/ 78582 h 1354950"/>
              <a:gd name="connsiteX21" fmla="*/ 1859755 w 1859755"/>
              <a:gd name="connsiteY21" fmla="*/ 11906 h 1354950"/>
              <a:gd name="connsiteX0" fmla="*/ 0 w 1788317"/>
              <a:gd name="connsiteY0" fmla="*/ 4763 h 1343044"/>
              <a:gd name="connsiteX1" fmla="*/ 66675 w 1788317"/>
              <a:gd name="connsiteY1" fmla="*/ 57151 h 1343044"/>
              <a:gd name="connsiteX2" fmla="*/ 145256 w 1788317"/>
              <a:gd name="connsiteY2" fmla="*/ 157163 h 1343044"/>
              <a:gd name="connsiteX3" fmla="*/ 247650 w 1788317"/>
              <a:gd name="connsiteY3" fmla="*/ 323851 h 1343044"/>
              <a:gd name="connsiteX4" fmla="*/ 330994 w 1788317"/>
              <a:gd name="connsiteY4" fmla="*/ 509588 h 1343044"/>
              <a:gd name="connsiteX5" fmla="*/ 423862 w 1788317"/>
              <a:gd name="connsiteY5" fmla="*/ 709613 h 1343044"/>
              <a:gd name="connsiteX6" fmla="*/ 557212 w 1788317"/>
              <a:gd name="connsiteY6" fmla="*/ 988219 h 1343044"/>
              <a:gd name="connsiteX7" fmla="*/ 669131 w 1788317"/>
              <a:gd name="connsiteY7" fmla="*/ 1173957 h 1343044"/>
              <a:gd name="connsiteX8" fmla="*/ 764381 w 1788317"/>
              <a:gd name="connsiteY8" fmla="*/ 1285876 h 1343044"/>
              <a:gd name="connsiteX9" fmla="*/ 828675 w 1788317"/>
              <a:gd name="connsiteY9" fmla="*/ 1326357 h 1343044"/>
              <a:gd name="connsiteX10" fmla="*/ 885825 w 1788317"/>
              <a:gd name="connsiteY10" fmla="*/ 1343026 h 1343044"/>
              <a:gd name="connsiteX11" fmla="*/ 938212 w 1788317"/>
              <a:gd name="connsiteY11" fmla="*/ 1328738 h 1343044"/>
              <a:gd name="connsiteX12" fmla="*/ 1007269 w 1788317"/>
              <a:gd name="connsiteY12" fmla="*/ 1290638 h 1343044"/>
              <a:gd name="connsiteX13" fmla="*/ 1102519 w 1788317"/>
              <a:gd name="connsiteY13" fmla="*/ 1171576 h 1343044"/>
              <a:gd name="connsiteX14" fmla="*/ 1212056 w 1788317"/>
              <a:gd name="connsiteY14" fmla="*/ 990601 h 1343044"/>
              <a:gd name="connsiteX15" fmla="*/ 1333500 w 1788317"/>
              <a:gd name="connsiteY15" fmla="*/ 735807 h 1343044"/>
              <a:gd name="connsiteX16" fmla="*/ 1385887 w 1788317"/>
              <a:gd name="connsiteY16" fmla="*/ 619126 h 1343044"/>
              <a:gd name="connsiteX17" fmla="*/ 1533526 w 1788317"/>
              <a:gd name="connsiteY17" fmla="*/ 311944 h 1343044"/>
              <a:gd name="connsiteX18" fmla="*/ 1614488 w 1788317"/>
              <a:gd name="connsiteY18" fmla="*/ 171450 h 1343044"/>
              <a:gd name="connsiteX19" fmla="*/ 1700212 w 1788317"/>
              <a:gd name="connsiteY19" fmla="*/ 66676 h 1343044"/>
              <a:gd name="connsiteX20" fmla="*/ 1788317 w 1788317"/>
              <a:gd name="connsiteY20" fmla="*/ 0 h 1343044"/>
              <a:gd name="connsiteX0" fmla="*/ 0 w 1721642"/>
              <a:gd name="connsiteY0" fmla="*/ 57151 h 1343044"/>
              <a:gd name="connsiteX1" fmla="*/ 78581 w 1721642"/>
              <a:gd name="connsiteY1" fmla="*/ 157163 h 1343044"/>
              <a:gd name="connsiteX2" fmla="*/ 180975 w 1721642"/>
              <a:gd name="connsiteY2" fmla="*/ 323851 h 1343044"/>
              <a:gd name="connsiteX3" fmla="*/ 264319 w 1721642"/>
              <a:gd name="connsiteY3" fmla="*/ 509588 h 1343044"/>
              <a:gd name="connsiteX4" fmla="*/ 357187 w 1721642"/>
              <a:gd name="connsiteY4" fmla="*/ 709613 h 1343044"/>
              <a:gd name="connsiteX5" fmla="*/ 490537 w 1721642"/>
              <a:gd name="connsiteY5" fmla="*/ 988219 h 1343044"/>
              <a:gd name="connsiteX6" fmla="*/ 602456 w 1721642"/>
              <a:gd name="connsiteY6" fmla="*/ 1173957 h 1343044"/>
              <a:gd name="connsiteX7" fmla="*/ 697706 w 1721642"/>
              <a:gd name="connsiteY7" fmla="*/ 1285876 h 1343044"/>
              <a:gd name="connsiteX8" fmla="*/ 762000 w 1721642"/>
              <a:gd name="connsiteY8" fmla="*/ 1326357 h 1343044"/>
              <a:gd name="connsiteX9" fmla="*/ 819150 w 1721642"/>
              <a:gd name="connsiteY9" fmla="*/ 1343026 h 1343044"/>
              <a:gd name="connsiteX10" fmla="*/ 871537 w 1721642"/>
              <a:gd name="connsiteY10" fmla="*/ 1328738 h 1343044"/>
              <a:gd name="connsiteX11" fmla="*/ 940594 w 1721642"/>
              <a:gd name="connsiteY11" fmla="*/ 1290638 h 1343044"/>
              <a:gd name="connsiteX12" fmla="*/ 1035844 w 1721642"/>
              <a:gd name="connsiteY12" fmla="*/ 1171576 h 1343044"/>
              <a:gd name="connsiteX13" fmla="*/ 1145381 w 1721642"/>
              <a:gd name="connsiteY13" fmla="*/ 990601 h 1343044"/>
              <a:gd name="connsiteX14" fmla="*/ 1266825 w 1721642"/>
              <a:gd name="connsiteY14" fmla="*/ 735807 h 1343044"/>
              <a:gd name="connsiteX15" fmla="*/ 1319212 w 1721642"/>
              <a:gd name="connsiteY15" fmla="*/ 619126 h 1343044"/>
              <a:gd name="connsiteX16" fmla="*/ 1466851 w 1721642"/>
              <a:gd name="connsiteY16" fmla="*/ 311944 h 1343044"/>
              <a:gd name="connsiteX17" fmla="*/ 1547813 w 1721642"/>
              <a:gd name="connsiteY17" fmla="*/ 171450 h 1343044"/>
              <a:gd name="connsiteX18" fmla="*/ 1633537 w 1721642"/>
              <a:gd name="connsiteY18" fmla="*/ 66676 h 1343044"/>
              <a:gd name="connsiteX19" fmla="*/ 1721642 w 1721642"/>
              <a:gd name="connsiteY19" fmla="*/ 0 h 1343044"/>
              <a:gd name="connsiteX0" fmla="*/ 0 w 1643061"/>
              <a:gd name="connsiteY0" fmla="*/ 157163 h 1343044"/>
              <a:gd name="connsiteX1" fmla="*/ 102394 w 1643061"/>
              <a:gd name="connsiteY1" fmla="*/ 323851 h 1343044"/>
              <a:gd name="connsiteX2" fmla="*/ 185738 w 1643061"/>
              <a:gd name="connsiteY2" fmla="*/ 509588 h 1343044"/>
              <a:gd name="connsiteX3" fmla="*/ 278606 w 1643061"/>
              <a:gd name="connsiteY3" fmla="*/ 709613 h 1343044"/>
              <a:gd name="connsiteX4" fmla="*/ 411956 w 1643061"/>
              <a:gd name="connsiteY4" fmla="*/ 988219 h 1343044"/>
              <a:gd name="connsiteX5" fmla="*/ 523875 w 1643061"/>
              <a:gd name="connsiteY5" fmla="*/ 1173957 h 1343044"/>
              <a:gd name="connsiteX6" fmla="*/ 619125 w 1643061"/>
              <a:gd name="connsiteY6" fmla="*/ 1285876 h 1343044"/>
              <a:gd name="connsiteX7" fmla="*/ 683419 w 1643061"/>
              <a:gd name="connsiteY7" fmla="*/ 1326357 h 1343044"/>
              <a:gd name="connsiteX8" fmla="*/ 740569 w 1643061"/>
              <a:gd name="connsiteY8" fmla="*/ 1343026 h 1343044"/>
              <a:gd name="connsiteX9" fmla="*/ 792956 w 1643061"/>
              <a:gd name="connsiteY9" fmla="*/ 1328738 h 1343044"/>
              <a:gd name="connsiteX10" fmla="*/ 862013 w 1643061"/>
              <a:gd name="connsiteY10" fmla="*/ 1290638 h 1343044"/>
              <a:gd name="connsiteX11" fmla="*/ 957263 w 1643061"/>
              <a:gd name="connsiteY11" fmla="*/ 1171576 h 1343044"/>
              <a:gd name="connsiteX12" fmla="*/ 1066800 w 1643061"/>
              <a:gd name="connsiteY12" fmla="*/ 990601 h 1343044"/>
              <a:gd name="connsiteX13" fmla="*/ 1188244 w 1643061"/>
              <a:gd name="connsiteY13" fmla="*/ 735807 h 1343044"/>
              <a:gd name="connsiteX14" fmla="*/ 1240631 w 1643061"/>
              <a:gd name="connsiteY14" fmla="*/ 619126 h 1343044"/>
              <a:gd name="connsiteX15" fmla="*/ 1388270 w 1643061"/>
              <a:gd name="connsiteY15" fmla="*/ 311944 h 1343044"/>
              <a:gd name="connsiteX16" fmla="*/ 1469232 w 1643061"/>
              <a:gd name="connsiteY16" fmla="*/ 171450 h 1343044"/>
              <a:gd name="connsiteX17" fmla="*/ 1554956 w 1643061"/>
              <a:gd name="connsiteY17" fmla="*/ 66676 h 1343044"/>
              <a:gd name="connsiteX18" fmla="*/ 1643061 w 1643061"/>
              <a:gd name="connsiteY18" fmla="*/ 0 h 1343044"/>
              <a:gd name="connsiteX0" fmla="*/ 0 w 1540667"/>
              <a:gd name="connsiteY0" fmla="*/ 323851 h 1343044"/>
              <a:gd name="connsiteX1" fmla="*/ 83344 w 1540667"/>
              <a:gd name="connsiteY1" fmla="*/ 509588 h 1343044"/>
              <a:gd name="connsiteX2" fmla="*/ 176212 w 1540667"/>
              <a:gd name="connsiteY2" fmla="*/ 709613 h 1343044"/>
              <a:gd name="connsiteX3" fmla="*/ 309562 w 1540667"/>
              <a:gd name="connsiteY3" fmla="*/ 988219 h 1343044"/>
              <a:gd name="connsiteX4" fmla="*/ 421481 w 1540667"/>
              <a:gd name="connsiteY4" fmla="*/ 1173957 h 1343044"/>
              <a:gd name="connsiteX5" fmla="*/ 516731 w 1540667"/>
              <a:gd name="connsiteY5" fmla="*/ 1285876 h 1343044"/>
              <a:gd name="connsiteX6" fmla="*/ 581025 w 1540667"/>
              <a:gd name="connsiteY6" fmla="*/ 1326357 h 1343044"/>
              <a:gd name="connsiteX7" fmla="*/ 638175 w 1540667"/>
              <a:gd name="connsiteY7" fmla="*/ 1343026 h 1343044"/>
              <a:gd name="connsiteX8" fmla="*/ 690562 w 1540667"/>
              <a:gd name="connsiteY8" fmla="*/ 1328738 h 1343044"/>
              <a:gd name="connsiteX9" fmla="*/ 759619 w 1540667"/>
              <a:gd name="connsiteY9" fmla="*/ 1290638 h 1343044"/>
              <a:gd name="connsiteX10" fmla="*/ 854869 w 1540667"/>
              <a:gd name="connsiteY10" fmla="*/ 1171576 h 1343044"/>
              <a:gd name="connsiteX11" fmla="*/ 964406 w 1540667"/>
              <a:gd name="connsiteY11" fmla="*/ 990601 h 1343044"/>
              <a:gd name="connsiteX12" fmla="*/ 1085850 w 1540667"/>
              <a:gd name="connsiteY12" fmla="*/ 735807 h 1343044"/>
              <a:gd name="connsiteX13" fmla="*/ 1138237 w 1540667"/>
              <a:gd name="connsiteY13" fmla="*/ 619126 h 1343044"/>
              <a:gd name="connsiteX14" fmla="*/ 1285876 w 1540667"/>
              <a:gd name="connsiteY14" fmla="*/ 311944 h 1343044"/>
              <a:gd name="connsiteX15" fmla="*/ 1366838 w 1540667"/>
              <a:gd name="connsiteY15" fmla="*/ 171450 h 1343044"/>
              <a:gd name="connsiteX16" fmla="*/ 1452562 w 1540667"/>
              <a:gd name="connsiteY16" fmla="*/ 66676 h 1343044"/>
              <a:gd name="connsiteX17" fmla="*/ 1540667 w 1540667"/>
              <a:gd name="connsiteY17" fmla="*/ 0 h 1343044"/>
              <a:gd name="connsiteX0" fmla="*/ 0 w 1457323"/>
              <a:gd name="connsiteY0" fmla="*/ 509588 h 1343044"/>
              <a:gd name="connsiteX1" fmla="*/ 92868 w 1457323"/>
              <a:gd name="connsiteY1" fmla="*/ 709613 h 1343044"/>
              <a:gd name="connsiteX2" fmla="*/ 226218 w 1457323"/>
              <a:gd name="connsiteY2" fmla="*/ 988219 h 1343044"/>
              <a:gd name="connsiteX3" fmla="*/ 338137 w 1457323"/>
              <a:gd name="connsiteY3" fmla="*/ 1173957 h 1343044"/>
              <a:gd name="connsiteX4" fmla="*/ 433387 w 1457323"/>
              <a:gd name="connsiteY4" fmla="*/ 1285876 h 1343044"/>
              <a:gd name="connsiteX5" fmla="*/ 497681 w 1457323"/>
              <a:gd name="connsiteY5" fmla="*/ 1326357 h 1343044"/>
              <a:gd name="connsiteX6" fmla="*/ 554831 w 1457323"/>
              <a:gd name="connsiteY6" fmla="*/ 1343026 h 1343044"/>
              <a:gd name="connsiteX7" fmla="*/ 607218 w 1457323"/>
              <a:gd name="connsiteY7" fmla="*/ 1328738 h 1343044"/>
              <a:gd name="connsiteX8" fmla="*/ 676275 w 1457323"/>
              <a:gd name="connsiteY8" fmla="*/ 1290638 h 1343044"/>
              <a:gd name="connsiteX9" fmla="*/ 771525 w 1457323"/>
              <a:gd name="connsiteY9" fmla="*/ 1171576 h 1343044"/>
              <a:gd name="connsiteX10" fmla="*/ 881062 w 1457323"/>
              <a:gd name="connsiteY10" fmla="*/ 990601 h 1343044"/>
              <a:gd name="connsiteX11" fmla="*/ 1002506 w 1457323"/>
              <a:gd name="connsiteY11" fmla="*/ 735807 h 1343044"/>
              <a:gd name="connsiteX12" fmla="*/ 1054893 w 1457323"/>
              <a:gd name="connsiteY12" fmla="*/ 619126 h 1343044"/>
              <a:gd name="connsiteX13" fmla="*/ 1202532 w 1457323"/>
              <a:gd name="connsiteY13" fmla="*/ 311944 h 1343044"/>
              <a:gd name="connsiteX14" fmla="*/ 1283494 w 1457323"/>
              <a:gd name="connsiteY14" fmla="*/ 171450 h 1343044"/>
              <a:gd name="connsiteX15" fmla="*/ 1369218 w 1457323"/>
              <a:gd name="connsiteY15" fmla="*/ 66676 h 1343044"/>
              <a:gd name="connsiteX16" fmla="*/ 1457323 w 1457323"/>
              <a:gd name="connsiteY16" fmla="*/ 0 h 1343044"/>
              <a:gd name="connsiteX0" fmla="*/ 0 w 1364455"/>
              <a:gd name="connsiteY0" fmla="*/ 709613 h 1343044"/>
              <a:gd name="connsiteX1" fmla="*/ 133350 w 1364455"/>
              <a:gd name="connsiteY1" fmla="*/ 988219 h 1343044"/>
              <a:gd name="connsiteX2" fmla="*/ 245269 w 1364455"/>
              <a:gd name="connsiteY2" fmla="*/ 1173957 h 1343044"/>
              <a:gd name="connsiteX3" fmla="*/ 340519 w 1364455"/>
              <a:gd name="connsiteY3" fmla="*/ 1285876 h 1343044"/>
              <a:gd name="connsiteX4" fmla="*/ 404813 w 1364455"/>
              <a:gd name="connsiteY4" fmla="*/ 1326357 h 1343044"/>
              <a:gd name="connsiteX5" fmla="*/ 461963 w 1364455"/>
              <a:gd name="connsiteY5" fmla="*/ 1343026 h 1343044"/>
              <a:gd name="connsiteX6" fmla="*/ 514350 w 1364455"/>
              <a:gd name="connsiteY6" fmla="*/ 1328738 h 1343044"/>
              <a:gd name="connsiteX7" fmla="*/ 583407 w 1364455"/>
              <a:gd name="connsiteY7" fmla="*/ 1290638 h 1343044"/>
              <a:gd name="connsiteX8" fmla="*/ 678657 w 1364455"/>
              <a:gd name="connsiteY8" fmla="*/ 1171576 h 1343044"/>
              <a:gd name="connsiteX9" fmla="*/ 788194 w 1364455"/>
              <a:gd name="connsiteY9" fmla="*/ 990601 h 1343044"/>
              <a:gd name="connsiteX10" fmla="*/ 909638 w 1364455"/>
              <a:gd name="connsiteY10" fmla="*/ 735807 h 1343044"/>
              <a:gd name="connsiteX11" fmla="*/ 962025 w 1364455"/>
              <a:gd name="connsiteY11" fmla="*/ 619126 h 1343044"/>
              <a:gd name="connsiteX12" fmla="*/ 1109664 w 1364455"/>
              <a:gd name="connsiteY12" fmla="*/ 311944 h 1343044"/>
              <a:gd name="connsiteX13" fmla="*/ 1190626 w 1364455"/>
              <a:gd name="connsiteY13" fmla="*/ 171450 h 1343044"/>
              <a:gd name="connsiteX14" fmla="*/ 1276350 w 1364455"/>
              <a:gd name="connsiteY14" fmla="*/ 66676 h 1343044"/>
              <a:gd name="connsiteX15" fmla="*/ 1364455 w 1364455"/>
              <a:gd name="connsiteY15" fmla="*/ 0 h 1343044"/>
              <a:gd name="connsiteX0" fmla="*/ 0 w 1231105"/>
              <a:gd name="connsiteY0" fmla="*/ 988219 h 1343044"/>
              <a:gd name="connsiteX1" fmla="*/ 111919 w 1231105"/>
              <a:gd name="connsiteY1" fmla="*/ 1173957 h 1343044"/>
              <a:gd name="connsiteX2" fmla="*/ 207169 w 1231105"/>
              <a:gd name="connsiteY2" fmla="*/ 1285876 h 1343044"/>
              <a:gd name="connsiteX3" fmla="*/ 271463 w 1231105"/>
              <a:gd name="connsiteY3" fmla="*/ 1326357 h 1343044"/>
              <a:gd name="connsiteX4" fmla="*/ 328613 w 1231105"/>
              <a:gd name="connsiteY4" fmla="*/ 1343026 h 1343044"/>
              <a:gd name="connsiteX5" fmla="*/ 381000 w 1231105"/>
              <a:gd name="connsiteY5" fmla="*/ 1328738 h 1343044"/>
              <a:gd name="connsiteX6" fmla="*/ 450057 w 1231105"/>
              <a:gd name="connsiteY6" fmla="*/ 1290638 h 1343044"/>
              <a:gd name="connsiteX7" fmla="*/ 545307 w 1231105"/>
              <a:gd name="connsiteY7" fmla="*/ 1171576 h 1343044"/>
              <a:gd name="connsiteX8" fmla="*/ 654844 w 1231105"/>
              <a:gd name="connsiteY8" fmla="*/ 990601 h 1343044"/>
              <a:gd name="connsiteX9" fmla="*/ 776288 w 1231105"/>
              <a:gd name="connsiteY9" fmla="*/ 735807 h 1343044"/>
              <a:gd name="connsiteX10" fmla="*/ 828675 w 1231105"/>
              <a:gd name="connsiteY10" fmla="*/ 619126 h 1343044"/>
              <a:gd name="connsiteX11" fmla="*/ 976314 w 1231105"/>
              <a:gd name="connsiteY11" fmla="*/ 311944 h 1343044"/>
              <a:gd name="connsiteX12" fmla="*/ 1057276 w 1231105"/>
              <a:gd name="connsiteY12" fmla="*/ 171450 h 1343044"/>
              <a:gd name="connsiteX13" fmla="*/ 1143000 w 1231105"/>
              <a:gd name="connsiteY13" fmla="*/ 66676 h 1343044"/>
              <a:gd name="connsiteX14" fmla="*/ 1231105 w 1231105"/>
              <a:gd name="connsiteY14" fmla="*/ 0 h 1343044"/>
              <a:gd name="connsiteX0" fmla="*/ 0 w 1119186"/>
              <a:gd name="connsiteY0" fmla="*/ 1173957 h 1343044"/>
              <a:gd name="connsiteX1" fmla="*/ 95250 w 1119186"/>
              <a:gd name="connsiteY1" fmla="*/ 1285876 h 1343044"/>
              <a:gd name="connsiteX2" fmla="*/ 159544 w 1119186"/>
              <a:gd name="connsiteY2" fmla="*/ 1326357 h 1343044"/>
              <a:gd name="connsiteX3" fmla="*/ 216694 w 1119186"/>
              <a:gd name="connsiteY3" fmla="*/ 1343026 h 1343044"/>
              <a:gd name="connsiteX4" fmla="*/ 269081 w 1119186"/>
              <a:gd name="connsiteY4" fmla="*/ 1328738 h 1343044"/>
              <a:gd name="connsiteX5" fmla="*/ 338138 w 1119186"/>
              <a:gd name="connsiteY5" fmla="*/ 1290638 h 1343044"/>
              <a:gd name="connsiteX6" fmla="*/ 433388 w 1119186"/>
              <a:gd name="connsiteY6" fmla="*/ 1171576 h 1343044"/>
              <a:gd name="connsiteX7" fmla="*/ 542925 w 1119186"/>
              <a:gd name="connsiteY7" fmla="*/ 990601 h 1343044"/>
              <a:gd name="connsiteX8" fmla="*/ 664369 w 1119186"/>
              <a:gd name="connsiteY8" fmla="*/ 735807 h 1343044"/>
              <a:gd name="connsiteX9" fmla="*/ 716756 w 1119186"/>
              <a:gd name="connsiteY9" fmla="*/ 619126 h 1343044"/>
              <a:gd name="connsiteX10" fmla="*/ 864395 w 1119186"/>
              <a:gd name="connsiteY10" fmla="*/ 311944 h 1343044"/>
              <a:gd name="connsiteX11" fmla="*/ 945357 w 1119186"/>
              <a:gd name="connsiteY11" fmla="*/ 171450 h 1343044"/>
              <a:gd name="connsiteX12" fmla="*/ 1031081 w 1119186"/>
              <a:gd name="connsiteY12" fmla="*/ 66676 h 1343044"/>
              <a:gd name="connsiteX13" fmla="*/ 1119186 w 1119186"/>
              <a:gd name="connsiteY13" fmla="*/ 0 h 1343044"/>
              <a:gd name="connsiteX0" fmla="*/ 0 w 1031090"/>
              <a:gd name="connsiteY0" fmla="*/ 1107281 h 1276368"/>
              <a:gd name="connsiteX1" fmla="*/ 95250 w 1031090"/>
              <a:gd name="connsiteY1" fmla="*/ 1219200 h 1276368"/>
              <a:gd name="connsiteX2" fmla="*/ 159544 w 1031090"/>
              <a:gd name="connsiteY2" fmla="*/ 1259681 h 1276368"/>
              <a:gd name="connsiteX3" fmla="*/ 216694 w 1031090"/>
              <a:gd name="connsiteY3" fmla="*/ 1276350 h 1276368"/>
              <a:gd name="connsiteX4" fmla="*/ 269081 w 1031090"/>
              <a:gd name="connsiteY4" fmla="*/ 1262062 h 1276368"/>
              <a:gd name="connsiteX5" fmla="*/ 338138 w 1031090"/>
              <a:gd name="connsiteY5" fmla="*/ 1223962 h 1276368"/>
              <a:gd name="connsiteX6" fmla="*/ 433388 w 1031090"/>
              <a:gd name="connsiteY6" fmla="*/ 1104900 h 1276368"/>
              <a:gd name="connsiteX7" fmla="*/ 542925 w 1031090"/>
              <a:gd name="connsiteY7" fmla="*/ 923925 h 1276368"/>
              <a:gd name="connsiteX8" fmla="*/ 664369 w 1031090"/>
              <a:gd name="connsiteY8" fmla="*/ 669131 h 1276368"/>
              <a:gd name="connsiteX9" fmla="*/ 716756 w 1031090"/>
              <a:gd name="connsiteY9" fmla="*/ 552450 h 1276368"/>
              <a:gd name="connsiteX10" fmla="*/ 864395 w 1031090"/>
              <a:gd name="connsiteY10" fmla="*/ 245268 h 1276368"/>
              <a:gd name="connsiteX11" fmla="*/ 945357 w 1031090"/>
              <a:gd name="connsiteY11" fmla="*/ 104774 h 1276368"/>
              <a:gd name="connsiteX12" fmla="*/ 1031081 w 1031090"/>
              <a:gd name="connsiteY12" fmla="*/ 0 h 1276368"/>
              <a:gd name="connsiteX0" fmla="*/ 0 w 945360"/>
              <a:gd name="connsiteY0" fmla="*/ 1002507 h 1171594"/>
              <a:gd name="connsiteX1" fmla="*/ 95250 w 945360"/>
              <a:gd name="connsiteY1" fmla="*/ 1114426 h 1171594"/>
              <a:gd name="connsiteX2" fmla="*/ 159544 w 945360"/>
              <a:gd name="connsiteY2" fmla="*/ 1154907 h 1171594"/>
              <a:gd name="connsiteX3" fmla="*/ 216694 w 945360"/>
              <a:gd name="connsiteY3" fmla="*/ 1171576 h 1171594"/>
              <a:gd name="connsiteX4" fmla="*/ 269081 w 945360"/>
              <a:gd name="connsiteY4" fmla="*/ 1157288 h 1171594"/>
              <a:gd name="connsiteX5" fmla="*/ 338138 w 945360"/>
              <a:gd name="connsiteY5" fmla="*/ 1119188 h 1171594"/>
              <a:gd name="connsiteX6" fmla="*/ 433388 w 945360"/>
              <a:gd name="connsiteY6" fmla="*/ 1000126 h 1171594"/>
              <a:gd name="connsiteX7" fmla="*/ 542925 w 945360"/>
              <a:gd name="connsiteY7" fmla="*/ 819151 h 1171594"/>
              <a:gd name="connsiteX8" fmla="*/ 664369 w 945360"/>
              <a:gd name="connsiteY8" fmla="*/ 564357 h 1171594"/>
              <a:gd name="connsiteX9" fmla="*/ 716756 w 945360"/>
              <a:gd name="connsiteY9" fmla="*/ 447676 h 1171594"/>
              <a:gd name="connsiteX10" fmla="*/ 864395 w 945360"/>
              <a:gd name="connsiteY10" fmla="*/ 140494 h 1171594"/>
              <a:gd name="connsiteX11" fmla="*/ 945357 w 945360"/>
              <a:gd name="connsiteY11" fmla="*/ 0 h 1171594"/>
              <a:gd name="connsiteX0" fmla="*/ 0 w 864395"/>
              <a:gd name="connsiteY0" fmla="*/ 862013 h 1031100"/>
              <a:gd name="connsiteX1" fmla="*/ 95250 w 864395"/>
              <a:gd name="connsiteY1" fmla="*/ 973932 h 1031100"/>
              <a:gd name="connsiteX2" fmla="*/ 159544 w 864395"/>
              <a:gd name="connsiteY2" fmla="*/ 1014413 h 1031100"/>
              <a:gd name="connsiteX3" fmla="*/ 216694 w 864395"/>
              <a:gd name="connsiteY3" fmla="*/ 1031082 h 1031100"/>
              <a:gd name="connsiteX4" fmla="*/ 269081 w 864395"/>
              <a:gd name="connsiteY4" fmla="*/ 1016794 h 1031100"/>
              <a:gd name="connsiteX5" fmla="*/ 338138 w 864395"/>
              <a:gd name="connsiteY5" fmla="*/ 978694 h 1031100"/>
              <a:gd name="connsiteX6" fmla="*/ 433388 w 864395"/>
              <a:gd name="connsiteY6" fmla="*/ 859632 h 1031100"/>
              <a:gd name="connsiteX7" fmla="*/ 542925 w 864395"/>
              <a:gd name="connsiteY7" fmla="*/ 678657 h 1031100"/>
              <a:gd name="connsiteX8" fmla="*/ 664369 w 864395"/>
              <a:gd name="connsiteY8" fmla="*/ 423863 h 1031100"/>
              <a:gd name="connsiteX9" fmla="*/ 716756 w 864395"/>
              <a:gd name="connsiteY9" fmla="*/ 307182 h 1031100"/>
              <a:gd name="connsiteX10" fmla="*/ 864395 w 864395"/>
              <a:gd name="connsiteY10" fmla="*/ 0 h 1031100"/>
              <a:gd name="connsiteX0" fmla="*/ 0 w 716756"/>
              <a:gd name="connsiteY0" fmla="*/ 554831 h 723918"/>
              <a:gd name="connsiteX1" fmla="*/ 95250 w 716756"/>
              <a:gd name="connsiteY1" fmla="*/ 666750 h 723918"/>
              <a:gd name="connsiteX2" fmla="*/ 159544 w 716756"/>
              <a:gd name="connsiteY2" fmla="*/ 707231 h 723918"/>
              <a:gd name="connsiteX3" fmla="*/ 216694 w 716756"/>
              <a:gd name="connsiteY3" fmla="*/ 723900 h 723918"/>
              <a:gd name="connsiteX4" fmla="*/ 269081 w 716756"/>
              <a:gd name="connsiteY4" fmla="*/ 709612 h 723918"/>
              <a:gd name="connsiteX5" fmla="*/ 338138 w 716756"/>
              <a:gd name="connsiteY5" fmla="*/ 671512 h 723918"/>
              <a:gd name="connsiteX6" fmla="*/ 433388 w 716756"/>
              <a:gd name="connsiteY6" fmla="*/ 552450 h 723918"/>
              <a:gd name="connsiteX7" fmla="*/ 542925 w 716756"/>
              <a:gd name="connsiteY7" fmla="*/ 371475 h 723918"/>
              <a:gd name="connsiteX8" fmla="*/ 664369 w 716756"/>
              <a:gd name="connsiteY8" fmla="*/ 116681 h 723918"/>
              <a:gd name="connsiteX9" fmla="*/ 716756 w 716756"/>
              <a:gd name="connsiteY9" fmla="*/ 0 h 723918"/>
              <a:gd name="connsiteX0" fmla="*/ 0 w 664369"/>
              <a:gd name="connsiteY0" fmla="*/ 438150 h 607237"/>
              <a:gd name="connsiteX1" fmla="*/ 95250 w 664369"/>
              <a:gd name="connsiteY1" fmla="*/ 550069 h 607237"/>
              <a:gd name="connsiteX2" fmla="*/ 159544 w 664369"/>
              <a:gd name="connsiteY2" fmla="*/ 590550 h 607237"/>
              <a:gd name="connsiteX3" fmla="*/ 216694 w 664369"/>
              <a:gd name="connsiteY3" fmla="*/ 607219 h 607237"/>
              <a:gd name="connsiteX4" fmla="*/ 269081 w 664369"/>
              <a:gd name="connsiteY4" fmla="*/ 592931 h 607237"/>
              <a:gd name="connsiteX5" fmla="*/ 338138 w 664369"/>
              <a:gd name="connsiteY5" fmla="*/ 554831 h 607237"/>
              <a:gd name="connsiteX6" fmla="*/ 433388 w 664369"/>
              <a:gd name="connsiteY6" fmla="*/ 435769 h 607237"/>
              <a:gd name="connsiteX7" fmla="*/ 542925 w 664369"/>
              <a:gd name="connsiteY7" fmla="*/ 254794 h 607237"/>
              <a:gd name="connsiteX8" fmla="*/ 664369 w 664369"/>
              <a:gd name="connsiteY8" fmla="*/ 0 h 607237"/>
              <a:gd name="connsiteX0" fmla="*/ 0 w 542925"/>
              <a:gd name="connsiteY0" fmla="*/ 183356 h 352443"/>
              <a:gd name="connsiteX1" fmla="*/ 95250 w 542925"/>
              <a:gd name="connsiteY1" fmla="*/ 295275 h 352443"/>
              <a:gd name="connsiteX2" fmla="*/ 159544 w 542925"/>
              <a:gd name="connsiteY2" fmla="*/ 335756 h 352443"/>
              <a:gd name="connsiteX3" fmla="*/ 216694 w 542925"/>
              <a:gd name="connsiteY3" fmla="*/ 352425 h 352443"/>
              <a:gd name="connsiteX4" fmla="*/ 269081 w 542925"/>
              <a:gd name="connsiteY4" fmla="*/ 338137 h 352443"/>
              <a:gd name="connsiteX5" fmla="*/ 338138 w 542925"/>
              <a:gd name="connsiteY5" fmla="*/ 300037 h 352443"/>
              <a:gd name="connsiteX6" fmla="*/ 433388 w 542925"/>
              <a:gd name="connsiteY6" fmla="*/ 180975 h 352443"/>
              <a:gd name="connsiteX7" fmla="*/ 542925 w 542925"/>
              <a:gd name="connsiteY7" fmla="*/ 0 h 352443"/>
              <a:gd name="connsiteX0" fmla="*/ 0 w 485152"/>
              <a:gd name="connsiteY0" fmla="*/ 83805 h 252892"/>
              <a:gd name="connsiteX1" fmla="*/ 95250 w 485152"/>
              <a:gd name="connsiteY1" fmla="*/ 195724 h 252892"/>
              <a:gd name="connsiteX2" fmla="*/ 159544 w 485152"/>
              <a:gd name="connsiteY2" fmla="*/ 236205 h 252892"/>
              <a:gd name="connsiteX3" fmla="*/ 216694 w 485152"/>
              <a:gd name="connsiteY3" fmla="*/ 252874 h 252892"/>
              <a:gd name="connsiteX4" fmla="*/ 269081 w 485152"/>
              <a:gd name="connsiteY4" fmla="*/ 238586 h 252892"/>
              <a:gd name="connsiteX5" fmla="*/ 338138 w 485152"/>
              <a:gd name="connsiteY5" fmla="*/ 200486 h 252892"/>
              <a:gd name="connsiteX6" fmla="*/ 433388 w 485152"/>
              <a:gd name="connsiteY6" fmla="*/ 81424 h 252892"/>
              <a:gd name="connsiteX7" fmla="*/ 485152 w 485152"/>
              <a:gd name="connsiteY7" fmla="*/ 0 h 252892"/>
              <a:gd name="connsiteX0" fmla="*/ 0 w 485152"/>
              <a:gd name="connsiteY0" fmla="*/ 83805 h 252892"/>
              <a:gd name="connsiteX1" fmla="*/ 95250 w 485152"/>
              <a:gd name="connsiteY1" fmla="*/ 195724 h 252892"/>
              <a:gd name="connsiteX2" fmla="*/ 159544 w 485152"/>
              <a:gd name="connsiteY2" fmla="*/ 236205 h 252892"/>
              <a:gd name="connsiteX3" fmla="*/ 216694 w 485152"/>
              <a:gd name="connsiteY3" fmla="*/ 252874 h 252892"/>
              <a:gd name="connsiteX4" fmla="*/ 269081 w 485152"/>
              <a:gd name="connsiteY4" fmla="*/ 238586 h 252892"/>
              <a:gd name="connsiteX5" fmla="*/ 338138 w 485152"/>
              <a:gd name="connsiteY5" fmla="*/ 200486 h 252892"/>
              <a:gd name="connsiteX6" fmla="*/ 433388 w 485152"/>
              <a:gd name="connsiteY6" fmla="*/ 81424 h 252892"/>
              <a:gd name="connsiteX7" fmla="*/ 446257 w 485152"/>
              <a:gd name="connsiteY7" fmla="*/ 54370 h 252892"/>
              <a:gd name="connsiteX8" fmla="*/ 485152 w 485152"/>
              <a:gd name="connsiteY8" fmla="*/ 0 h 252892"/>
              <a:gd name="connsiteX0" fmla="*/ 0 w 485152"/>
              <a:gd name="connsiteY0" fmla="*/ 83805 h 252892"/>
              <a:gd name="connsiteX1" fmla="*/ 95250 w 485152"/>
              <a:gd name="connsiteY1" fmla="*/ 195724 h 252892"/>
              <a:gd name="connsiteX2" fmla="*/ 159544 w 485152"/>
              <a:gd name="connsiteY2" fmla="*/ 236205 h 252892"/>
              <a:gd name="connsiteX3" fmla="*/ 216694 w 485152"/>
              <a:gd name="connsiteY3" fmla="*/ 252874 h 252892"/>
              <a:gd name="connsiteX4" fmla="*/ 269081 w 485152"/>
              <a:gd name="connsiteY4" fmla="*/ 238586 h 252892"/>
              <a:gd name="connsiteX5" fmla="*/ 338138 w 485152"/>
              <a:gd name="connsiteY5" fmla="*/ 200486 h 252892"/>
              <a:gd name="connsiteX6" fmla="*/ 433388 w 485152"/>
              <a:gd name="connsiteY6" fmla="*/ 81424 h 252892"/>
              <a:gd name="connsiteX7" fmla="*/ 461518 w 485152"/>
              <a:gd name="connsiteY7" fmla="*/ 39055 h 252892"/>
              <a:gd name="connsiteX8" fmla="*/ 485152 w 485152"/>
              <a:gd name="connsiteY8" fmla="*/ 0 h 252892"/>
              <a:gd name="connsiteX0" fmla="*/ 0 w 485152"/>
              <a:gd name="connsiteY0" fmla="*/ 83805 h 252892"/>
              <a:gd name="connsiteX1" fmla="*/ 95250 w 485152"/>
              <a:gd name="connsiteY1" fmla="*/ 195724 h 252892"/>
              <a:gd name="connsiteX2" fmla="*/ 159544 w 485152"/>
              <a:gd name="connsiteY2" fmla="*/ 236205 h 252892"/>
              <a:gd name="connsiteX3" fmla="*/ 216694 w 485152"/>
              <a:gd name="connsiteY3" fmla="*/ 252874 h 252892"/>
              <a:gd name="connsiteX4" fmla="*/ 269081 w 485152"/>
              <a:gd name="connsiteY4" fmla="*/ 238586 h 252892"/>
              <a:gd name="connsiteX5" fmla="*/ 338138 w 485152"/>
              <a:gd name="connsiteY5" fmla="*/ 200486 h 252892"/>
              <a:gd name="connsiteX6" fmla="*/ 433388 w 485152"/>
              <a:gd name="connsiteY6" fmla="*/ 81424 h 252892"/>
              <a:gd name="connsiteX7" fmla="*/ 485152 w 485152"/>
              <a:gd name="connsiteY7" fmla="*/ 0 h 252892"/>
              <a:gd name="connsiteX0" fmla="*/ 0 w 462261"/>
              <a:gd name="connsiteY0" fmla="*/ 60832 h 229919"/>
              <a:gd name="connsiteX1" fmla="*/ 95250 w 462261"/>
              <a:gd name="connsiteY1" fmla="*/ 172751 h 229919"/>
              <a:gd name="connsiteX2" fmla="*/ 159544 w 462261"/>
              <a:gd name="connsiteY2" fmla="*/ 213232 h 229919"/>
              <a:gd name="connsiteX3" fmla="*/ 216694 w 462261"/>
              <a:gd name="connsiteY3" fmla="*/ 229901 h 229919"/>
              <a:gd name="connsiteX4" fmla="*/ 269081 w 462261"/>
              <a:gd name="connsiteY4" fmla="*/ 215613 h 229919"/>
              <a:gd name="connsiteX5" fmla="*/ 338138 w 462261"/>
              <a:gd name="connsiteY5" fmla="*/ 177513 h 229919"/>
              <a:gd name="connsiteX6" fmla="*/ 433388 w 462261"/>
              <a:gd name="connsiteY6" fmla="*/ 58451 h 229919"/>
              <a:gd name="connsiteX7" fmla="*/ 462261 w 462261"/>
              <a:gd name="connsiteY7" fmla="*/ 0 h 229919"/>
              <a:gd name="connsiteX0" fmla="*/ 0 w 463351"/>
              <a:gd name="connsiteY0" fmla="*/ 37859 h 206946"/>
              <a:gd name="connsiteX1" fmla="*/ 95250 w 463351"/>
              <a:gd name="connsiteY1" fmla="*/ 149778 h 206946"/>
              <a:gd name="connsiteX2" fmla="*/ 159544 w 463351"/>
              <a:gd name="connsiteY2" fmla="*/ 190259 h 206946"/>
              <a:gd name="connsiteX3" fmla="*/ 216694 w 463351"/>
              <a:gd name="connsiteY3" fmla="*/ 206928 h 206946"/>
              <a:gd name="connsiteX4" fmla="*/ 269081 w 463351"/>
              <a:gd name="connsiteY4" fmla="*/ 192640 h 206946"/>
              <a:gd name="connsiteX5" fmla="*/ 338138 w 463351"/>
              <a:gd name="connsiteY5" fmla="*/ 154540 h 206946"/>
              <a:gd name="connsiteX6" fmla="*/ 433388 w 463351"/>
              <a:gd name="connsiteY6" fmla="*/ 35478 h 206946"/>
              <a:gd name="connsiteX7" fmla="*/ 463351 w 463351"/>
              <a:gd name="connsiteY7" fmla="*/ 0 h 206946"/>
              <a:gd name="connsiteX0" fmla="*/ 0 w 463351"/>
              <a:gd name="connsiteY0" fmla="*/ 43603 h 212690"/>
              <a:gd name="connsiteX1" fmla="*/ 95250 w 463351"/>
              <a:gd name="connsiteY1" fmla="*/ 155522 h 212690"/>
              <a:gd name="connsiteX2" fmla="*/ 159544 w 463351"/>
              <a:gd name="connsiteY2" fmla="*/ 196003 h 212690"/>
              <a:gd name="connsiteX3" fmla="*/ 216694 w 463351"/>
              <a:gd name="connsiteY3" fmla="*/ 212672 h 212690"/>
              <a:gd name="connsiteX4" fmla="*/ 269081 w 463351"/>
              <a:gd name="connsiteY4" fmla="*/ 198384 h 212690"/>
              <a:gd name="connsiteX5" fmla="*/ 338138 w 463351"/>
              <a:gd name="connsiteY5" fmla="*/ 160284 h 212690"/>
              <a:gd name="connsiteX6" fmla="*/ 433388 w 463351"/>
              <a:gd name="connsiteY6" fmla="*/ 41222 h 212690"/>
              <a:gd name="connsiteX7" fmla="*/ 463351 w 463351"/>
              <a:gd name="connsiteY7" fmla="*/ 0 h 212690"/>
              <a:gd name="connsiteX0" fmla="*/ 0 w 433388"/>
              <a:gd name="connsiteY0" fmla="*/ 2381 h 171468"/>
              <a:gd name="connsiteX1" fmla="*/ 95250 w 433388"/>
              <a:gd name="connsiteY1" fmla="*/ 114300 h 171468"/>
              <a:gd name="connsiteX2" fmla="*/ 159544 w 433388"/>
              <a:gd name="connsiteY2" fmla="*/ 154781 h 171468"/>
              <a:gd name="connsiteX3" fmla="*/ 216694 w 433388"/>
              <a:gd name="connsiteY3" fmla="*/ 171450 h 171468"/>
              <a:gd name="connsiteX4" fmla="*/ 269081 w 433388"/>
              <a:gd name="connsiteY4" fmla="*/ 157162 h 171468"/>
              <a:gd name="connsiteX5" fmla="*/ 338138 w 433388"/>
              <a:gd name="connsiteY5" fmla="*/ 119062 h 171468"/>
              <a:gd name="connsiteX6" fmla="*/ 433388 w 433388"/>
              <a:gd name="connsiteY6" fmla="*/ 0 h 17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388" h="171468">
                <a:moveTo>
                  <a:pt x="0" y="2381"/>
                </a:moveTo>
                <a:cubicBezTo>
                  <a:pt x="34528" y="51991"/>
                  <a:pt x="68659" y="88900"/>
                  <a:pt x="95250" y="114300"/>
                </a:cubicBezTo>
                <a:cubicBezTo>
                  <a:pt x="121841" y="139700"/>
                  <a:pt x="139303" y="145256"/>
                  <a:pt x="159544" y="154781"/>
                </a:cubicBezTo>
                <a:cubicBezTo>
                  <a:pt x="179785" y="164306"/>
                  <a:pt x="198438" y="171053"/>
                  <a:pt x="216694" y="171450"/>
                </a:cubicBezTo>
                <a:cubicBezTo>
                  <a:pt x="234950" y="171847"/>
                  <a:pt x="248840" y="165893"/>
                  <a:pt x="269081" y="157162"/>
                </a:cubicBezTo>
                <a:cubicBezTo>
                  <a:pt x="289322" y="148431"/>
                  <a:pt x="310753" y="145256"/>
                  <a:pt x="338138" y="119062"/>
                </a:cubicBezTo>
                <a:cubicBezTo>
                  <a:pt x="365523" y="92868"/>
                  <a:pt x="412519" y="26714"/>
                  <a:pt x="433388" y="0"/>
                </a:cubicBezTo>
              </a:path>
            </a:pathLst>
          </a:custGeom>
          <a:noFill/>
          <a:ln w="57150">
            <a:solidFill>
              <a:srgbClr val="FF151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Tree>
    <p:custDataLst>
      <p:tags r:id="rId1"/>
    </p:custDataLst>
    <p:extLst>
      <p:ext uri="{BB962C8B-B14F-4D97-AF65-F5344CB8AC3E}">
        <p14:creationId xmlns:p14="http://schemas.microsoft.com/office/powerpoint/2010/main" val="2605062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08198" y="4862618"/>
            <a:ext cx="2133600" cy="274637"/>
          </a:xfrm>
        </p:spPr>
        <p:txBody>
          <a:bodyPr/>
          <a:lstStyle/>
          <a:p>
            <a:fld id="{CDB8BC0E-CEE3-4EC1-B849-44D559D8322A}" type="slidenum">
              <a:rPr lang="en-US" altLang="fi-FI" smtClean="0"/>
              <a:pPr/>
              <a:t>52</a:t>
            </a:fld>
            <a:endParaRPr lang="en-US" altLang="fi-FI" dirty="0"/>
          </a:p>
        </p:txBody>
      </p:sp>
      <p:grpSp>
        <p:nvGrpSpPr>
          <p:cNvPr id="145" name="Fourier Axes Big"/>
          <p:cNvGrpSpPr/>
          <p:nvPr/>
        </p:nvGrpSpPr>
        <p:grpSpPr>
          <a:xfrm>
            <a:off x="4418925" y="953513"/>
            <a:ext cx="4461687" cy="4210160"/>
            <a:chOff x="4418925" y="953513"/>
            <a:chExt cx="4461687" cy="4210160"/>
          </a:xfrm>
        </p:grpSpPr>
        <p:cxnSp>
          <p:nvCxnSpPr>
            <p:cNvPr id="146" name="Axis X"/>
            <p:cNvCxnSpPr/>
            <p:nvPr/>
          </p:nvCxnSpPr>
          <p:spPr>
            <a:xfrm flipV="1">
              <a:off x="4988449" y="4768919"/>
              <a:ext cx="3804317" cy="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47" name="Axis P"/>
            <p:cNvCxnSpPr/>
            <p:nvPr/>
          </p:nvCxnSpPr>
          <p:spPr>
            <a:xfrm flipV="1">
              <a:off x="4988449" y="1000897"/>
              <a:ext cx="0" cy="376802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48" name="X"/>
                <p:cNvSpPr txBox="1"/>
                <p:nvPr/>
              </p:nvSpPr>
              <p:spPr>
                <a:xfrm>
                  <a:off x="8248324" y="4702008"/>
                  <a:ext cx="63228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𝑥</m:t>
                            </m:r>
                          </m:sub>
                        </m:sSub>
                      </m:oMath>
                    </m:oMathPara>
                  </a14:m>
                  <a:endParaRPr lang="fi-FI" sz="2400" dirty="0">
                    <a:solidFill>
                      <a:srgbClr val="000000"/>
                    </a:solidFill>
                  </a:endParaRPr>
                </a:p>
              </p:txBody>
            </p:sp>
          </mc:Choice>
          <mc:Fallback xmlns="">
            <p:sp>
              <p:nvSpPr>
                <p:cNvPr id="148" name="X"/>
                <p:cNvSpPr txBox="1">
                  <a:spLocks noRot="1" noChangeAspect="1" noMove="1" noResize="1" noEditPoints="1" noAdjustHandles="1" noChangeArrowheads="1" noChangeShapeType="1" noTextEdit="1"/>
                </p:cNvSpPr>
                <p:nvPr/>
              </p:nvSpPr>
              <p:spPr>
                <a:xfrm>
                  <a:off x="8248324" y="4702008"/>
                  <a:ext cx="632288" cy="461665"/>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9" name="Y"/>
                <p:cNvSpPr txBox="1"/>
                <p:nvPr/>
              </p:nvSpPr>
              <p:spPr>
                <a:xfrm>
                  <a:off x="4418925" y="953513"/>
                  <a:ext cx="637033" cy="4901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𝑝</m:t>
                            </m:r>
                          </m:sub>
                        </m:sSub>
                      </m:oMath>
                    </m:oMathPara>
                  </a14:m>
                  <a:endParaRPr lang="fi-FI" sz="2400" dirty="0">
                    <a:solidFill>
                      <a:srgbClr val="000000"/>
                    </a:solidFill>
                  </a:endParaRPr>
                </a:p>
              </p:txBody>
            </p:sp>
          </mc:Choice>
          <mc:Fallback xmlns="">
            <p:sp>
              <p:nvSpPr>
                <p:cNvPr id="149" name="Y"/>
                <p:cNvSpPr txBox="1">
                  <a:spLocks noRot="1" noChangeAspect="1" noMove="1" noResize="1" noEditPoints="1" noAdjustHandles="1" noChangeArrowheads="1" noChangeShapeType="1" noTextEdit="1"/>
                </p:cNvSpPr>
                <p:nvPr/>
              </p:nvSpPr>
              <p:spPr>
                <a:xfrm>
                  <a:off x="4418925" y="953513"/>
                  <a:ext cx="637033" cy="490199"/>
                </a:xfrm>
                <a:prstGeom prst="rect">
                  <a:avLst/>
                </a:prstGeom>
                <a:blipFill rotWithShape="0">
                  <a:blip r:embed="rId5"/>
                  <a:stretch>
                    <a:fillRect b="-6173"/>
                  </a:stretch>
                </a:blipFill>
              </p:spPr>
              <p:txBody>
                <a:bodyPr/>
                <a:lstStyle/>
                <a:p>
                  <a:r>
                    <a:rPr lang="en-US">
                      <a:noFill/>
                    </a:rPr>
                    <a:t> </a:t>
                  </a:r>
                </a:p>
              </p:txBody>
            </p:sp>
          </mc:Fallback>
        </mc:AlternateContent>
        <p:cxnSp>
          <p:nvCxnSpPr>
            <p:cNvPr id="150" name="Fourier ω_p=0"/>
            <p:cNvCxnSpPr/>
            <p:nvPr/>
          </p:nvCxnSpPr>
          <p:spPr>
            <a:xfrm>
              <a:off x="4933950" y="3001779"/>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cxnSp>
          <p:nvCxnSpPr>
            <p:cNvPr id="151" name="Fourier ω_x=0"/>
            <p:cNvCxnSpPr/>
            <p:nvPr/>
          </p:nvCxnSpPr>
          <p:spPr>
            <a:xfrm rot="5400000">
              <a:off x="6745157" y="4792977"/>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grpSp>
      <p:pic>
        <p:nvPicPr>
          <p:cNvPr id="45" name="Gradient Fourie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92000" y="1209600"/>
            <a:ext cx="4749798" cy="3562348"/>
          </a:xfrm>
          <a:prstGeom prst="rect">
            <a:avLst/>
          </a:prstGeom>
        </p:spPr>
      </p:pic>
      <p:cxnSp>
        <p:nvCxnSpPr>
          <p:cNvPr id="58" name="Straight Connector 57"/>
          <p:cNvCxnSpPr/>
          <p:nvPr/>
        </p:nvCxnSpPr>
        <p:spPr>
          <a:xfrm>
            <a:off x="4988449" y="3000601"/>
            <a:ext cx="3576019"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grpSp>
        <p:nvGrpSpPr>
          <p:cNvPr id="74" name="Math Text: F-+ sdot Ff"/>
          <p:cNvGrpSpPr/>
          <p:nvPr/>
        </p:nvGrpSpPr>
        <p:grpSpPr>
          <a:xfrm>
            <a:off x="5186285" y="400450"/>
            <a:ext cx="3060340" cy="461665"/>
            <a:chOff x="829457" y="406773"/>
            <a:chExt cx="3060340" cy="461665"/>
          </a:xfrm>
        </p:grpSpPr>
        <p:grpSp>
          <p:nvGrpSpPr>
            <p:cNvPr id="75" name="G-MLT Sample"/>
            <p:cNvGrpSpPr/>
            <p:nvPr/>
          </p:nvGrpSpPr>
          <p:grpSpPr>
            <a:xfrm>
              <a:off x="1758953" y="585549"/>
              <a:ext cx="557923" cy="167146"/>
              <a:chOff x="2162397" y="4005736"/>
              <a:chExt cx="557923" cy="167146"/>
            </a:xfrm>
          </p:grpSpPr>
          <p:cxnSp>
            <p:nvCxnSpPr>
              <p:cNvPr id="87"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88"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89"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90"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91"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mc:AlternateContent xmlns:mc="http://schemas.openxmlformats.org/markup-compatibility/2006" xmlns:a14="http://schemas.microsoft.com/office/drawing/2010/main">
          <mc:Choice Requires="a14">
            <p:sp>
              <p:nvSpPr>
                <p:cNvPr id="86" name="Math Text: -+ * f"/>
                <p:cNvSpPr txBox="1"/>
                <p:nvPr/>
              </p:nvSpPr>
              <p:spPr>
                <a:xfrm>
                  <a:off x="829457" y="406773"/>
                  <a:ext cx="3060340" cy="461665"/>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m:rPr>
                            <m:nor/>
                          </m:rPr>
                          <a:rPr lang="fi-FI" sz="2400" dirty="0" smtClean="0">
                            <a:solidFill>
                              <a:srgbClr val="000000"/>
                            </a:solidFill>
                          </a:rPr>
                          <m:t>ℱ</m:t>
                        </m:r>
                        <m:r>
                          <a:rPr lang="fi-FI" sz="2400" b="0" i="1" dirty="0" smtClean="0">
                            <a:solidFill>
                              <a:srgbClr val="000000"/>
                            </a:solidFill>
                            <a:latin typeface="Cambria Math"/>
                          </a:rPr>
                          <m:t>{         }</m:t>
                        </m:r>
                        <m:r>
                          <a:rPr lang="fi-FI" sz="2400" i="1" dirty="0">
                            <a:solidFill>
                              <a:srgbClr val="000000"/>
                            </a:solidFill>
                            <a:latin typeface="Cambria Math"/>
                            <a:ea typeface="Cambria Math"/>
                          </a:rPr>
                          <m:t>⋅</m:t>
                        </m:r>
                        <m:r>
                          <m:rPr>
                            <m:nor/>
                          </m:rPr>
                          <a:rPr lang="fi-FI" sz="2400" dirty="0">
                            <a:solidFill>
                              <a:srgbClr val="000000"/>
                            </a:solidFill>
                          </a:rPr>
                          <m:t>ℱ</m:t>
                        </m:r>
                        <m:r>
                          <a:rPr lang="fi-FI" sz="2400" b="0" i="1" dirty="0" smtClean="0">
                            <a:solidFill>
                              <a:srgbClr val="000000"/>
                            </a:solidFill>
                            <a:latin typeface="Cambria Math"/>
                          </a:rPr>
                          <m:t>{</m:t>
                        </m:r>
                        <m:r>
                          <a:rPr lang="fi-FI" sz="2400" b="0" i="1" dirty="0" smtClean="0">
                            <a:solidFill>
                              <a:srgbClr val="000000"/>
                            </a:solidFill>
                            <a:latin typeface="Cambria Math"/>
                          </a:rPr>
                          <m:t>𝑓</m:t>
                        </m:r>
                        <m:r>
                          <a:rPr lang="fi-FI" sz="2400" b="0" i="1" dirty="0" smtClean="0">
                            <a:solidFill>
                              <a:srgbClr val="000000"/>
                            </a:solidFill>
                            <a:latin typeface="Cambria Math"/>
                          </a:rPr>
                          <m:t>}</m:t>
                        </m:r>
                      </m:oMath>
                    </m:oMathPara>
                  </a14:m>
                  <a:endParaRPr lang="fi-FI" sz="2400" dirty="0">
                    <a:solidFill>
                      <a:srgbClr val="000000"/>
                    </a:solidFill>
                  </a:endParaRPr>
                </a:p>
              </p:txBody>
            </p:sp>
          </mc:Choice>
          <mc:Fallback xmlns="">
            <p:sp>
              <p:nvSpPr>
                <p:cNvPr id="86" name="Math Text: -+ * f"/>
                <p:cNvSpPr txBox="1">
                  <a:spLocks noRot="1" noChangeAspect="1" noMove="1" noResize="1" noEditPoints="1" noAdjustHandles="1" noChangeArrowheads="1" noChangeShapeType="1" noTextEdit="1"/>
                </p:cNvSpPr>
                <p:nvPr/>
              </p:nvSpPr>
              <p:spPr>
                <a:xfrm>
                  <a:off x="829457" y="406773"/>
                  <a:ext cx="3060340" cy="461665"/>
                </a:xfrm>
                <a:prstGeom prst="rect">
                  <a:avLst/>
                </a:prstGeom>
                <a:blipFill rotWithShape="0">
                  <a:blip r:embed="rId7"/>
                  <a:stretch>
                    <a:fillRect b="-21333"/>
                  </a:stretch>
                </a:blipFill>
              </p:spPr>
              <p:txBody>
                <a:bodyPr/>
                <a:lstStyle/>
                <a:p>
                  <a:r>
                    <a:rPr lang="en-US">
                      <a:noFill/>
                    </a:rPr>
                    <a:t> </a:t>
                  </a:r>
                </a:p>
              </p:txBody>
            </p:sp>
          </mc:Fallback>
        </mc:AlternateContent>
      </p:grpSp>
      <p:grpSp>
        <p:nvGrpSpPr>
          <p:cNvPr id="48" name="F-+^2"/>
          <p:cNvGrpSpPr/>
          <p:nvPr/>
        </p:nvGrpSpPr>
        <p:grpSpPr>
          <a:xfrm>
            <a:off x="3384337" y="3957980"/>
            <a:ext cx="1502143" cy="400110"/>
            <a:chOff x="1089467" y="415456"/>
            <a:chExt cx="1800199" cy="479500"/>
          </a:xfrm>
        </p:grpSpPr>
        <p:grpSp>
          <p:nvGrpSpPr>
            <p:cNvPr id="49" name="G-MLT Sample"/>
            <p:cNvGrpSpPr/>
            <p:nvPr/>
          </p:nvGrpSpPr>
          <p:grpSpPr>
            <a:xfrm>
              <a:off x="1758953" y="585549"/>
              <a:ext cx="557923" cy="167146"/>
              <a:chOff x="2162397" y="4005736"/>
              <a:chExt cx="557923" cy="167146"/>
            </a:xfrm>
          </p:grpSpPr>
          <p:cxnSp>
            <p:nvCxnSpPr>
              <p:cNvPr id="51"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52"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3"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54"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55"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mc:AlternateContent xmlns:mc="http://schemas.openxmlformats.org/markup-compatibility/2006" xmlns:a14="http://schemas.microsoft.com/office/drawing/2010/main">
          <mc:Choice Requires="a14">
            <p:sp>
              <p:nvSpPr>
                <p:cNvPr id="50" name="Math Text: -+ * f"/>
                <p:cNvSpPr txBox="1"/>
                <p:nvPr/>
              </p:nvSpPr>
              <p:spPr>
                <a:xfrm>
                  <a:off x="1089467" y="415456"/>
                  <a:ext cx="1800199" cy="479500"/>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sSup>
                          <m:sSupPr>
                            <m:ctrlPr>
                              <a:rPr lang="fi-FI" sz="2000" b="0" i="1" dirty="0" smtClean="0">
                                <a:solidFill>
                                  <a:srgbClr val="FF1515"/>
                                </a:solidFill>
                                <a:latin typeface="Cambria Math" panose="02040503050406030204" pitchFamily="18" charset="0"/>
                              </a:rPr>
                            </m:ctrlPr>
                          </m:sSupPr>
                          <m:e>
                            <m:d>
                              <m:dPr>
                                <m:begChr m:val="|"/>
                                <m:endChr m:val="|"/>
                                <m:ctrlPr>
                                  <a:rPr lang="fi-FI" sz="2000" i="1" dirty="0" smtClean="0">
                                    <a:solidFill>
                                      <a:srgbClr val="FF1515"/>
                                    </a:solidFill>
                                    <a:latin typeface="Cambria Math" panose="02040503050406030204" pitchFamily="18" charset="0"/>
                                  </a:rPr>
                                </m:ctrlPr>
                              </m:dPr>
                              <m:e>
                                <m:r>
                                  <m:rPr>
                                    <m:nor/>
                                  </m:rPr>
                                  <a:rPr lang="fi-FI" sz="2000" dirty="0">
                                    <a:solidFill>
                                      <a:srgbClr val="FF1515"/>
                                    </a:solidFill>
                                  </a:rPr>
                                  <m:t>ℱ</m:t>
                                </m:r>
                                <m:d>
                                  <m:dPr>
                                    <m:begChr m:val="{"/>
                                    <m:endChr m:val="}"/>
                                    <m:ctrlPr>
                                      <a:rPr lang="fi-FI" sz="2000" i="1" dirty="0">
                                        <a:solidFill>
                                          <a:srgbClr val="FF1515"/>
                                        </a:solidFill>
                                        <a:latin typeface="Cambria Math" panose="02040503050406030204" pitchFamily="18" charset="0"/>
                                      </a:rPr>
                                    </m:ctrlPr>
                                  </m:dPr>
                                  <m:e>
                                    <m:r>
                                      <a:rPr lang="fi-FI" sz="2000" i="1" dirty="0">
                                        <a:solidFill>
                                          <a:srgbClr val="FF1515"/>
                                        </a:solidFill>
                                        <a:latin typeface="Cambria Math"/>
                                      </a:rPr>
                                      <m:t>         </m:t>
                                    </m:r>
                                  </m:e>
                                </m:d>
                              </m:e>
                            </m:d>
                          </m:e>
                          <m:sup>
                            <m:r>
                              <a:rPr lang="fi-FI" sz="2000" b="0" i="1" dirty="0" smtClean="0">
                                <a:solidFill>
                                  <a:srgbClr val="FF1515"/>
                                </a:solidFill>
                                <a:latin typeface="Cambria Math"/>
                              </a:rPr>
                              <m:t>2</m:t>
                            </m:r>
                          </m:sup>
                        </m:sSup>
                      </m:oMath>
                    </m:oMathPara>
                  </a14:m>
                  <a:endParaRPr lang="fi-FI" sz="2000" dirty="0">
                    <a:solidFill>
                      <a:srgbClr val="FF1515"/>
                    </a:solidFill>
                  </a:endParaRPr>
                </a:p>
              </p:txBody>
            </p:sp>
          </mc:Choice>
          <mc:Fallback xmlns="">
            <p:sp>
              <p:nvSpPr>
                <p:cNvPr id="50" name="Math Text: -+ * f"/>
                <p:cNvSpPr txBox="1">
                  <a:spLocks noRot="1" noChangeAspect="1" noMove="1" noResize="1" noEditPoints="1" noAdjustHandles="1" noChangeArrowheads="1" noChangeShapeType="1" noTextEdit="1"/>
                </p:cNvSpPr>
                <p:nvPr/>
              </p:nvSpPr>
              <p:spPr>
                <a:xfrm>
                  <a:off x="1089467" y="415456"/>
                  <a:ext cx="1800199" cy="479500"/>
                </a:xfrm>
                <a:prstGeom prst="rect">
                  <a:avLst/>
                </a:prstGeom>
                <a:blipFill rotWithShape="0">
                  <a:blip r:embed="rId8"/>
                  <a:stretch>
                    <a:fillRect/>
                  </a:stretch>
                </a:blipFill>
              </p:spPr>
              <p:txBody>
                <a:bodyPr/>
                <a:lstStyle/>
                <a:p>
                  <a:r>
                    <a:rPr lang="en-US">
                      <a:noFill/>
                    </a:rPr>
                    <a:t> </a:t>
                  </a:r>
                </a:p>
              </p:txBody>
            </p:sp>
          </mc:Fallback>
        </mc:AlternateContent>
      </p:grpSp>
      <p:pic>
        <p:nvPicPr>
          <p:cNvPr id="78" name="Gradient Fourier Slice."/>
          <p:cNvPicPr>
            <a:picLocks/>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246" y="1073819"/>
            <a:ext cx="4749797" cy="4161600"/>
          </a:xfrm>
          <a:prstGeom prst="rect">
            <a:avLst/>
          </a:prstGeom>
        </p:spPr>
      </p:pic>
      <p:sp>
        <p:nvSpPr>
          <p:cNvPr id="117" name="Number Blocker"/>
          <p:cNvSpPr/>
          <p:nvPr/>
        </p:nvSpPr>
        <p:spPr>
          <a:xfrm>
            <a:off x="520703" y="1196975"/>
            <a:ext cx="68952" cy="36401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18" name="Number Blocker"/>
          <p:cNvSpPr/>
          <p:nvPr/>
        </p:nvSpPr>
        <p:spPr>
          <a:xfrm>
            <a:off x="628874" y="4814061"/>
            <a:ext cx="3853116" cy="984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cxnSp>
        <p:nvCxnSpPr>
          <p:cNvPr id="69" name="Fourier ω_x=0"/>
          <p:cNvCxnSpPr/>
          <p:nvPr/>
        </p:nvCxnSpPr>
        <p:spPr>
          <a:xfrm rot="5400000">
            <a:off x="2410793" y="4794869"/>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70" name="Title: Cross-section"/>
              <p:cNvSpPr txBox="1"/>
              <p:nvPr/>
            </p:nvSpPr>
            <p:spPr>
              <a:xfrm>
                <a:off x="596382" y="479457"/>
                <a:ext cx="3975618" cy="490199"/>
              </a:xfrm>
              <a:prstGeom prst="rect">
                <a:avLst/>
              </a:prstGeom>
              <a:noFill/>
            </p:spPr>
            <p:txBody>
              <a:bodyPr wrap="square" rtlCol="0">
                <a:spAutoFit/>
              </a:bodyPr>
              <a:lstStyle/>
              <a:p>
                <a:pPr algn="ctr"/>
                <a:r>
                  <a:rPr lang="fi-FI" sz="2400" dirty="0">
                    <a:solidFill>
                      <a:srgbClr val="000000"/>
                    </a:solidFill>
                  </a:rPr>
                  <a:t>Slice </a:t>
                </a:r>
                <a14:m>
                  <m:oMath xmlns:m="http://schemas.openxmlformats.org/officeDocument/2006/math">
                    <m:r>
                      <a:rPr lang="fi-FI" sz="2400">
                        <a:solidFill>
                          <a:srgbClr val="000000"/>
                        </a:solidFill>
                        <a:latin typeface="Cambria Math"/>
                      </a:rPr>
                      <m:t>(</m:t>
                    </m:r>
                    <m:sSub>
                      <m:sSubPr>
                        <m:ctrlPr>
                          <a:rPr lang="fi-FI" sz="2400" i="1">
                            <a:solidFill>
                              <a:srgbClr val="000000"/>
                            </a:solidFill>
                            <a:latin typeface="Cambria Math" panose="02040503050406030204" pitchFamily="18" charset="0"/>
                          </a:rPr>
                        </m:ctrlPr>
                      </m:sSubPr>
                      <m:e>
                        <m:r>
                          <a:rPr lang="fi-FI" sz="2400" i="1">
                            <a:solidFill>
                              <a:srgbClr val="000000"/>
                            </a:solidFill>
                            <a:latin typeface="Cambria Math"/>
                          </a:rPr>
                          <m:t>𝜔</m:t>
                        </m:r>
                      </m:e>
                      <m:sub>
                        <m:r>
                          <a:rPr lang="fi-FI" sz="2400" i="1">
                            <a:solidFill>
                              <a:srgbClr val="000000"/>
                            </a:solidFill>
                            <a:latin typeface="Cambria Math"/>
                          </a:rPr>
                          <m:t>𝑝</m:t>
                        </m:r>
                      </m:sub>
                    </m:sSub>
                    <m:r>
                      <a:rPr lang="fi-FI" sz="2400" i="1">
                        <a:solidFill>
                          <a:srgbClr val="000000"/>
                        </a:solidFill>
                        <a:latin typeface="Cambria Math"/>
                      </a:rPr>
                      <m:t>=0)</m:t>
                    </m:r>
                  </m:oMath>
                </a14:m>
                <a:endParaRPr lang="fi-FI" sz="2400" dirty="0">
                  <a:solidFill>
                    <a:srgbClr val="000000"/>
                  </a:solidFill>
                </a:endParaRPr>
              </a:p>
            </p:txBody>
          </p:sp>
        </mc:Choice>
        <mc:Fallback xmlns="">
          <p:sp>
            <p:nvSpPr>
              <p:cNvPr id="70" name="Title: Cross-section"/>
              <p:cNvSpPr txBox="1">
                <a:spLocks noRot="1" noChangeAspect="1" noMove="1" noResize="1" noEditPoints="1" noAdjustHandles="1" noChangeArrowheads="1" noChangeShapeType="1" noTextEdit="1"/>
              </p:cNvSpPr>
              <p:nvPr/>
            </p:nvSpPr>
            <p:spPr>
              <a:xfrm>
                <a:off x="596382" y="479457"/>
                <a:ext cx="3975618" cy="490199"/>
              </a:xfrm>
              <a:prstGeom prst="rect">
                <a:avLst/>
              </a:prstGeom>
              <a:blipFill rotWithShape="0">
                <a:blip r:embed="rId10"/>
                <a:stretch>
                  <a:fillRect t="-10000" b="-22500"/>
                </a:stretch>
              </a:blipFill>
            </p:spPr>
            <p:txBody>
              <a:bodyPr/>
              <a:lstStyle/>
              <a:p>
                <a:r>
                  <a:rPr lang="en-US">
                    <a:noFill/>
                  </a:rPr>
                  <a:t> </a:t>
                </a:r>
              </a:p>
            </p:txBody>
          </p:sp>
        </mc:Fallback>
      </mc:AlternateContent>
      <p:pic>
        <p:nvPicPr>
          <p:cNvPr id="71" name="Fourier Slice 7"/>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853" y="1063749"/>
            <a:ext cx="4749797" cy="4162776"/>
          </a:xfrm>
          <a:prstGeom prst="rect">
            <a:avLst/>
          </a:prstGeom>
        </p:spPr>
      </p:pic>
      <p:sp>
        <p:nvSpPr>
          <p:cNvPr id="72" name="Number Blocker"/>
          <p:cNvSpPr/>
          <p:nvPr/>
        </p:nvSpPr>
        <p:spPr>
          <a:xfrm>
            <a:off x="628874" y="4814061"/>
            <a:ext cx="3853116" cy="984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73" name="Number Blocker"/>
          <p:cNvSpPr/>
          <p:nvPr/>
        </p:nvSpPr>
        <p:spPr>
          <a:xfrm>
            <a:off x="520703" y="1196975"/>
            <a:ext cx="68952" cy="36401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76" name="1/w^2 L"/>
          <p:cNvSpPr/>
          <p:nvPr/>
        </p:nvSpPr>
        <p:spPr>
          <a:xfrm flipH="1">
            <a:off x="585585" y="1353778"/>
            <a:ext cx="1720091" cy="3407505"/>
          </a:xfrm>
          <a:custGeom>
            <a:avLst/>
            <a:gdLst>
              <a:gd name="connsiteX0" fmla="*/ 3591 w 1558693"/>
              <a:gd name="connsiteY0" fmla="*/ 0 h 1169437"/>
              <a:gd name="connsiteX1" fmla="*/ 3591 w 1558693"/>
              <a:gd name="connsiteY1" fmla="*/ 236376 h 1169437"/>
              <a:gd name="connsiteX2" fmla="*/ 40913 w 1558693"/>
              <a:gd name="connsiteY2" fmla="*/ 615820 h 1169437"/>
              <a:gd name="connsiteX3" fmla="*/ 84456 w 1558693"/>
              <a:gd name="connsiteY3" fmla="*/ 901959 h 1169437"/>
              <a:gd name="connsiteX4" fmla="*/ 183983 w 1558693"/>
              <a:gd name="connsiteY4" fmla="*/ 1032588 h 1169437"/>
              <a:gd name="connsiteX5" fmla="*/ 314611 w 1558693"/>
              <a:gd name="connsiteY5" fmla="*/ 1088571 h 1169437"/>
              <a:gd name="connsiteX6" fmla="*/ 625632 w 1558693"/>
              <a:gd name="connsiteY6" fmla="*/ 1138335 h 1169437"/>
              <a:gd name="connsiteX7" fmla="*/ 1085942 w 1558693"/>
              <a:gd name="connsiteY7" fmla="*/ 1150776 h 1169437"/>
              <a:gd name="connsiteX8" fmla="*/ 1558693 w 1558693"/>
              <a:gd name="connsiteY8" fmla="*/ 1169437 h 1169437"/>
              <a:gd name="connsiteX9" fmla="*/ 1558693 w 1558693"/>
              <a:gd name="connsiteY9" fmla="*/ 1169437 h 1169437"/>
              <a:gd name="connsiteX0" fmla="*/ 897 w 1555999"/>
              <a:gd name="connsiteY0" fmla="*/ 0 h 1169437"/>
              <a:gd name="connsiteX1" fmla="*/ 897 w 1555999"/>
              <a:gd name="connsiteY1" fmla="*/ 236376 h 1169437"/>
              <a:gd name="connsiteX2" fmla="*/ 38219 w 1555999"/>
              <a:gd name="connsiteY2" fmla="*/ 615820 h 1169437"/>
              <a:gd name="connsiteX3" fmla="*/ 81762 w 1555999"/>
              <a:gd name="connsiteY3" fmla="*/ 901959 h 1169437"/>
              <a:gd name="connsiteX4" fmla="*/ 181289 w 1555999"/>
              <a:gd name="connsiteY4" fmla="*/ 1032588 h 1169437"/>
              <a:gd name="connsiteX5" fmla="*/ 311917 w 1555999"/>
              <a:gd name="connsiteY5" fmla="*/ 1088571 h 1169437"/>
              <a:gd name="connsiteX6" fmla="*/ 622938 w 1555999"/>
              <a:gd name="connsiteY6" fmla="*/ 1138335 h 1169437"/>
              <a:gd name="connsiteX7" fmla="*/ 1083248 w 1555999"/>
              <a:gd name="connsiteY7" fmla="*/ 1150776 h 1169437"/>
              <a:gd name="connsiteX8" fmla="*/ 1555999 w 1555999"/>
              <a:gd name="connsiteY8" fmla="*/ 1169437 h 1169437"/>
              <a:gd name="connsiteX9" fmla="*/ 1555999 w 1555999"/>
              <a:gd name="connsiteY9" fmla="*/ 1169437 h 1169437"/>
              <a:gd name="connsiteX0" fmla="*/ 300 w 1555402"/>
              <a:gd name="connsiteY0" fmla="*/ 0 h 1169437"/>
              <a:gd name="connsiteX1" fmla="*/ 13000 w 1555402"/>
              <a:gd name="connsiteY1" fmla="*/ 236376 h 1169437"/>
              <a:gd name="connsiteX2" fmla="*/ 37622 w 1555402"/>
              <a:gd name="connsiteY2" fmla="*/ 615820 h 1169437"/>
              <a:gd name="connsiteX3" fmla="*/ 81165 w 1555402"/>
              <a:gd name="connsiteY3" fmla="*/ 901959 h 1169437"/>
              <a:gd name="connsiteX4" fmla="*/ 180692 w 1555402"/>
              <a:gd name="connsiteY4" fmla="*/ 1032588 h 1169437"/>
              <a:gd name="connsiteX5" fmla="*/ 311320 w 1555402"/>
              <a:gd name="connsiteY5" fmla="*/ 1088571 h 1169437"/>
              <a:gd name="connsiteX6" fmla="*/ 622341 w 1555402"/>
              <a:gd name="connsiteY6" fmla="*/ 1138335 h 1169437"/>
              <a:gd name="connsiteX7" fmla="*/ 1082651 w 1555402"/>
              <a:gd name="connsiteY7" fmla="*/ 1150776 h 1169437"/>
              <a:gd name="connsiteX8" fmla="*/ 1555402 w 1555402"/>
              <a:gd name="connsiteY8" fmla="*/ 1169437 h 1169437"/>
              <a:gd name="connsiteX9" fmla="*/ 1555402 w 1555402"/>
              <a:gd name="connsiteY9" fmla="*/ 1169437 h 1169437"/>
              <a:gd name="connsiteX0" fmla="*/ 604 w 1555706"/>
              <a:gd name="connsiteY0" fmla="*/ 0 h 1169437"/>
              <a:gd name="connsiteX1" fmla="*/ 13304 w 1555706"/>
              <a:gd name="connsiteY1" fmla="*/ 236376 h 1169437"/>
              <a:gd name="connsiteX2" fmla="*/ 37926 w 1555706"/>
              <a:gd name="connsiteY2" fmla="*/ 615820 h 1169437"/>
              <a:gd name="connsiteX3" fmla="*/ 81469 w 1555706"/>
              <a:gd name="connsiteY3" fmla="*/ 901959 h 1169437"/>
              <a:gd name="connsiteX4" fmla="*/ 180996 w 1555706"/>
              <a:gd name="connsiteY4" fmla="*/ 1032588 h 1169437"/>
              <a:gd name="connsiteX5" fmla="*/ 311624 w 1555706"/>
              <a:gd name="connsiteY5" fmla="*/ 1088571 h 1169437"/>
              <a:gd name="connsiteX6" fmla="*/ 622645 w 1555706"/>
              <a:gd name="connsiteY6" fmla="*/ 1138335 h 1169437"/>
              <a:gd name="connsiteX7" fmla="*/ 1082955 w 1555706"/>
              <a:gd name="connsiteY7" fmla="*/ 1150776 h 1169437"/>
              <a:gd name="connsiteX8" fmla="*/ 1555706 w 1555706"/>
              <a:gd name="connsiteY8" fmla="*/ 1169437 h 1169437"/>
              <a:gd name="connsiteX9" fmla="*/ 1555706 w 1555706"/>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81404 w 1555641"/>
              <a:gd name="connsiteY3" fmla="*/ 901959 h 1169437"/>
              <a:gd name="connsiteX4" fmla="*/ 180931 w 1555641"/>
              <a:gd name="connsiteY4" fmla="*/ 1032588 h 1169437"/>
              <a:gd name="connsiteX5" fmla="*/ 311559 w 1555641"/>
              <a:gd name="connsiteY5" fmla="*/ 108857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81404 w 1555641"/>
              <a:gd name="connsiteY3" fmla="*/ 901959 h 1169437"/>
              <a:gd name="connsiteX4" fmla="*/ 180931 w 1555641"/>
              <a:gd name="connsiteY4" fmla="*/ 1032588 h 1169437"/>
              <a:gd name="connsiteX5" fmla="*/ 311559 w 1555641"/>
              <a:gd name="connsiteY5" fmla="*/ 108857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81404 w 1555641"/>
              <a:gd name="connsiteY3" fmla="*/ 901959 h 1169437"/>
              <a:gd name="connsiteX4" fmla="*/ 180931 w 1555641"/>
              <a:gd name="connsiteY4" fmla="*/ 1032588 h 1169437"/>
              <a:gd name="connsiteX5" fmla="*/ 311559 w 1555641"/>
              <a:gd name="connsiteY5" fmla="*/ 108857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80931 w 1555641"/>
              <a:gd name="connsiteY4" fmla="*/ 1032588 h 1169437"/>
              <a:gd name="connsiteX5" fmla="*/ 311559 w 1555641"/>
              <a:gd name="connsiteY5" fmla="*/ 108857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80931 w 1555641"/>
              <a:gd name="connsiteY4" fmla="*/ 103258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80931 w 1555641"/>
              <a:gd name="connsiteY4" fmla="*/ 103258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93631 w 1555641"/>
              <a:gd name="connsiteY4" fmla="*/ 103258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90456 w 1555641"/>
              <a:gd name="connsiteY4" fmla="*/ 103893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90456 w 1555641"/>
              <a:gd name="connsiteY4" fmla="*/ 103893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0 w 1542402"/>
              <a:gd name="connsiteY0" fmla="*/ 0 h 933061"/>
              <a:gd name="connsiteX1" fmla="*/ 15097 w 1542402"/>
              <a:gd name="connsiteY1" fmla="*/ 366744 h 933061"/>
              <a:gd name="connsiteX2" fmla="*/ 80865 w 1542402"/>
              <a:gd name="connsiteY2" fmla="*/ 665583 h 933061"/>
              <a:gd name="connsiteX3" fmla="*/ 177217 w 1542402"/>
              <a:gd name="connsiteY3" fmla="*/ 802562 h 933061"/>
              <a:gd name="connsiteX4" fmla="*/ 323720 w 1542402"/>
              <a:gd name="connsiteY4" fmla="*/ 858545 h 933061"/>
              <a:gd name="connsiteX5" fmla="*/ 609341 w 1542402"/>
              <a:gd name="connsiteY5" fmla="*/ 901959 h 933061"/>
              <a:gd name="connsiteX6" fmla="*/ 1069651 w 1542402"/>
              <a:gd name="connsiteY6" fmla="*/ 914400 h 933061"/>
              <a:gd name="connsiteX7" fmla="*/ 1542402 w 1542402"/>
              <a:gd name="connsiteY7" fmla="*/ 933061 h 933061"/>
              <a:gd name="connsiteX8" fmla="*/ 1542402 w 1542402"/>
              <a:gd name="connsiteY8" fmla="*/ 933061 h 933061"/>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54554 w 1527305"/>
              <a:gd name="connsiteY5" fmla="*/ 547656 h 566317"/>
              <a:gd name="connsiteX6" fmla="*/ 1527305 w 1527305"/>
              <a:gd name="connsiteY6" fmla="*/ 566317 h 566317"/>
              <a:gd name="connsiteX7" fmla="*/ 1527305 w 1527305"/>
              <a:gd name="connsiteY7" fmla="*/ 566317 h 566317"/>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60672 w 1527305"/>
              <a:gd name="connsiteY5" fmla="*/ 552718 h 566317"/>
              <a:gd name="connsiteX6" fmla="*/ 1527305 w 1527305"/>
              <a:gd name="connsiteY6" fmla="*/ 566317 h 566317"/>
              <a:gd name="connsiteX7" fmla="*/ 1527305 w 1527305"/>
              <a:gd name="connsiteY7" fmla="*/ 566317 h 566317"/>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60672 w 1527305"/>
              <a:gd name="connsiteY5" fmla="*/ 552718 h 566317"/>
              <a:gd name="connsiteX6" fmla="*/ 1449804 w 1527305"/>
              <a:gd name="connsiteY6" fmla="*/ 563544 h 566317"/>
              <a:gd name="connsiteX7" fmla="*/ 1527305 w 1527305"/>
              <a:gd name="connsiteY7" fmla="*/ 566317 h 566317"/>
              <a:gd name="connsiteX8" fmla="*/ 1527305 w 1527305"/>
              <a:gd name="connsiteY8" fmla="*/ 566317 h 566317"/>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60672 w 1527305"/>
              <a:gd name="connsiteY5" fmla="*/ 555639 h 566317"/>
              <a:gd name="connsiteX6" fmla="*/ 1449804 w 1527305"/>
              <a:gd name="connsiteY6" fmla="*/ 563544 h 566317"/>
              <a:gd name="connsiteX7" fmla="*/ 1527305 w 1527305"/>
              <a:gd name="connsiteY7" fmla="*/ 566317 h 566317"/>
              <a:gd name="connsiteX8" fmla="*/ 1527305 w 1527305"/>
              <a:gd name="connsiteY8" fmla="*/ 566317 h 566317"/>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60672 w 1527305"/>
              <a:gd name="connsiteY5" fmla="*/ 555639 h 566317"/>
              <a:gd name="connsiteX6" fmla="*/ 1449804 w 1527305"/>
              <a:gd name="connsiteY6" fmla="*/ 563544 h 566317"/>
              <a:gd name="connsiteX7" fmla="*/ 1527305 w 1527305"/>
              <a:gd name="connsiteY7" fmla="*/ 566317 h 566317"/>
              <a:gd name="connsiteX8" fmla="*/ 1527305 w 1527305"/>
              <a:gd name="connsiteY8" fmla="*/ 566317 h 566317"/>
              <a:gd name="connsiteX0" fmla="*/ 0 w 1594607"/>
              <a:gd name="connsiteY0" fmla="*/ 0 h 566522"/>
              <a:gd name="connsiteX1" fmla="*/ 65768 w 1594607"/>
              <a:gd name="connsiteY1" fmla="*/ 298839 h 566522"/>
              <a:gd name="connsiteX2" fmla="*/ 162120 w 1594607"/>
              <a:gd name="connsiteY2" fmla="*/ 435818 h 566522"/>
              <a:gd name="connsiteX3" fmla="*/ 308623 w 1594607"/>
              <a:gd name="connsiteY3" fmla="*/ 491801 h 566522"/>
              <a:gd name="connsiteX4" fmla="*/ 594244 w 1594607"/>
              <a:gd name="connsiteY4" fmla="*/ 535215 h 566522"/>
              <a:gd name="connsiteX5" fmla="*/ 1060672 w 1594607"/>
              <a:gd name="connsiteY5" fmla="*/ 555639 h 566522"/>
              <a:gd name="connsiteX6" fmla="*/ 1449804 w 1594607"/>
              <a:gd name="connsiteY6" fmla="*/ 563544 h 566522"/>
              <a:gd name="connsiteX7" fmla="*/ 1527305 w 1594607"/>
              <a:gd name="connsiteY7" fmla="*/ 566317 h 566522"/>
              <a:gd name="connsiteX8" fmla="*/ 1594607 w 1594607"/>
              <a:gd name="connsiteY8" fmla="*/ 566317 h 566522"/>
              <a:gd name="connsiteX0" fmla="*/ 0 w 1618429"/>
              <a:gd name="connsiteY0" fmla="*/ 0 h 566317"/>
              <a:gd name="connsiteX1" fmla="*/ 65768 w 1618429"/>
              <a:gd name="connsiteY1" fmla="*/ 298839 h 566317"/>
              <a:gd name="connsiteX2" fmla="*/ 162120 w 1618429"/>
              <a:gd name="connsiteY2" fmla="*/ 435818 h 566317"/>
              <a:gd name="connsiteX3" fmla="*/ 308623 w 1618429"/>
              <a:gd name="connsiteY3" fmla="*/ 491801 h 566317"/>
              <a:gd name="connsiteX4" fmla="*/ 594244 w 1618429"/>
              <a:gd name="connsiteY4" fmla="*/ 535215 h 566317"/>
              <a:gd name="connsiteX5" fmla="*/ 1060672 w 1618429"/>
              <a:gd name="connsiteY5" fmla="*/ 555639 h 566317"/>
              <a:gd name="connsiteX6" fmla="*/ 1449804 w 1618429"/>
              <a:gd name="connsiteY6" fmla="*/ 563544 h 566317"/>
              <a:gd name="connsiteX7" fmla="*/ 1612962 w 1618429"/>
              <a:gd name="connsiteY7" fmla="*/ 563396 h 566317"/>
              <a:gd name="connsiteX8" fmla="*/ 1594607 w 1618429"/>
              <a:gd name="connsiteY8" fmla="*/ 566317 h 566317"/>
              <a:gd name="connsiteX0" fmla="*/ 0 w 1612962"/>
              <a:gd name="connsiteY0" fmla="*/ 0 h 563544"/>
              <a:gd name="connsiteX1" fmla="*/ 65768 w 1612962"/>
              <a:gd name="connsiteY1" fmla="*/ 298839 h 563544"/>
              <a:gd name="connsiteX2" fmla="*/ 162120 w 1612962"/>
              <a:gd name="connsiteY2" fmla="*/ 435818 h 563544"/>
              <a:gd name="connsiteX3" fmla="*/ 308623 w 1612962"/>
              <a:gd name="connsiteY3" fmla="*/ 491801 h 563544"/>
              <a:gd name="connsiteX4" fmla="*/ 594244 w 1612962"/>
              <a:gd name="connsiteY4" fmla="*/ 535215 h 563544"/>
              <a:gd name="connsiteX5" fmla="*/ 1060672 w 1612962"/>
              <a:gd name="connsiteY5" fmla="*/ 555639 h 563544"/>
              <a:gd name="connsiteX6" fmla="*/ 1449804 w 1612962"/>
              <a:gd name="connsiteY6" fmla="*/ 563544 h 563544"/>
              <a:gd name="connsiteX7" fmla="*/ 1612962 w 1612962"/>
              <a:gd name="connsiteY7" fmla="*/ 563396 h 563544"/>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60672 w 1612962"/>
              <a:gd name="connsiteY5" fmla="*/ 555639 h 563396"/>
              <a:gd name="connsiteX6" fmla="*/ 1449804 w 1612962"/>
              <a:gd name="connsiteY6" fmla="*/ 546992 h 563396"/>
              <a:gd name="connsiteX7" fmla="*/ 1612962 w 1612962"/>
              <a:gd name="connsiteY7"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60672 w 1612962"/>
              <a:gd name="connsiteY5" fmla="*/ 555639 h 563396"/>
              <a:gd name="connsiteX6" fmla="*/ 1462041 w 1612962"/>
              <a:gd name="connsiteY6" fmla="*/ 555755 h 563396"/>
              <a:gd name="connsiteX7" fmla="*/ 1612962 w 1612962"/>
              <a:gd name="connsiteY7"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60672 w 1612962"/>
              <a:gd name="connsiteY5" fmla="*/ 555639 h 563396"/>
              <a:gd name="connsiteX6" fmla="*/ 1612962 w 1612962"/>
              <a:gd name="connsiteY6"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60672 w 1612962"/>
              <a:gd name="connsiteY5" fmla="*/ 555639 h 563396"/>
              <a:gd name="connsiteX6" fmla="*/ 1612962 w 1612962"/>
              <a:gd name="connsiteY6"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17843 w 1612962"/>
              <a:gd name="connsiteY5" fmla="*/ 554665 h 563396"/>
              <a:gd name="connsiteX6" fmla="*/ 1612962 w 1612962"/>
              <a:gd name="connsiteY6"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17843 w 1612962"/>
              <a:gd name="connsiteY5" fmla="*/ 554665 h 563396"/>
              <a:gd name="connsiteX6" fmla="*/ 1612962 w 1612962"/>
              <a:gd name="connsiteY6" fmla="*/ 563396 h 56339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66691"/>
              <a:gd name="connsiteY0" fmla="*/ 0 h 368970"/>
              <a:gd name="connsiteX1" fmla="*/ 19497 w 1566691"/>
              <a:gd name="connsiteY1" fmla="*/ 104413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19497 w 1566691"/>
              <a:gd name="connsiteY1" fmla="*/ 104413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19497 w 1566691"/>
              <a:gd name="connsiteY1" fmla="*/ 104413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19497 w 1566691"/>
              <a:gd name="connsiteY1" fmla="*/ 114758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00553 w 1566691"/>
              <a:gd name="connsiteY2" fmla="*/ 239871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08201 w 1566691"/>
              <a:gd name="connsiteY2" fmla="*/ 240480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52792 w 1566691"/>
              <a:gd name="connsiteY3" fmla="*/ 299201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52792 w 1566691"/>
              <a:gd name="connsiteY3" fmla="*/ 299201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52792 w 1566691"/>
              <a:gd name="connsiteY3" fmla="*/ 299201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40325 w 1566691"/>
              <a:gd name="connsiteY4" fmla="*/ 34504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40325 w 1566691"/>
              <a:gd name="connsiteY4" fmla="*/ 345049 h 368970"/>
              <a:gd name="connsiteX5" fmla="*/ 971572 w 1566691"/>
              <a:gd name="connsiteY5" fmla="*/ 36449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17381 w 1566691"/>
              <a:gd name="connsiteY4" fmla="*/ 348700 h 368970"/>
              <a:gd name="connsiteX5" fmla="*/ 971572 w 1566691"/>
              <a:gd name="connsiteY5" fmla="*/ 36449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4264 w 1566691"/>
              <a:gd name="connsiteY3" fmla="*/ 305895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74740 w 1566691"/>
              <a:gd name="connsiteY4" fmla="*/ 349917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390787"/>
              <a:gd name="connsiteY0" fmla="*/ 0 h 367753"/>
              <a:gd name="connsiteX1" fmla="*/ 15673 w 1390787"/>
              <a:gd name="connsiteY1" fmla="*/ 122061 h 367753"/>
              <a:gd name="connsiteX2" fmla="*/ 113937 w 1390787"/>
              <a:gd name="connsiteY2" fmla="*/ 248087 h 367753"/>
              <a:gd name="connsiteX3" fmla="*/ 268087 w 1390787"/>
              <a:gd name="connsiteY3" fmla="*/ 313197 h 367753"/>
              <a:gd name="connsiteX4" fmla="*/ 593861 w 1390787"/>
              <a:gd name="connsiteY4" fmla="*/ 351743 h 367753"/>
              <a:gd name="connsiteX5" fmla="*/ 971572 w 1390787"/>
              <a:gd name="connsiteY5" fmla="*/ 364499 h 367753"/>
              <a:gd name="connsiteX6" fmla="*/ 1390787 w 1390787"/>
              <a:gd name="connsiteY6" fmla="*/ 367753 h 367753"/>
              <a:gd name="connsiteX0" fmla="*/ 765 w 1381891"/>
              <a:gd name="connsiteY0" fmla="*/ 0 h 429247"/>
              <a:gd name="connsiteX1" fmla="*/ 6777 w 1381891"/>
              <a:gd name="connsiteY1" fmla="*/ 183555 h 429247"/>
              <a:gd name="connsiteX2" fmla="*/ 105041 w 1381891"/>
              <a:gd name="connsiteY2" fmla="*/ 309581 h 429247"/>
              <a:gd name="connsiteX3" fmla="*/ 259191 w 1381891"/>
              <a:gd name="connsiteY3" fmla="*/ 374691 h 429247"/>
              <a:gd name="connsiteX4" fmla="*/ 584965 w 1381891"/>
              <a:gd name="connsiteY4" fmla="*/ 413237 h 429247"/>
              <a:gd name="connsiteX5" fmla="*/ 962676 w 1381891"/>
              <a:gd name="connsiteY5" fmla="*/ 425993 h 429247"/>
              <a:gd name="connsiteX6" fmla="*/ 1381891 w 1381891"/>
              <a:gd name="connsiteY6" fmla="*/ 429247 h 429247"/>
              <a:gd name="connsiteX0" fmla="*/ 2897 w 1384023"/>
              <a:gd name="connsiteY0" fmla="*/ 0 h 429247"/>
              <a:gd name="connsiteX1" fmla="*/ 8909 w 1384023"/>
              <a:gd name="connsiteY1" fmla="*/ 183555 h 429247"/>
              <a:gd name="connsiteX2" fmla="*/ 136155 w 1384023"/>
              <a:gd name="connsiteY2" fmla="*/ 309581 h 429247"/>
              <a:gd name="connsiteX3" fmla="*/ 261323 w 1384023"/>
              <a:gd name="connsiteY3" fmla="*/ 374691 h 429247"/>
              <a:gd name="connsiteX4" fmla="*/ 587097 w 1384023"/>
              <a:gd name="connsiteY4" fmla="*/ 413237 h 429247"/>
              <a:gd name="connsiteX5" fmla="*/ 964808 w 1384023"/>
              <a:gd name="connsiteY5" fmla="*/ 425993 h 429247"/>
              <a:gd name="connsiteX6" fmla="*/ 1384023 w 1384023"/>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58426 w 1381126"/>
              <a:gd name="connsiteY3" fmla="*/ 374691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13937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23597 w 1381126"/>
              <a:gd name="connsiteY2" fmla="*/ 304200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23597 w 1381126"/>
              <a:gd name="connsiteY2" fmla="*/ 304200 h 429247"/>
              <a:gd name="connsiteX3" fmla="*/ 306729 w 1381126"/>
              <a:gd name="connsiteY3" fmla="*/ 370079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23597 w 1381126"/>
              <a:gd name="connsiteY2" fmla="*/ 304200 h 429247"/>
              <a:gd name="connsiteX3" fmla="*/ 306729 w 1381126"/>
              <a:gd name="connsiteY3" fmla="*/ 370079 h 429247"/>
              <a:gd name="connsiteX4" fmla="*/ 598691 w 1381126"/>
              <a:gd name="connsiteY4" fmla="*/ 410931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52579 w 1381126"/>
              <a:gd name="connsiteY2" fmla="*/ 301894 h 429247"/>
              <a:gd name="connsiteX3" fmla="*/ 306729 w 1381126"/>
              <a:gd name="connsiteY3" fmla="*/ 370079 h 429247"/>
              <a:gd name="connsiteX4" fmla="*/ 598691 w 1381126"/>
              <a:gd name="connsiteY4" fmla="*/ 410931 h 429247"/>
              <a:gd name="connsiteX5" fmla="*/ 961911 w 1381126"/>
              <a:gd name="connsiteY5" fmla="*/ 425993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06729 w 1381126"/>
              <a:gd name="connsiteY3" fmla="*/ 370079 h 429247"/>
              <a:gd name="connsiteX4" fmla="*/ 598691 w 1381126"/>
              <a:gd name="connsiteY4" fmla="*/ 410931 h 429247"/>
              <a:gd name="connsiteX5" fmla="*/ 961911 w 1381126"/>
              <a:gd name="connsiteY5" fmla="*/ 425993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21219 w 1381126"/>
              <a:gd name="connsiteY3" fmla="*/ 367004 h 429247"/>
              <a:gd name="connsiteX4" fmla="*/ 598691 w 1381126"/>
              <a:gd name="connsiteY4" fmla="*/ 410931 h 429247"/>
              <a:gd name="connsiteX5" fmla="*/ 961911 w 1381126"/>
              <a:gd name="connsiteY5" fmla="*/ 425993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21219 w 1381126"/>
              <a:gd name="connsiteY3" fmla="*/ 367004 h 429247"/>
              <a:gd name="connsiteX4" fmla="*/ 603521 w 1381126"/>
              <a:gd name="connsiteY4" fmla="*/ 407856 h 429247"/>
              <a:gd name="connsiteX5" fmla="*/ 961911 w 1381126"/>
              <a:gd name="connsiteY5" fmla="*/ 425993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21219 w 1381126"/>
              <a:gd name="connsiteY3" fmla="*/ 367004 h 429247"/>
              <a:gd name="connsiteX4" fmla="*/ 603521 w 1381126"/>
              <a:gd name="connsiteY4" fmla="*/ 407856 h 429247"/>
              <a:gd name="connsiteX5" fmla="*/ 966742 w 1381126"/>
              <a:gd name="connsiteY5" fmla="*/ 425224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21219 w 1381126"/>
              <a:gd name="connsiteY3" fmla="*/ 367004 h 429247"/>
              <a:gd name="connsiteX4" fmla="*/ 574539 w 1381126"/>
              <a:gd name="connsiteY4" fmla="*/ 407856 h 429247"/>
              <a:gd name="connsiteX5" fmla="*/ 966742 w 1381126"/>
              <a:gd name="connsiteY5" fmla="*/ 425224 h 429247"/>
              <a:gd name="connsiteX6" fmla="*/ 1381126 w 1381126"/>
              <a:gd name="connsiteY6" fmla="*/ 429247 h 429247"/>
              <a:gd name="connsiteX0" fmla="*/ 0 w 1381126"/>
              <a:gd name="connsiteY0" fmla="*/ 0 h 429247"/>
              <a:gd name="connsiteX1" fmla="*/ 39825 w 1381126"/>
              <a:gd name="connsiteY1" fmla="*/ 184324 h 429247"/>
              <a:gd name="connsiteX2" fmla="*/ 133258 w 1381126"/>
              <a:gd name="connsiteY2" fmla="*/ 300357 h 429247"/>
              <a:gd name="connsiteX3" fmla="*/ 321219 w 1381126"/>
              <a:gd name="connsiteY3" fmla="*/ 367004 h 429247"/>
              <a:gd name="connsiteX4" fmla="*/ 574539 w 1381126"/>
              <a:gd name="connsiteY4" fmla="*/ 407856 h 429247"/>
              <a:gd name="connsiteX5" fmla="*/ 966742 w 1381126"/>
              <a:gd name="connsiteY5" fmla="*/ 425224 h 429247"/>
              <a:gd name="connsiteX6" fmla="*/ 1381126 w 1381126"/>
              <a:gd name="connsiteY6" fmla="*/ 429247 h 429247"/>
              <a:gd name="connsiteX0" fmla="*/ 0 w 1381126"/>
              <a:gd name="connsiteY0" fmla="*/ 0 h 435396"/>
              <a:gd name="connsiteX1" fmla="*/ 39825 w 1381126"/>
              <a:gd name="connsiteY1" fmla="*/ 190473 h 435396"/>
              <a:gd name="connsiteX2" fmla="*/ 133258 w 1381126"/>
              <a:gd name="connsiteY2" fmla="*/ 306506 h 435396"/>
              <a:gd name="connsiteX3" fmla="*/ 321219 w 1381126"/>
              <a:gd name="connsiteY3" fmla="*/ 373153 h 435396"/>
              <a:gd name="connsiteX4" fmla="*/ 574539 w 1381126"/>
              <a:gd name="connsiteY4" fmla="*/ 414005 h 435396"/>
              <a:gd name="connsiteX5" fmla="*/ 966742 w 1381126"/>
              <a:gd name="connsiteY5" fmla="*/ 431373 h 435396"/>
              <a:gd name="connsiteX6" fmla="*/ 1381126 w 1381126"/>
              <a:gd name="connsiteY6" fmla="*/ 435396 h 43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126" h="435396">
                <a:moveTo>
                  <a:pt x="0" y="0"/>
                </a:moveTo>
                <a:cubicBezTo>
                  <a:pt x="11566" y="104298"/>
                  <a:pt x="17615" y="139389"/>
                  <a:pt x="39825" y="190473"/>
                </a:cubicBezTo>
                <a:cubicBezTo>
                  <a:pt x="62035" y="241557"/>
                  <a:pt x="86359" y="276059"/>
                  <a:pt x="133258" y="306506"/>
                </a:cubicBezTo>
                <a:cubicBezTo>
                  <a:pt x="180157" y="336953"/>
                  <a:pt x="247672" y="355237"/>
                  <a:pt x="321219" y="373153"/>
                </a:cubicBezTo>
                <a:cubicBezTo>
                  <a:pt x="394766" y="391069"/>
                  <a:pt x="466952" y="404302"/>
                  <a:pt x="574539" y="414005"/>
                </a:cubicBezTo>
                <a:cubicBezTo>
                  <a:pt x="682126" y="423708"/>
                  <a:pt x="833921" y="428705"/>
                  <a:pt x="966742" y="431373"/>
                </a:cubicBezTo>
                <a:cubicBezTo>
                  <a:pt x="1099563" y="434041"/>
                  <a:pt x="1182753" y="433906"/>
                  <a:pt x="1381126" y="435396"/>
                </a:cubicBezTo>
              </a:path>
            </a:pathLst>
          </a:custGeom>
          <a:noFill/>
          <a:ln w="50800" cmpd="sng">
            <a:solidFill>
              <a:srgbClr val="00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p>
        </p:txBody>
      </p:sp>
      <p:sp>
        <p:nvSpPr>
          <p:cNvPr id="77" name="1/w^2 R"/>
          <p:cNvSpPr/>
          <p:nvPr/>
        </p:nvSpPr>
        <p:spPr>
          <a:xfrm>
            <a:off x="2569847" y="1350599"/>
            <a:ext cx="1720091" cy="3407505"/>
          </a:xfrm>
          <a:custGeom>
            <a:avLst/>
            <a:gdLst>
              <a:gd name="connsiteX0" fmla="*/ 3591 w 1558693"/>
              <a:gd name="connsiteY0" fmla="*/ 0 h 1169437"/>
              <a:gd name="connsiteX1" fmla="*/ 3591 w 1558693"/>
              <a:gd name="connsiteY1" fmla="*/ 236376 h 1169437"/>
              <a:gd name="connsiteX2" fmla="*/ 40913 w 1558693"/>
              <a:gd name="connsiteY2" fmla="*/ 615820 h 1169437"/>
              <a:gd name="connsiteX3" fmla="*/ 84456 w 1558693"/>
              <a:gd name="connsiteY3" fmla="*/ 901959 h 1169437"/>
              <a:gd name="connsiteX4" fmla="*/ 183983 w 1558693"/>
              <a:gd name="connsiteY4" fmla="*/ 1032588 h 1169437"/>
              <a:gd name="connsiteX5" fmla="*/ 314611 w 1558693"/>
              <a:gd name="connsiteY5" fmla="*/ 1088571 h 1169437"/>
              <a:gd name="connsiteX6" fmla="*/ 625632 w 1558693"/>
              <a:gd name="connsiteY6" fmla="*/ 1138335 h 1169437"/>
              <a:gd name="connsiteX7" fmla="*/ 1085942 w 1558693"/>
              <a:gd name="connsiteY7" fmla="*/ 1150776 h 1169437"/>
              <a:gd name="connsiteX8" fmla="*/ 1558693 w 1558693"/>
              <a:gd name="connsiteY8" fmla="*/ 1169437 h 1169437"/>
              <a:gd name="connsiteX9" fmla="*/ 1558693 w 1558693"/>
              <a:gd name="connsiteY9" fmla="*/ 1169437 h 1169437"/>
              <a:gd name="connsiteX0" fmla="*/ 897 w 1555999"/>
              <a:gd name="connsiteY0" fmla="*/ 0 h 1169437"/>
              <a:gd name="connsiteX1" fmla="*/ 897 w 1555999"/>
              <a:gd name="connsiteY1" fmla="*/ 236376 h 1169437"/>
              <a:gd name="connsiteX2" fmla="*/ 38219 w 1555999"/>
              <a:gd name="connsiteY2" fmla="*/ 615820 h 1169437"/>
              <a:gd name="connsiteX3" fmla="*/ 81762 w 1555999"/>
              <a:gd name="connsiteY3" fmla="*/ 901959 h 1169437"/>
              <a:gd name="connsiteX4" fmla="*/ 181289 w 1555999"/>
              <a:gd name="connsiteY4" fmla="*/ 1032588 h 1169437"/>
              <a:gd name="connsiteX5" fmla="*/ 311917 w 1555999"/>
              <a:gd name="connsiteY5" fmla="*/ 1088571 h 1169437"/>
              <a:gd name="connsiteX6" fmla="*/ 622938 w 1555999"/>
              <a:gd name="connsiteY6" fmla="*/ 1138335 h 1169437"/>
              <a:gd name="connsiteX7" fmla="*/ 1083248 w 1555999"/>
              <a:gd name="connsiteY7" fmla="*/ 1150776 h 1169437"/>
              <a:gd name="connsiteX8" fmla="*/ 1555999 w 1555999"/>
              <a:gd name="connsiteY8" fmla="*/ 1169437 h 1169437"/>
              <a:gd name="connsiteX9" fmla="*/ 1555999 w 1555999"/>
              <a:gd name="connsiteY9" fmla="*/ 1169437 h 1169437"/>
              <a:gd name="connsiteX0" fmla="*/ 300 w 1555402"/>
              <a:gd name="connsiteY0" fmla="*/ 0 h 1169437"/>
              <a:gd name="connsiteX1" fmla="*/ 13000 w 1555402"/>
              <a:gd name="connsiteY1" fmla="*/ 236376 h 1169437"/>
              <a:gd name="connsiteX2" fmla="*/ 37622 w 1555402"/>
              <a:gd name="connsiteY2" fmla="*/ 615820 h 1169437"/>
              <a:gd name="connsiteX3" fmla="*/ 81165 w 1555402"/>
              <a:gd name="connsiteY3" fmla="*/ 901959 h 1169437"/>
              <a:gd name="connsiteX4" fmla="*/ 180692 w 1555402"/>
              <a:gd name="connsiteY4" fmla="*/ 1032588 h 1169437"/>
              <a:gd name="connsiteX5" fmla="*/ 311320 w 1555402"/>
              <a:gd name="connsiteY5" fmla="*/ 1088571 h 1169437"/>
              <a:gd name="connsiteX6" fmla="*/ 622341 w 1555402"/>
              <a:gd name="connsiteY6" fmla="*/ 1138335 h 1169437"/>
              <a:gd name="connsiteX7" fmla="*/ 1082651 w 1555402"/>
              <a:gd name="connsiteY7" fmla="*/ 1150776 h 1169437"/>
              <a:gd name="connsiteX8" fmla="*/ 1555402 w 1555402"/>
              <a:gd name="connsiteY8" fmla="*/ 1169437 h 1169437"/>
              <a:gd name="connsiteX9" fmla="*/ 1555402 w 1555402"/>
              <a:gd name="connsiteY9" fmla="*/ 1169437 h 1169437"/>
              <a:gd name="connsiteX0" fmla="*/ 604 w 1555706"/>
              <a:gd name="connsiteY0" fmla="*/ 0 h 1169437"/>
              <a:gd name="connsiteX1" fmla="*/ 13304 w 1555706"/>
              <a:gd name="connsiteY1" fmla="*/ 236376 h 1169437"/>
              <a:gd name="connsiteX2" fmla="*/ 37926 w 1555706"/>
              <a:gd name="connsiteY2" fmla="*/ 615820 h 1169437"/>
              <a:gd name="connsiteX3" fmla="*/ 81469 w 1555706"/>
              <a:gd name="connsiteY3" fmla="*/ 901959 h 1169437"/>
              <a:gd name="connsiteX4" fmla="*/ 180996 w 1555706"/>
              <a:gd name="connsiteY4" fmla="*/ 1032588 h 1169437"/>
              <a:gd name="connsiteX5" fmla="*/ 311624 w 1555706"/>
              <a:gd name="connsiteY5" fmla="*/ 1088571 h 1169437"/>
              <a:gd name="connsiteX6" fmla="*/ 622645 w 1555706"/>
              <a:gd name="connsiteY6" fmla="*/ 1138335 h 1169437"/>
              <a:gd name="connsiteX7" fmla="*/ 1082955 w 1555706"/>
              <a:gd name="connsiteY7" fmla="*/ 1150776 h 1169437"/>
              <a:gd name="connsiteX8" fmla="*/ 1555706 w 1555706"/>
              <a:gd name="connsiteY8" fmla="*/ 1169437 h 1169437"/>
              <a:gd name="connsiteX9" fmla="*/ 1555706 w 1555706"/>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81404 w 1555641"/>
              <a:gd name="connsiteY3" fmla="*/ 901959 h 1169437"/>
              <a:gd name="connsiteX4" fmla="*/ 180931 w 1555641"/>
              <a:gd name="connsiteY4" fmla="*/ 1032588 h 1169437"/>
              <a:gd name="connsiteX5" fmla="*/ 311559 w 1555641"/>
              <a:gd name="connsiteY5" fmla="*/ 108857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81404 w 1555641"/>
              <a:gd name="connsiteY3" fmla="*/ 901959 h 1169437"/>
              <a:gd name="connsiteX4" fmla="*/ 180931 w 1555641"/>
              <a:gd name="connsiteY4" fmla="*/ 1032588 h 1169437"/>
              <a:gd name="connsiteX5" fmla="*/ 311559 w 1555641"/>
              <a:gd name="connsiteY5" fmla="*/ 108857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81404 w 1555641"/>
              <a:gd name="connsiteY3" fmla="*/ 901959 h 1169437"/>
              <a:gd name="connsiteX4" fmla="*/ 180931 w 1555641"/>
              <a:gd name="connsiteY4" fmla="*/ 1032588 h 1169437"/>
              <a:gd name="connsiteX5" fmla="*/ 311559 w 1555641"/>
              <a:gd name="connsiteY5" fmla="*/ 108857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80931 w 1555641"/>
              <a:gd name="connsiteY4" fmla="*/ 1032588 h 1169437"/>
              <a:gd name="connsiteX5" fmla="*/ 311559 w 1555641"/>
              <a:gd name="connsiteY5" fmla="*/ 108857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80931 w 1555641"/>
              <a:gd name="connsiteY4" fmla="*/ 103258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80931 w 1555641"/>
              <a:gd name="connsiteY4" fmla="*/ 103258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93631 w 1555641"/>
              <a:gd name="connsiteY4" fmla="*/ 103258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90456 w 1555641"/>
              <a:gd name="connsiteY4" fmla="*/ 103893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539 w 1555641"/>
              <a:gd name="connsiteY0" fmla="*/ 0 h 1169437"/>
              <a:gd name="connsiteX1" fmla="*/ 13239 w 1555641"/>
              <a:gd name="connsiteY1" fmla="*/ 236376 h 1169437"/>
              <a:gd name="connsiteX2" fmla="*/ 28336 w 1555641"/>
              <a:gd name="connsiteY2" fmla="*/ 603120 h 1169437"/>
              <a:gd name="connsiteX3" fmla="*/ 94104 w 1555641"/>
              <a:gd name="connsiteY3" fmla="*/ 901959 h 1169437"/>
              <a:gd name="connsiteX4" fmla="*/ 190456 w 1555641"/>
              <a:gd name="connsiteY4" fmla="*/ 1038938 h 1169437"/>
              <a:gd name="connsiteX5" fmla="*/ 336959 w 1555641"/>
              <a:gd name="connsiteY5" fmla="*/ 1094921 h 1169437"/>
              <a:gd name="connsiteX6" fmla="*/ 622580 w 1555641"/>
              <a:gd name="connsiteY6" fmla="*/ 1138335 h 1169437"/>
              <a:gd name="connsiteX7" fmla="*/ 1082890 w 1555641"/>
              <a:gd name="connsiteY7" fmla="*/ 1150776 h 1169437"/>
              <a:gd name="connsiteX8" fmla="*/ 1555641 w 1555641"/>
              <a:gd name="connsiteY8" fmla="*/ 1169437 h 1169437"/>
              <a:gd name="connsiteX9" fmla="*/ 1555641 w 1555641"/>
              <a:gd name="connsiteY9" fmla="*/ 1169437 h 1169437"/>
              <a:gd name="connsiteX0" fmla="*/ 0 w 1542402"/>
              <a:gd name="connsiteY0" fmla="*/ 0 h 933061"/>
              <a:gd name="connsiteX1" fmla="*/ 15097 w 1542402"/>
              <a:gd name="connsiteY1" fmla="*/ 366744 h 933061"/>
              <a:gd name="connsiteX2" fmla="*/ 80865 w 1542402"/>
              <a:gd name="connsiteY2" fmla="*/ 665583 h 933061"/>
              <a:gd name="connsiteX3" fmla="*/ 177217 w 1542402"/>
              <a:gd name="connsiteY3" fmla="*/ 802562 h 933061"/>
              <a:gd name="connsiteX4" fmla="*/ 323720 w 1542402"/>
              <a:gd name="connsiteY4" fmla="*/ 858545 h 933061"/>
              <a:gd name="connsiteX5" fmla="*/ 609341 w 1542402"/>
              <a:gd name="connsiteY5" fmla="*/ 901959 h 933061"/>
              <a:gd name="connsiteX6" fmla="*/ 1069651 w 1542402"/>
              <a:gd name="connsiteY6" fmla="*/ 914400 h 933061"/>
              <a:gd name="connsiteX7" fmla="*/ 1542402 w 1542402"/>
              <a:gd name="connsiteY7" fmla="*/ 933061 h 933061"/>
              <a:gd name="connsiteX8" fmla="*/ 1542402 w 1542402"/>
              <a:gd name="connsiteY8" fmla="*/ 933061 h 933061"/>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54554 w 1527305"/>
              <a:gd name="connsiteY5" fmla="*/ 547656 h 566317"/>
              <a:gd name="connsiteX6" fmla="*/ 1527305 w 1527305"/>
              <a:gd name="connsiteY6" fmla="*/ 566317 h 566317"/>
              <a:gd name="connsiteX7" fmla="*/ 1527305 w 1527305"/>
              <a:gd name="connsiteY7" fmla="*/ 566317 h 566317"/>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60672 w 1527305"/>
              <a:gd name="connsiteY5" fmla="*/ 552718 h 566317"/>
              <a:gd name="connsiteX6" fmla="*/ 1527305 w 1527305"/>
              <a:gd name="connsiteY6" fmla="*/ 566317 h 566317"/>
              <a:gd name="connsiteX7" fmla="*/ 1527305 w 1527305"/>
              <a:gd name="connsiteY7" fmla="*/ 566317 h 566317"/>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60672 w 1527305"/>
              <a:gd name="connsiteY5" fmla="*/ 552718 h 566317"/>
              <a:gd name="connsiteX6" fmla="*/ 1449804 w 1527305"/>
              <a:gd name="connsiteY6" fmla="*/ 563544 h 566317"/>
              <a:gd name="connsiteX7" fmla="*/ 1527305 w 1527305"/>
              <a:gd name="connsiteY7" fmla="*/ 566317 h 566317"/>
              <a:gd name="connsiteX8" fmla="*/ 1527305 w 1527305"/>
              <a:gd name="connsiteY8" fmla="*/ 566317 h 566317"/>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60672 w 1527305"/>
              <a:gd name="connsiteY5" fmla="*/ 555639 h 566317"/>
              <a:gd name="connsiteX6" fmla="*/ 1449804 w 1527305"/>
              <a:gd name="connsiteY6" fmla="*/ 563544 h 566317"/>
              <a:gd name="connsiteX7" fmla="*/ 1527305 w 1527305"/>
              <a:gd name="connsiteY7" fmla="*/ 566317 h 566317"/>
              <a:gd name="connsiteX8" fmla="*/ 1527305 w 1527305"/>
              <a:gd name="connsiteY8" fmla="*/ 566317 h 566317"/>
              <a:gd name="connsiteX0" fmla="*/ 0 w 1527305"/>
              <a:gd name="connsiteY0" fmla="*/ 0 h 566317"/>
              <a:gd name="connsiteX1" fmla="*/ 65768 w 1527305"/>
              <a:gd name="connsiteY1" fmla="*/ 298839 h 566317"/>
              <a:gd name="connsiteX2" fmla="*/ 162120 w 1527305"/>
              <a:gd name="connsiteY2" fmla="*/ 435818 h 566317"/>
              <a:gd name="connsiteX3" fmla="*/ 308623 w 1527305"/>
              <a:gd name="connsiteY3" fmla="*/ 491801 h 566317"/>
              <a:gd name="connsiteX4" fmla="*/ 594244 w 1527305"/>
              <a:gd name="connsiteY4" fmla="*/ 535215 h 566317"/>
              <a:gd name="connsiteX5" fmla="*/ 1060672 w 1527305"/>
              <a:gd name="connsiteY5" fmla="*/ 555639 h 566317"/>
              <a:gd name="connsiteX6" fmla="*/ 1449804 w 1527305"/>
              <a:gd name="connsiteY6" fmla="*/ 563544 h 566317"/>
              <a:gd name="connsiteX7" fmla="*/ 1527305 w 1527305"/>
              <a:gd name="connsiteY7" fmla="*/ 566317 h 566317"/>
              <a:gd name="connsiteX8" fmla="*/ 1527305 w 1527305"/>
              <a:gd name="connsiteY8" fmla="*/ 566317 h 566317"/>
              <a:gd name="connsiteX0" fmla="*/ 0 w 1594607"/>
              <a:gd name="connsiteY0" fmla="*/ 0 h 566522"/>
              <a:gd name="connsiteX1" fmla="*/ 65768 w 1594607"/>
              <a:gd name="connsiteY1" fmla="*/ 298839 h 566522"/>
              <a:gd name="connsiteX2" fmla="*/ 162120 w 1594607"/>
              <a:gd name="connsiteY2" fmla="*/ 435818 h 566522"/>
              <a:gd name="connsiteX3" fmla="*/ 308623 w 1594607"/>
              <a:gd name="connsiteY3" fmla="*/ 491801 h 566522"/>
              <a:gd name="connsiteX4" fmla="*/ 594244 w 1594607"/>
              <a:gd name="connsiteY4" fmla="*/ 535215 h 566522"/>
              <a:gd name="connsiteX5" fmla="*/ 1060672 w 1594607"/>
              <a:gd name="connsiteY5" fmla="*/ 555639 h 566522"/>
              <a:gd name="connsiteX6" fmla="*/ 1449804 w 1594607"/>
              <a:gd name="connsiteY6" fmla="*/ 563544 h 566522"/>
              <a:gd name="connsiteX7" fmla="*/ 1527305 w 1594607"/>
              <a:gd name="connsiteY7" fmla="*/ 566317 h 566522"/>
              <a:gd name="connsiteX8" fmla="*/ 1594607 w 1594607"/>
              <a:gd name="connsiteY8" fmla="*/ 566317 h 566522"/>
              <a:gd name="connsiteX0" fmla="*/ 0 w 1618429"/>
              <a:gd name="connsiteY0" fmla="*/ 0 h 566317"/>
              <a:gd name="connsiteX1" fmla="*/ 65768 w 1618429"/>
              <a:gd name="connsiteY1" fmla="*/ 298839 h 566317"/>
              <a:gd name="connsiteX2" fmla="*/ 162120 w 1618429"/>
              <a:gd name="connsiteY2" fmla="*/ 435818 h 566317"/>
              <a:gd name="connsiteX3" fmla="*/ 308623 w 1618429"/>
              <a:gd name="connsiteY3" fmla="*/ 491801 h 566317"/>
              <a:gd name="connsiteX4" fmla="*/ 594244 w 1618429"/>
              <a:gd name="connsiteY4" fmla="*/ 535215 h 566317"/>
              <a:gd name="connsiteX5" fmla="*/ 1060672 w 1618429"/>
              <a:gd name="connsiteY5" fmla="*/ 555639 h 566317"/>
              <a:gd name="connsiteX6" fmla="*/ 1449804 w 1618429"/>
              <a:gd name="connsiteY6" fmla="*/ 563544 h 566317"/>
              <a:gd name="connsiteX7" fmla="*/ 1612962 w 1618429"/>
              <a:gd name="connsiteY7" fmla="*/ 563396 h 566317"/>
              <a:gd name="connsiteX8" fmla="*/ 1594607 w 1618429"/>
              <a:gd name="connsiteY8" fmla="*/ 566317 h 566317"/>
              <a:gd name="connsiteX0" fmla="*/ 0 w 1612962"/>
              <a:gd name="connsiteY0" fmla="*/ 0 h 563544"/>
              <a:gd name="connsiteX1" fmla="*/ 65768 w 1612962"/>
              <a:gd name="connsiteY1" fmla="*/ 298839 h 563544"/>
              <a:gd name="connsiteX2" fmla="*/ 162120 w 1612962"/>
              <a:gd name="connsiteY2" fmla="*/ 435818 h 563544"/>
              <a:gd name="connsiteX3" fmla="*/ 308623 w 1612962"/>
              <a:gd name="connsiteY3" fmla="*/ 491801 h 563544"/>
              <a:gd name="connsiteX4" fmla="*/ 594244 w 1612962"/>
              <a:gd name="connsiteY4" fmla="*/ 535215 h 563544"/>
              <a:gd name="connsiteX5" fmla="*/ 1060672 w 1612962"/>
              <a:gd name="connsiteY5" fmla="*/ 555639 h 563544"/>
              <a:gd name="connsiteX6" fmla="*/ 1449804 w 1612962"/>
              <a:gd name="connsiteY6" fmla="*/ 563544 h 563544"/>
              <a:gd name="connsiteX7" fmla="*/ 1612962 w 1612962"/>
              <a:gd name="connsiteY7" fmla="*/ 563396 h 563544"/>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60672 w 1612962"/>
              <a:gd name="connsiteY5" fmla="*/ 555639 h 563396"/>
              <a:gd name="connsiteX6" fmla="*/ 1449804 w 1612962"/>
              <a:gd name="connsiteY6" fmla="*/ 546992 h 563396"/>
              <a:gd name="connsiteX7" fmla="*/ 1612962 w 1612962"/>
              <a:gd name="connsiteY7"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60672 w 1612962"/>
              <a:gd name="connsiteY5" fmla="*/ 555639 h 563396"/>
              <a:gd name="connsiteX6" fmla="*/ 1462041 w 1612962"/>
              <a:gd name="connsiteY6" fmla="*/ 555755 h 563396"/>
              <a:gd name="connsiteX7" fmla="*/ 1612962 w 1612962"/>
              <a:gd name="connsiteY7"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60672 w 1612962"/>
              <a:gd name="connsiteY5" fmla="*/ 555639 h 563396"/>
              <a:gd name="connsiteX6" fmla="*/ 1612962 w 1612962"/>
              <a:gd name="connsiteY6"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60672 w 1612962"/>
              <a:gd name="connsiteY5" fmla="*/ 555639 h 563396"/>
              <a:gd name="connsiteX6" fmla="*/ 1612962 w 1612962"/>
              <a:gd name="connsiteY6"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17843 w 1612962"/>
              <a:gd name="connsiteY5" fmla="*/ 554665 h 563396"/>
              <a:gd name="connsiteX6" fmla="*/ 1612962 w 1612962"/>
              <a:gd name="connsiteY6" fmla="*/ 563396 h 563396"/>
              <a:gd name="connsiteX0" fmla="*/ 0 w 1612962"/>
              <a:gd name="connsiteY0" fmla="*/ 0 h 563396"/>
              <a:gd name="connsiteX1" fmla="*/ 65768 w 1612962"/>
              <a:gd name="connsiteY1" fmla="*/ 298839 h 563396"/>
              <a:gd name="connsiteX2" fmla="*/ 162120 w 1612962"/>
              <a:gd name="connsiteY2" fmla="*/ 435818 h 563396"/>
              <a:gd name="connsiteX3" fmla="*/ 308623 w 1612962"/>
              <a:gd name="connsiteY3" fmla="*/ 491801 h 563396"/>
              <a:gd name="connsiteX4" fmla="*/ 594244 w 1612962"/>
              <a:gd name="connsiteY4" fmla="*/ 535215 h 563396"/>
              <a:gd name="connsiteX5" fmla="*/ 1017843 w 1612962"/>
              <a:gd name="connsiteY5" fmla="*/ 554665 h 563396"/>
              <a:gd name="connsiteX6" fmla="*/ 1612962 w 1612962"/>
              <a:gd name="connsiteY6" fmla="*/ 563396 h 56339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76252"/>
              <a:gd name="connsiteY0" fmla="*/ 0 h 368666"/>
              <a:gd name="connsiteX1" fmla="*/ 29058 w 1576252"/>
              <a:gd name="connsiteY1" fmla="*/ 104109 h 368666"/>
              <a:gd name="connsiteX2" fmla="*/ 125410 w 1576252"/>
              <a:gd name="connsiteY2" fmla="*/ 241088 h 368666"/>
              <a:gd name="connsiteX3" fmla="*/ 271913 w 1576252"/>
              <a:gd name="connsiteY3" fmla="*/ 297071 h 368666"/>
              <a:gd name="connsiteX4" fmla="*/ 557534 w 1576252"/>
              <a:gd name="connsiteY4" fmla="*/ 340485 h 368666"/>
              <a:gd name="connsiteX5" fmla="*/ 981133 w 1576252"/>
              <a:gd name="connsiteY5" fmla="*/ 359935 h 368666"/>
              <a:gd name="connsiteX6" fmla="*/ 1576252 w 1576252"/>
              <a:gd name="connsiteY6" fmla="*/ 368666 h 368666"/>
              <a:gd name="connsiteX0" fmla="*/ 0 w 1566691"/>
              <a:gd name="connsiteY0" fmla="*/ 0 h 368970"/>
              <a:gd name="connsiteX1" fmla="*/ 19497 w 1566691"/>
              <a:gd name="connsiteY1" fmla="*/ 104413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19497 w 1566691"/>
              <a:gd name="connsiteY1" fmla="*/ 104413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19497 w 1566691"/>
              <a:gd name="connsiteY1" fmla="*/ 104413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19497 w 1566691"/>
              <a:gd name="connsiteY1" fmla="*/ 114758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5849 w 1566691"/>
              <a:gd name="connsiteY2" fmla="*/ 241392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00553 w 1566691"/>
              <a:gd name="connsiteY2" fmla="*/ 239871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08201 w 1566691"/>
              <a:gd name="connsiteY2" fmla="*/ 240480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62352 w 1566691"/>
              <a:gd name="connsiteY3" fmla="*/ 29737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52792 w 1566691"/>
              <a:gd name="connsiteY3" fmla="*/ 299201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7761 w 1566691"/>
              <a:gd name="connsiteY2" fmla="*/ 241393 h 368970"/>
              <a:gd name="connsiteX3" fmla="*/ 252792 w 1566691"/>
              <a:gd name="connsiteY3" fmla="*/ 299201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52792 w 1566691"/>
              <a:gd name="connsiteY3" fmla="*/ 299201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47973 w 1566691"/>
              <a:gd name="connsiteY4" fmla="*/ 34078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40325 w 1566691"/>
              <a:gd name="connsiteY4" fmla="*/ 345049 h 368970"/>
              <a:gd name="connsiteX5" fmla="*/ 971572 w 1566691"/>
              <a:gd name="connsiteY5" fmla="*/ 36023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40325 w 1566691"/>
              <a:gd name="connsiteY4" fmla="*/ 345049 h 368970"/>
              <a:gd name="connsiteX5" fmla="*/ 971572 w 1566691"/>
              <a:gd name="connsiteY5" fmla="*/ 36449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17381 w 1566691"/>
              <a:gd name="connsiteY4" fmla="*/ 348700 h 368970"/>
              <a:gd name="connsiteX5" fmla="*/ 971572 w 1566691"/>
              <a:gd name="connsiteY5" fmla="*/ 36449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23321 w 1566691"/>
              <a:gd name="connsiteY1" fmla="*/ 120235 h 368970"/>
              <a:gd name="connsiteX2" fmla="*/ 113937 w 1566691"/>
              <a:gd name="connsiteY2" fmla="*/ 248087 h 368970"/>
              <a:gd name="connsiteX3" fmla="*/ 264264 w 1566691"/>
              <a:gd name="connsiteY3" fmla="*/ 305895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4264 w 1566691"/>
              <a:gd name="connsiteY3" fmla="*/ 305895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17381 w 1566691"/>
              <a:gd name="connsiteY4" fmla="*/ 344440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74740 w 1566691"/>
              <a:gd name="connsiteY4" fmla="*/ 349917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566691"/>
              <a:gd name="connsiteY0" fmla="*/ 0 h 368970"/>
              <a:gd name="connsiteX1" fmla="*/ 15673 w 1566691"/>
              <a:gd name="connsiteY1" fmla="*/ 122061 h 368970"/>
              <a:gd name="connsiteX2" fmla="*/ 113937 w 1566691"/>
              <a:gd name="connsiteY2" fmla="*/ 248087 h 368970"/>
              <a:gd name="connsiteX3" fmla="*/ 268087 w 1566691"/>
              <a:gd name="connsiteY3" fmla="*/ 313197 h 368970"/>
              <a:gd name="connsiteX4" fmla="*/ 593861 w 1566691"/>
              <a:gd name="connsiteY4" fmla="*/ 351743 h 368970"/>
              <a:gd name="connsiteX5" fmla="*/ 971572 w 1566691"/>
              <a:gd name="connsiteY5" fmla="*/ 364499 h 368970"/>
              <a:gd name="connsiteX6" fmla="*/ 1566691 w 1566691"/>
              <a:gd name="connsiteY6" fmla="*/ 368970 h 368970"/>
              <a:gd name="connsiteX0" fmla="*/ 0 w 1390787"/>
              <a:gd name="connsiteY0" fmla="*/ 0 h 367753"/>
              <a:gd name="connsiteX1" fmla="*/ 15673 w 1390787"/>
              <a:gd name="connsiteY1" fmla="*/ 122061 h 367753"/>
              <a:gd name="connsiteX2" fmla="*/ 113937 w 1390787"/>
              <a:gd name="connsiteY2" fmla="*/ 248087 h 367753"/>
              <a:gd name="connsiteX3" fmla="*/ 268087 w 1390787"/>
              <a:gd name="connsiteY3" fmla="*/ 313197 h 367753"/>
              <a:gd name="connsiteX4" fmla="*/ 593861 w 1390787"/>
              <a:gd name="connsiteY4" fmla="*/ 351743 h 367753"/>
              <a:gd name="connsiteX5" fmla="*/ 971572 w 1390787"/>
              <a:gd name="connsiteY5" fmla="*/ 364499 h 367753"/>
              <a:gd name="connsiteX6" fmla="*/ 1390787 w 1390787"/>
              <a:gd name="connsiteY6" fmla="*/ 367753 h 367753"/>
              <a:gd name="connsiteX0" fmla="*/ 765 w 1381891"/>
              <a:gd name="connsiteY0" fmla="*/ 0 h 429247"/>
              <a:gd name="connsiteX1" fmla="*/ 6777 w 1381891"/>
              <a:gd name="connsiteY1" fmla="*/ 183555 h 429247"/>
              <a:gd name="connsiteX2" fmla="*/ 105041 w 1381891"/>
              <a:gd name="connsiteY2" fmla="*/ 309581 h 429247"/>
              <a:gd name="connsiteX3" fmla="*/ 259191 w 1381891"/>
              <a:gd name="connsiteY3" fmla="*/ 374691 h 429247"/>
              <a:gd name="connsiteX4" fmla="*/ 584965 w 1381891"/>
              <a:gd name="connsiteY4" fmla="*/ 413237 h 429247"/>
              <a:gd name="connsiteX5" fmla="*/ 962676 w 1381891"/>
              <a:gd name="connsiteY5" fmla="*/ 425993 h 429247"/>
              <a:gd name="connsiteX6" fmla="*/ 1381891 w 1381891"/>
              <a:gd name="connsiteY6" fmla="*/ 429247 h 429247"/>
              <a:gd name="connsiteX0" fmla="*/ 2897 w 1384023"/>
              <a:gd name="connsiteY0" fmla="*/ 0 h 429247"/>
              <a:gd name="connsiteX1" fmla="*/ 8909 w 1384023"/>
              <a:gd name="connsiteY1" fmla="*/ 183555 h 429247"/>
              <a:gd name="connsiteX2" fmla="*/ 136155 w 1384023"/>
              <a:gd name="connsiteY2" fmla="*/ 309581 h 429247"/>
              <a:gd name="connsiteX3" fmla="*/ 261323 w 1384023"/>
              <a:gd name="connsiteY3" fmla="*/ 374691 h 429247"/>
              <a:gd name="connsiteX4" fmla="*/ 587097 w 1384023"/>
              <a:gd name="connsiteY4" fmla="*/ 413237 h 429247"/>
              <a:gd name="connsiteX5" fmla="*/ 964808 w 1384023"/>
              <a:gd name="connsiteY5" fmla="*/ 425993 h 429247"/>
              <a:gd name="connsiteX6" fmla="*/ 1384023 w 1384023"/>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58426 w 1381126"/>
              <a:gd name="connsiteY3" fmla="*/ 374691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33258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13937 w 1381126"/>
              <a:gd name="connsiteY2" fmla="*/ 309581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23597 w 1381126"/>
              <a:gd name="connsiteY2" fmla="*/ 304200 h 429247"/>
              <a:gd name="connsiteX3" fmla="*/ 292239 w 1381126"/>
              <a:gd name="connsiteY3" fmla="*/ 371616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23597 w 1381126"/>
              <a:gd name="connsiteY2" fmla="*/ 304200 h 429247"/>
              <a:gd name="connsiteX3" fmla="*/ 306729 w 1381126"/>
              <a:gd name="connsiteY3" fmla="*/ 370079 h 429247"/>
              <a:gd name="connsiteX4" fmla="*/ 584200 w 1381126"/>
              <a:gd name="connsiteY4" fmla="*/ 413237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23597 w 1381126"/>
              <a:gd name="connsiteY2" fmla="*/ 304200 h 429247"/>
              <a:gd name="connsiteX3" fmla="*/ 306729 w 1381126"/>
              <a:gd name="connsiteY3" fmla="*/ 370079 h 429247"/>
              <a:gd name="connsiteX4" fmla="*/ 598691 w 1381126"/>
              <a:gd name="connsiteY4" fmla="*/ 410931 h 429247"/>
              <a:gd name="connsiteX5" fmla="*/ 961911 w 1381126"/>
              <a:gd name="connsiteY5" fmla="*/ 425993 h 429247"/>
              <a:gd name="connsiteX6" fmla="*/ 1381126 w 1381126"/>
              <a:gd name="connsiteY6" fmla="*/ 429247 h 429247"/>
              <a:gd name="connsiteX0" fmla="*/ 0 w 1381126"/>
              <a:gd name="connsiteY0" fmla="*/ 0 h 429247"/>
              <a:gd name="connsiteX1" fmla="*/ 20504 w 1381126"/>
              <a:gd name="connsiteY1" fmla="*/ 184324 h 429247"/>
              <a:gd name="connsiteX2" fmla="*/ 152579 w 1381126"/>
              <a:gd name="connsiteY2" fmla="*/ 301894 h 429247"/>
              <a:gd name="connsiteX3" fmla="*/ 306729 w 1381126"/>
              <a:gd name="connsiteY3" fmla="*/ 370079 h 429247"/>
              <a:gd name="connsiteX4" fmla="*/ 598691 w 1381126"/>
              <a:gd name="connsiteY4" fmla="*/ 410931 h 429247"/>
              <a:gd name="connsiteX5" fmla="*/ 961911 w 1381126"/>
              <a:gd name="connsiteY5" fmla="*/ 425993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06729 w 1381126"/>
              <a:gd name="connsiteY3" fmla="*/ 370079 h 429247"/>
              <a:gd name="connsiteX4" fmla="*/ 598691 w 1381126"/>
              <a:gd name="connsiteY4" fmla="*/ 410931 h 429247"/>
              <a:gd name="connsiteX5" fmla="*/ 961911 w 1381126"/>
              <a:gd name="connsiteY5" fmla="*/ 425993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21219 w 1381126"/>
              <a:gd name="connsiteY3" fmla="*/ 367004 h 429247"/>
              <a:gd name="connsiteX4" fmla="*/ 598691 w 1381126"/>
              <a:gd name="connsiteY4" fmla="*/ 410931 h 429247"/>
              <a:gd name="connsiteX5" fmla="*/ 961911 w 1381126"/>
              <a:gd name="connsiteY5" fmla="*/ 425993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21219 w 1381126"/>
              <a:gd name="connsiteY3" fmla="*/ 367004 h 429247"/>
              <a:gd name="connsiteX4" fmla="*/ 603521 w 1381126"/>
              <a:gd name="connsiteY4" fmla="*/ 407856 h 429247"/>
              <a:gd name="connsiteX5" fmla="*/ 961911 w 1381126"/>
              <a:gd name="connsiteY5" fmla="*/ 425993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21219 w 1381126"/>
              <a:gd name="connsiteY3" fmla="*/ 367004 h 429247"/>
              <a:gd name="connsiteX4" fmla="*/ 603521 w 1381126"/>
              <a:gd name="connsiteY4" fmla="*/ 407856 h 429247"/>
              <a:gd name="connsiteX5" fmla="*/ 966742 w 1381126"/>
              <a:gd name="connsiteY5" fmla="*/ 425224 h 429247"/>
              <a:gd name="connsiteX6" fmla="*/ 1381126 w 1381126"/>
              <a:gd name="connsiteY6" fmla="*/ 429247 h 429247"/>
              <a:gd name="connsiteX0" fmla="*/ 0 w 1381126"/>
              <a:gd name="connsiteY0" fmla="*/ 0 h 429247"/>
              <a:gd name="connsiteX1" fmla="*/ 39825 w 1381126"/>
              <a:gd name="connsiteY1" fmla="*/ 184324 h 429247"/>
              <a:gd name="connsiteX2" fmla="*/ 152579 w 1381126"/>
              <a:gd name="connsiteY2" fmla="*/ 301894 h 429247"/>
              <a:gd name="connsiteX3" fmla="*/ 321219 w 1381126"/>
              <a:gd name="connsiteY3" fmla="*/ 367004 h 429247"/>
              <a:gd name="connsiteX4" fmla="*/ 574539 w 1381126"/>
              <a:gd name="connsiteY4" fmla="*/ 407856 h 429247"/>
              <a:gd name="connsiteX5" fmla="*/ 966742 w 1381126"/>
              <a:gd name="connsiteY5" fmla="*/ 425224 h 429247"/>
              <a:gd name="connsiteX6" fmla="*/ 1381126 w 1381126"/>
              <a:gd name="connsiteY6" fmla="*/ 429247 h 429247"/>
              <a:gd name="connsiteX0" fmla="*/ 0 w 1381126"/>
              <a:gd name="connsiteY0" fmla="*/ 0 h 429247"/>
              <a:gd name="connsiteX1" fmla="*/ 39825 w 1381126"/>
              <a:gd name="connsiteY1" fmla="*/ 184324 h 429247"/>
              <a:gd name="connsiteX2" fmla="*/ 133258 w 1381126"/>
              <a:gd name="connsiteY2" fmla="*/ 300357 h 429247"/>
              <a:gd name="connsiteX3" fmla="*/ 321219 w 1381126"/>
              <a:gd name="connsiteY3" fmla="*/ 367004 h 429247"/>
              <a:gd name="connsiteX4" fmla="*/ 574539 w 1381126"/>
              <a:gd name="connsiteY4" fmla="*/ 407856 h 429247"/>
              <a:gd name="connsiteX5" fmla="*/ 966742 w 1381126"/>
              <a:gd name="connsiteY5" fmla="*/ 425224 h 429247"/>
              <a:gd name="connsiteX6" fmla="*/ 1381126 w 1381126"/>
              <a:gd name="connsiteY6" fmla="*/ 429247 h 429247"/>
              <a:gd name="connsiteX0" fmla="*/ 0 w 1381126"/>
              <a:gd name="connsiteY0" fmla="*/ 0 h 435396"/>
              <a:gd name="connsiteX1" fmla="*/ 39825 w 1381126"/>
              <a:gd name="connsiteY1" fmla="*/ 190473 h 435396"/>
              <a:gd name="connsiteX2" fmla="*/ 133258 w 1381126"/>
              <a:gd name="connsiteY2" fmla="*/ 306506 h 435396"/>
              <a:gd name="connsiteX3" fmla="*/ 321219 w 1381126"/>
              <a:gd name="connsiteY3" fmla="*/ 373153 h 435396"/>
              <a:gd name="connsiteX4" fmla="*/ 574539 w 1381126"/>
              <a:gd name="connsiteY4" fmla="*/ 414005 h 435396"/>
              <a:gd name="connsiteX5" fmla="*/ 966742 w 1381126"/>
              <a:gd name="connsiteY5" fmla="*/ 431373 h 435396"/>
              <a:gd name="connsiteX6" fmla="*/ 1381126 w 1381126"/>
              <a:gd name="connsiteY6" fmla="*/ 435396 h 43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126" h="435396">
                <a:moveTo>
                  <a:pt x="0" y="0"/>
                </a:moveTo>
                <a:cubicBezTo>
                  <a:pt x="11566" y="104298"/>
                  <a:pt x="17615" y="139389"/>
                  <a:pt x="39825" y="190473"/>
                </a:cubicBezTo>
                <a:cubicBezTo>
                  <a:pt x="62035" y="241557"/>
                  <a:pt x="86359" y="276059"/>
                  <a:pt x="133258" y="306506"/>
                </a:cubicBezTo>
                <a:cubicBezTo>
                  <a:pt x="180157" y="336953"/>
                  <a:pt x="247672" y="355237"/>
                  <a:pt x="321219" y="373153"/>
                </a:cubicBezTo>
                <a:cubicBezTo>
                  <a:pt x="394766" y="391069"/>
                  <a:pt x="466952" y="404302"/>
                  <a:pt x="574539" y="414005"/>
                </a:cubicBezTo>
                <a:cubicBezTo>
                  <a:pt x="682126" y="423708"/>
                  <a:pt x="833921" y="428705"/>
                  <a:pt x="966742" y="431373"/>
                </a:cubicBezTo>
                <a:cubicBezTo>
                  <a:pt x="1099563" y="434041"/>
                  <a:pt x="1182753" y="433906"/>
                  <a:pt x="1381126" y="435396"/>
                </a:cubicBezTo>
              </a:path>
            </a:pathLst>
          </a:custGeom>
          <a:noFill/>
          <a:ln w="50800" cmpd="sng">
            <a:solidFill>
              <a:srgbClr val="00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p>
        </p:txBody>
      </p:sp>
      <p:grpSp>
        <p:nvGrpSpPr>
          <p:cNvPr id="119" name="Big Axis ω_x, ω_p shifted"/>
          <p:cNvGrpSpPr/>
          <p:nvPr/>
        </p:nvGrpSpPr>
        <p:grpSpPr>
          <a:xfrm>
            <a:off x="3024" y="1006437"/>
            <a:ext cx="4703991" cy="4162669"/>
            <a:chOff x="823029" y="-825199"/>
            <a:chExt cx="4703991" cy="4162669"/>
          </a:xfrm>
        </p:grpSpPr>
        <p:cxnSp>
          <p:nvCxnSpPr>
            <p:cNvPr id="123" name="Axis X"/>
            <p:cNvCxnSpPr/>
            <p:nvPr/>
          </p:nvCxnSpPr>
          <p:spPr>
            <a:xfrm>
              <a:off x="1416387" y="2947479"/>
              <a:ext cx="3797082"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24" name="Axis P"/>
            <p:cNvCxnSpPr/>
            <p:nvPr/>
          </p:nvCxnSpPr>
          <p:spPr>
            <a:xfrm flipV="1">
              <a:off x="1410405" y="-825199"/>
              <a:ext cx="0" cy="3767923"/>
            </a:xfrm>
            <a:prstGeom prst="straightConnector1">
              <a:avLst/>
            </a:prstGeom>
            <a:ln cap="rnd">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25" name="X"/>
                <p:cNvSpPr txBox="1"/>
                <p:nvPr/>
              </p:nvSpPr>
              <p:spPr>
                <a:xfrm>
                  <a:off x="4894732" y="2875805"/>
                  <a:ext cx="63228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𝑥</m:t>
                            </m:r>
                          </m:sub>
                        </m:sSub>
                      </m:oMath>
                    </m:oMathPara>
                  </a14:m>
                  <a:endParaRPr lang="fi-FI" sz="2400" dirty="0">
                    <a:solidFill>
                      <a:srgbClr val="000000"/>
                    </a:solidFill>
                  </a:endParaRPr>
                </a:p>
              </p:txBody>
            </p:sp>
          </mc:Choice>
          <mc:Fallback xmlns="">
            <p:sp>
              <p:nvSpPr>
                <p:cNvPr id="125" name="X"/>
                <p:cNvSpPr txBox="1">
                  <a:spLocks noRot="1" noChangeAspect="1" noMove="1" noResize="1" noEditPoints="1" noAdjustHandles="1" noChangeArrowheads="1" noChangeShapeType="1" noTextEdit="1"/>
                </p:cNvSpPr>
                <p:nvPr/>
              </p:nvSpPr>
              <p:spPr>
                <a:xfrm>
                  <a:off x="4894732" y="2875805"/>
                  <a:ext cx="632288" cy="461665"/>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6" name="Y"/>
                <p:cNvSpPr txBox="1"/>
                <p:nvPr/>
              </p:nvSpPr>
              <p:spPr>
                <a:xfrm>
                  <a:off x="823029" y="128645"/>
                  <a:ext cx="33695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 </m:t>
                        </m:r>
                      </m:oMath>
                    </m:oMathPara>
                  </a14:m>
                  <a:endParaRPr lang="fi-FI" sz="2400" dirty="0">
                    <a:solidFill>
                      <a:srgbClr val="000000"/>
                    </a:solidFill>
                  </a:endParaRPr>
                </a:p>
              </p:txBody>
            </p:sp>
          </mc:Choice>
          <mc:Fallback xmlns="">
            <p:sp>
              <p:nvSpPr>
                <p:cNvPr id="126" name="Y"/>
                <p:cNvSpPr txBox="1">
                  <a:spLocks noRot="1" noChangeAspect="1" noMove="1" noResize="1" noEditPoints="1" noAdjustHandles="1" noChangeArrowheads="1" noChangeShapeType="1" noTextEdit="1"/>
                </p:cNvSpPr>
                <p:nvPr/>
              </p:nvSpPr>
              <p:spPr>
                <a:xfrm>
                  <a:off x="823029" y="128645"/>
                  <a:ext cx="336952" cy="461665"/>
                </a:xfrm>
                <a:prstGeom prst="rect">
                  <a:avLst/>
                </a:prstGeom>
                <a:blipFill rotWithShape="0">
                  <a:blip r:embed="rId13"/>
                  <a:stretch>
                    <a:fillRect/>
                  </a:stretch>
                </a:blipFill>
              </p:spPr>
              <p:txBody>
                <a:bodyPr/>
                <a:lstStyle/>
                <a:p>
                  <a:r>
                    <a:rPr lang="en-US">
                      <a:noFill/>
                    </a:rPr>
                    <a:t> </a:t>
                  </a:r>
                </a:p>
              </p:txBody>
            </p:sp>
          </mc:Fallback>
        </mc:AlternateContent>
      </p:grpSp>
      <p:cxnSp>
        <p:nvCxnSpPr>
          <p:cNvPr id="120" name="Fourier ω_x=0"/>
          <p:cNvCxnSpPr/>
          <p:nvPr/>
        </p:nvCxnSpPr>
        <p:spPr>
          <a:xfrm rot="5400000">
            <a:off x="2410793" y="4794869"/>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sp>
        <p:nvSpPr>
          <p:cNvPr id="3" name="Sine^2"/>
          <p:cNvSpPr/>
          <p:nvPr/>
        </p:nvSpPr>
        <p:spPr>
          <a:xfrm>
            <a:off x="526538" y="4515943"/>
            <a:ext cx="3786958" cy="249536"/>
          </a:xfrm>
          <a:custGeom>
            <a:avLst/>
            <a:gdLst>
              <a:gd name="connsiteX0" fmla="*/ 0 w 1593057"/>
              <a:gd name="connsiteY0" fmla="*/ 0 h 1354950"/>
              <a:gd name="connsiteX1" fmla="*/ 71438 w 1593057"/>
              <a:gd name="connsiteY1" fmla="*/ 16669 h 1354950"/>
              <a:gd name="connsiteX2" fmla="*/ 138113 w 1593057"/>
              <a:gd name="connsiteY2" fmla="*/ 69057 h 1354950"/>
              <a:gd name="connsiteX3" fmla="*/ 216694 w 1593057"/>
              <a:gd name="connsiteY3" fmla="*/ 169069 h 1354950"/>
              <a:gd name="connsiteX4" fmla="*/ 319088 w 1593057"/>
              <a:gd name="connsiteY4" fmla="*/ 335757 h 1354950"/>
              <a:gd name="connsiteX5" fmla="*/ 402432 w 1593057"/>
              <a:gd name="connsiteY5" fmla="*/ 521494 h 1354950"/>
              <a:gd name="connsiteX6" fmla="*/ 495300 w 1593057"/>
              <a:gd name="connsiteY6" fmla="*/ 721519 h 1354950"/>
              <a:gd name="connsiteX7" fmla="*/ 628650 w 1593057"/>
              <a:gd name="connsiteY7" fmla="*/ 1000125 h 1354950"/>
              <a:gd name="connsiteX8" fmla="*/ 740569 w 1593057"/>
              <a:gd name="connsiteY8" fmla="*/ 1185863 h 1354950"/>
              <a:gd name="connsiteX9" fmla="*/ 835819 w 1593057"/>
              <a:gd name="connsiteY9" fmla="*/ 1297782 h 1354950"/>
              <a:gd name="connsiteX10" fmla="*/ 900113 w 1593057"/>
              <a:gd name="connsiteY10" fmla="*/ 1338263 h 1354950"/>
              <a:gd name="connsiteX11" fmla="*/ 957263 w 1593057"/>
              <a:gd name="connsiteY11" fmla="*/ 1354932 h 1354950"/>
              <a:gd name="connsiteX12" fmla="*/ 1009650 w 1593057"/>
              <a:gd name="connsiteY12" fmla="*/ 1340644 h 1354950"/>
              <a:gd name="connsiteX13" fmla="*/ 1078707 w 1593057"/>
              <a:gd name="connsiteY13" fmla="*/ 1302544 h 1354950"/>
              <a:gd name="connsiteX14" fmla="*/ 1173957 w 1593057"/>
              <a:gd name="connsiteY14" fmla="*/ 1183482 h 1354950"/>
              <a:gd name="connsiteX15" fmla="*/ 1283494 w 1593057"/>
              <a:gd name="connsiteY15" fmla="*/ 1002507 h 1354950"/>
              <a:gd name="connsiteX16" fmla="*/ 1404938 w 1593057"/>
              <a:gd name="connsiteY16" fmla="*/ 747713 h 1354950"/>
              <a:gd name="connsiteX17" fmla="*/ 1457325 w 1593057"/>
              <a:gd name="connsiteY17" fmla="*/ 631032 h 1354950"/>
              <a:gd name="connsiteX18" fmla="*/ 1593057 w 1593057"/>
              <a:gd name="connsiteY18" fmla="*/ 350044 h 1354950"/>
              <a:gd name="connsiteX0" fmla="*/ 0 w 1604964"/>
              <a:gd name="connsiteY0" fmla="*/ 0 h 1354950"/>
              <a:gd name="connsiteX1" fmla="*/ 71438 w 1604964"/>
              <a:gd name="connsiteY1" fmla="*/ 16669 h 1354950"/>
              <a:gd name="connsiteX2" fmla="*/ 138113 w 1604964"/>
              <a:gd name="connsiteY2" fmla="*/ 69057 h 1354950"/>
              <a:gd name="connsiteX3" fmla="*/ 216694 w 1604964"/>
              <a:gd name="connsiteY3" fmla="*/ 169069 h 1354950"/>
              <a:gd name="connsiteX4" fmla="*/ 319088 w 1604964"/>
              <a:gd name="connsiteY4" fmla="*/ 335757 h 1354950"/>
              <a:gd name="connsiteX5" fmla="*/ 402432 w 1604964"/>
              <a:gd name="connsiteY5" fmla="*/ 521494 h 1354950"/>
              <a:gd name="connsiteX6" fmla="*/ 495300 w 1604964"/>
              <a:gd name="connsiteY6" fmla="*/ 721519 h 1354950"/>
              <a:gd name="connsiteX7" fmla="*/ 628650 w 1604964"/>
              <a:gd name="connsiteY7" fmla="*/ 1000125 h 1354950"/>
              <a:gd name="connsiteX8" fmla="*/ 740569 w 1604964"/>
              <a:gd name="connsiteY8" fmla="*/ 1185863 h 1354950"/>
              <a:gd name="connsiteX9" fmla="*/ 835819 w 1604964"/>
              <a:gd name="connsiteY9" fmla="*/ 1297782 h 1354950"/>
              <a:gd name="connsiteX10" fmla="*/ 900113 w 1604964"/>
              <a:gd name="connsiteY10" fmla="*/ 1338263 h 1354950"/>
              <a:gd name="connsiteX11" fmla="*/ 957263 w 1604964"/>
              <a:gd name="connsiteY11" fmla="*/ 1354932 h 1354950"/>
              <a:gd name="connsiteX12" fmla="*/ 1009650 w 1604964"/>
              <a:gd name="connsiteY12" fmla="*/ 1340644 h 1354950"/>
              <a:gd name="connsiteX13" fmla="*/ 1078707 w 1604964"/>
              <a:gd name="connsiteY13" fmla="*/ 1302544 h 1354950"/>
              <a:gd name="connsiteX14" fmla="*/ 1173957 w 1604964"/>
              <a:gd name="connsiteY14" fmla="*/ 1183482 h 1354950"/>
              <a:gd name="connsiteX15" fmla="*/ 1283494 w 1604964"/>
              <a:gd name="connsiteY15" fmla="*/ 1002507 h 1354950"/>
              <a:gd name="connsiteX16" fmla="*/ 1404938 w 1604964"/>
              <a:gd name="connsiteY16" fmla="*/ 747713 h 1354950"/>
              <a:gd name="connsiteX17" fmla="*/ 1457325 w 1604964"/>
              <a:gd name="connsiteY17" fmla="*/ 631032 h 1354950"/>
              <a:gd name="connsiteX18" fmla="*/ 1604964 w 1604964"/>
              <a:gd name="connsiteY18" fmla="*/ 323850 h 1354950"/>
              <a:gd name="connsiteX0" fmla="*/ 0 w 1615239"/>
              <a:gd name="connsiteY0" fmla="*/ 0 h 1354950"/>
              <a:gd name="connsiteX1" fmla="*/ 71438 w 1615239"/>
              <a:gd name="connsiteY1" fmla="*/ 16669 h 1354950"/>
              <a:gd name="connsiteX2" fmla="*/ 138113 w 1615239"/>
              <a:gd name="connsiteY2" fmla="*/ 69057 h 1354950"/>
              <a:gd name="connsiteX3" fmla="*/ 216694 w 1615239"/>
              <a:gd name="connsiteY3" fmla="*/ 169069 h 1354950"/>
              <a:gd name="connsiteX4" fmla="*/ 319088 w 1615239"/>
              <a:gd name="connsiteY4" fmla="*/ 335757 h 1354950"/>
              <a:gd name="connsiteX5" fmla="*/ 402432 w 1615239"/>
              <a:gd name="connsiteY5" fmla="*/ 521494 h 1354950"/>
              <a:gd name="connsiteX6" fmla="*/ 495300 w 1615239"/>
              <a:gd name="connsiteY6" fmla="*/ 721519 h 1354950"/>
              <a:gd name="connsiteX7" fmla="*/ 628650 w 1615239"/>
              <a:gd name="connsiteY7" fmla="*/ 1000125 h 1354950"/>
              <a:gd name="connsiteX8" fmla="*/ 740569 w 1615239"/>
              <a:gd name="connsiteY8" fmla="*/ 1185863 h 1354950"/>
              <a:gd name="connsiteX9" fmla="*/ 835819 w 1615239"/>
              <a:gd name="connsiteY9" fmla="*/ 1297782 h 1354950"/>
              <a:gd name="connsiteX10" fmla="*/ 900113 w 1615239"/>
              <a:gd name="connsiteY10" fmla="*/ 1338263 h 1354950"/>
              <a:gd name="connsiteX11" fmla="*/ 957263 w 1615239"/>
              <a:gd name="connsiteY11" fmla="*/ 1354932 h 1354950"/>
              <a:gd name="connsiteX12" fmla="*/ 1009650 w 1615239"/>
              <a:gd name="connsiteY12" fmla="*/ 1340644 h 1354950"/>
              <a:gd name="connsiteX13" fmla="*/ 1078707 w 1615239"/>
              <a:gd name="connsiteY13" fmla="*/ 1302544 h 1354950"/>
              <a:gd name="connsiteX14" fmla="*/ 1173957 w 1615239"/>
              <a:gd name="connsiteY14" fmla="*/ 1183482 h 1354950"/>
              <a:gd name="connsiteX15" fmla="*/ 1283494 w 1615239"/>
              <a:gd name="connsiteY15" fmla="*/ 1002507 h 1354950"/>
              <a:gd name="connsiteX16" fmla="*/ 1404938 w 1615239"/>
              <a:gd name="connsiteY16" fmla="*/ 747713 h 1354950"/>
              <a:gd name="connsiteX17" fmla="*/ 1457325 w 1615239"/>
              <a:gd name="connsiteY17" fmla="*/ 631032 h 1354950"/>
              <a:gd name="connsiteX18" fmla="*/ 1604964 w 1615239"/>
              <a:gd name="connsiteY18" fmla="*/ 323850 h 1354950"/>
              <a:gd name="connsiteX19" fmla="*/ 1602581 w 1615239"/>
              <a:gd name="connsiteY19" fmla="*/ 323850 h 1354950"/>
              <a:gd name="connsiteX0" fmla="*/ 0 w 1643075"/>
              <a:gd name="connsiteY0" fmla="*/ 0 h 1354950"/>
              <a:gd name="connsiteX1" fmla="*/ 71438 w 1643075"/>
              <a:gd name="connsiteY1" fmla="*/ 16669 h 1354950"/>
              <a:gd name="connsiteX2" fmla="*/ 138113 w 1643075"/>
              <a:gd name="connsiteY2" fmla="*/ 69057 h 1354950"/>
              <a:gd name="connsiteX3" fmla="*/ 216694 w 1643075"/>
              <a:gd name="connsiteY3" fmla="*/ 169069 h 1354950"/>
              <a:gd name="connsiteX4" fmla="*/ 319088 w 1643075"/>
              <a:gd name="connsiteY4" fmla="*/ 335757 h 1354950"/>
              <a:gd name="connsiteX5" fmla="*/ 402432 w 1643075"/>
              <a:gd name="connsiteY5" fmla="*/ 521494 h 1354950"/>
              <a:gd name="connsiteX6" fmla="*/ 495300 w 1643075"/>
              <a:gd name="connsiteY6" fmla="*/ 721519 h 1354950"/>
              <a:gd name="connsiteX7" fmla="*/ 628650 w 1643075"/>
              <a:gd name="connsiteY7" fmla="*/ 1000125 h 1354950"/>
              <a:gd name="connsiteX8" fmla="*/ 740569 w 1643075"/>
              <a:gd name="connsiteY8" fmla="*/ 1185863 h 1354950"/>
              <a:gd name="connsiteX9" fmla="*/ 835819 w 1643075"/>
              <a:gd name="connsiteY9" fmla="*/ 1297782 h 1354950"/>
              <a:gd name="connsiteX10" fmla="*/ 900113 w 1643075"/>
              <a:gd name="connsiteY10" fmla="*/ 1338263 h 1354950"/>
              <a:gd name="connsiteX11" fmla="*/ 957263 w 1643075"/>
              <a:gd name="connsiteY11" fmla="*/ 1354932 h 1354950"/>
              <a:gd name="connsiteX12" fmla="*/ 1009650 w 1643075"/>
              <a:gd name="connsiteY12" fmla="*/ 1340644 h 1354950"/>
              <a:gd name="connsiteX13" fmla="*/ 1078707 w 1643075"/>
              <a:gd name="connsiteY13" fmla="*/ 1302544 h 1354950"/>
              <a:gd name="connsiteX14" fmla="*/ 1173957 w 1643075"/>
              <a:gd name="connsiteY14" fmla="*/ 1183482 h 1354950"/>
              <a:gd name="connsiteX15" fmla="*/ 1283494 w 1643075"/>
              <a:gd name="connsiteY15" fmla="*/ 1002507 h 1354950"/>
              <a:gd name="connsiteX16" fmla="*/ 1404938 w 1643075"/>
              <a:gd name="connsiteY16" fmla="*/ 747713 h 1354950"/>
              <a:gd name="connsiteX17" fmla="*/ 1457325 w 1643075"/>
              <a:gd name="connsiteY17" fmla="*/ 631032 h 1354950"/>
              <a:gd name="connsiteX18" fmla="*/ 1604964 w 1643075"/>
              <a:gd name="connsiteY18" fmla="*/ 323850 h 1354950"/>
              <a:gd name="connsiteX19" fmla="*/ 1643063 w 1643075"/>
              <a:gd name="connsiteY19" fmla="*/ 269081 h 1354950"/>
              <a:gd name="connsiteX0" fmla="*/ 0 w 1685929"/>
              <a:gd name="connsiteY0" fmla="*/ 0 h 1354950"/>
              <a:gd name="connsiteX1" fmla="*/ 71438 w 1685929"/>
              <a:gd name="connsiteY1" fmla="*/ 16669 h 1354950"/>
              <a:gd name="connsiteX2" fmla="*/ 138113 w 1685929"/>
              <a:gd name="connsiteY2" fmla="*/ 69057 h 1354950"/>
              <a:gd name="connsiteX3" fmla="*/ 216694 w 1685929"/>
              <a:gd name="connsiteY3" fmla="*/ 169069 h 1354950"/>
              <a:gd name="connsiteX4" fmla="*/ 319088 w 1685929"/>
              <a:gd name="connsiteY4" fmla="*/ 335757 h 1354950"/>
              <a:gd name="connsiteX5" fmla="*/ 402432 w 1685929"/>
              <a:gd name="connsiteY5" fmla="*/ 521494 h 1354950"/>
              <a:gd name="connsiteX6" fmla="*/ 495300 w 1685929"/>
              <a:gd name="connsiteY6" fmla="*/ 721519 h 1354950"/>
              <a:gd name="connsiteX7" fmla="*/ 628650 w 1685929"/>
              <a:gd name="connsiteY7" fmla="*/ 1000125 h 1354950"/>
              <a:gd name="connsiteX8" fmla="*/ 740569 w 1685929"/>
              <a:gd name="connsiteY8" fmla="*/ 1185863 h 1354950"/>
              <a:gd name="connsiteX9" fmla="*/ 835819 w 1685929"/>
              <a:gd name="connsiteY9" fmla="*/ 1297782 h 1354950"/>
              <a:gd name="connsiteX10" fmla="*/ 900113 w 1685929"/>
              <a:gd name="connsiteY10" fmla="*/ 1338263 h 1354950"/>
              <a:gd name="connsiteX11" fmla="*/ 957263 w 1685929"/>
              <a:gd name="connsiteY11" fmla="*/ 1354932 h 1354950"/>
              <a:gd name="connsiteX12" fmla="*/ 1009650 w 1685929"/>
              <a:gd name="connsiteY12" fmla="*/ 1340644 h 1354950"/>
              <a:gd name="connsiteX13" fmla="*/ 1078707 w 1685929"/>
              <a:gd name="connsiteY13" fmla="*/ 1302544 h 1354950"/>
              <a:gd name="connsiteX14" fmla="*/ 1173957 w 1685929"/>
              <a:gd name="connsiteY14" fmla="*/ 1183482 h 1354950"/>
              <a:gd name="connsiteX15" fmla="*/ 1283494 w 1685929"/>
              <a:gd name="connsiteY15" fmla="*/ 1002507 h 1354950"/>
              <a:gd name="connsiteX16" fmla="*/ 1404938 w 1685929"/>
              <a:gd name="connsiteY16" fmla="*/ 747713 h 1354950"/>
              <a:gd name="connsiteX17" fmla="*/ 1457325 w 1685929"/>
              <a:gd name="connsiteY17" fmla="*/ 631032 h 1354950"/>
              <a:gd name="connsiteX18" fmla="*/ 1604964 w 1685929"/>
              <a:gd name="connsiteY18" fmla="*/ 323850 h 1354950"/>
              <a:gd name="connsiteX19" fmla="*/ 1685926 w 1685929"/>
              <a:gd name="connsiteY19" fmla="*/ 183356 h 1354950"/>
              <a:gd name="connsiteX0" fmla="*/ 0 w 1690713"/>
              <a:gd name="connsiteY0" fmla="*/ 0 h 1354950"/>
              <a:gd name="connsiteX1" fmla="*/ 71438 w 1690713"/>
              <a:gd name="connsiteY1" fmla="*/ 16669 h 1354950"/>
              <a:gd name="connsiteX2" fmla="*/ 138113 w 1690713"/>
              <a:gd name="connsiteY2" fmla="*/ 69057 h 1354950"/>
              <a:gd name="connsiteX3" fmla="*/ 216694 w 1690713"/>
              <a:gd name="connsiteY3" fmla="*/ 169069 h 1354950"/>
              <a:gd name="connsiteX4" fmla="*/ 319088 w 1690713"/>
              <a:gd name="connsiteY4" fmla="*/ 335757 h 1354950"/>
              <a:gd name="connsiteX5" fmla="*/ 402432 w 1690713"/>
              <a:gd name="connsiteY5" fmla="*/ 521494 h 1354950"/>
              <a:gd name="connsiteX6" fmla="*/ 495300 w 1690713"/>
              <a:gd name="connsiteY6" fmla="*/ 721519 h 1354950"/>
              <a:gd name="connsiteX7" fmla="*/ 628650 w 1690713"/>
              <a:gd name="connsiteY7" fmla="*/ 1000125 h 1354950"/>
              <a:gd name="connsiteX8" fmla="*/ 740569 w 1690713"/>
              <a:gd name="connsiteY8" fmla="*/ 1185863 h 1354950"/>
              <a:gd name="connsiteX9" fmla="*/ 835819 w 1690713"/>
              <a:gd name="connsiteY9" fmla="*/ 1297782 h 1354950"/>
              <a:gd name="connsiteX10" fmla="*/ 900113 w 1690713"/>
              <a:gd name="connsiteY10" fmla="*/ 1338263 h 1354950"/>
              <a:gd name="connsiteX11" fmla="*/ 957263 w 1690713"/>
              <a:gd name="connsiteY11" fmla="*/ 1354932 h 1354950"/>
              <a:gd name="connsiteX12" fmla="*/ 1009650 w 1690713"/>
              <a:gd name="connsiteY12" fmla="*/ 1340644 h 1354950"/>
              <a:gd name="connsiteX13" fmla="*/ 1078707 w 1690713"/>
              <a:gd name="connsiteY13" fmla="*/ 1302544 h 1354950"/>
              <a:gd name="connsiteX14" fmla="*/ 1173957 w 1690713"/>
              <a:gd name="connsiteY14" fmla="*/ 1183482 h 1354950"/>
              <a:gd name="connsiteX15" fmla="*/ 1283494 w 1690713"/>
              <a:gd name="connsiteY15" fmla="*/ 1002507 h 1354950"/>
              <a:gd name="connsiteX16" fmla="*/ 1404938 w 1690713"/>
              <a:gd name="connsiteY16" fmla="*/ 747713 h 1354950"/>
              <a:gd name="connsiteX17" fmla="*/ 1457325 w 1690713"/>
              <a:gd name="connsiteY17" fmla="*/ 631032 h 1354950"/>
              <a:gd name="connsiteX18" fmla="*/ 1604964 w 1690713"/>
              <a:gd name="connsiteY18" fmla="*/ 323850 h 1354950"/>
              <a:gd name="connsiteX19" fmla="*/ 1685926 w 1690713"/>
              <a:gd name="connsiteY19" fmla="*/ 183356 h 1354950"/>
              <a:gd name="connsiteX20" fmla="*/ 1681162 w 1690713"/>
              <a:gd name="connsiteY20" fmla="*/ 183357 h 1354950"/>
              <a:gd name="connsiteX0" fmla="*/ 0 w 1771659"/>
              <a:gd name="connsiteY0" fmla="*/ 0 h 1354950"/>
              <a:gd name="connsiteX1" fmla="*/ 71438 w 1771659"/>
              <a:gd name="connsiteY1" fmla="*/ 16669 h 1354950"/>
              <a:gd name="connsiteX2" fmla="*/ 138113 w 1771659"/>
              <a:gd name="connsiteY2" fmla="*/ 69057 h 1354950"/>
              <a:gd name="connsiteX3" fmla="*/ 216694 w 1771659"/>
              <a:gd name="connsiteY3" fmla="*/ 169069 h 1354950"/>
              <a:gd name="connsiteX4" fmla="*/ 319088 w 1771659"/>
              <a:gd name="connsiteY4" fmla="*/ 335757 h 1354950"/>
              <a:gd name="connsiteX5" fmla="*/ 402432 w 1771659"/>
              <a:gd name="connsiteY5" fmla="*/ 521494 h 1354950"/>
              <a:gd name="connsiteX6" fmla="*/ 495300 w 1771659"/>
              <a:gd name="connsiteY6" fmla="*/ 721519 h 1354950"/>
              <a:gd name="connsiteX7" fmla="*/ 628650 w 1771659"/>
              <a:gd name="connsiteY7" fmla="*/ 1000125 h 1354950"/>
              <a:gd name="connsiteX8" fmla="*/ 740569 w 1771659"/>
              <a:gd name="connsiteY8" fmla="*/ 1185863 h 1354950"/>
              <a:gd name="connsiteX9" fmla="*/ 835819 w 1771659"/>
              <a:gd name="connsiteY9" fmla="*/ 1297782 h 1354950"/>
              <a:gd name="connsiteX10" fmla="*/ 900113 w 1771659"/>
              <a:gd name="connsiteY10" fmla="*/ 1338263 h 1354950"/>
              <a:gd name="connsiteX11" fmla="*/ 957263 w 1771659"/>
              <a:gd name="connsiteY11" fmla="*/ 1354932 h 1354950"/>
              <a:gd name="connsiteX12" fmla="*/ 1009650 w 1771659"/>
              <a:gd name="connsiteY12" fmla="*/ 1340644 h 1354950"/>
              <a:gd name="connsiteX13" fmla="*/ 1078707 w 1771659"/>
              <a:gd name="connsiteY13" fmla="*/ 1302544 h 1354950"/>
              <a:gd name="connsiteX14" fmla="*/ 1173957 w 1771659"/>
              <a:gd name="connsiteY14" fmla="*/ 1183482 h 1354950"/>
              <a:gd name="connsiteX15" fmla="*/ 1283494 w 1771659"/>
              <a:gd name="connsiteY15" fmla="*/ 1002507 h 1354950"/>
              <a:gd name="connsiteX16" fmla="*/ 1404938 w 1771659"/>
              <a:gd name="connsiteY16" fmla="*/ 747713 h 1354950"/>
              <a:gd name="connsiteX17" fmla="*/ 1457325 w 1771659"/>
              <a:gd name="connsiteY17" fmla="*/ 631032 h 1354950"/>
              <a:gd name="connsiteX18" fmla="*/ 1604964 w 1771659"/>
              <a:gd name="connsiteY18" fmla="*/ 323850 h 1354950"/>
              <a:gd name="connsiteX19" fmla="*/ 1685926 w 1771659"/>
              <a:gd name="connsiteY19" fmla="*/ 183356 h 1354950"/>
              <a:gd name="connsiteX20" fmla="*/ 1771650 w 1771659"/>
              <a:gd name="connsiteY20" fmla="*/ 78582 h 1354950"/>
              <a:gd name="connsiteX0" fmla="*/ 0 w 1777999"/>
              <a:gd name="connsiteY0" fmla="*/ 0 h 1354950"/>
              <a:gd name="connsiteX1" fmla="*/ 71438 w 1777999"/>
              <a:gd name="connsiteY1" fmla="*/ 16669 h 1354950"/>
              <a:gd name="connsiteX2" fmla="*/ 138113 w 1777999"/>
              <a:gd name="connsiteY2" fmla="*/ 69057 h 1354950"/>
              <a:gd name="connsiteX3" fmla="*/ 216694 w 1777999"/>
              <a:gd name="connsiteY3" fmla="*/ 169069 h 1354950"/>
              <a:gd name="connsiteX4" fmla="*/ 319088 w 1777999"/>
              <a:gd name="connsiteY4" fmla="*/ 335757 h 1354950"/>
              <a:gd name="connsiteX5" fmla="*/ 402432 w 1777999"/>
              <a:gd name="connsiteY5" fmla="*/ 521494 h 1354950"/>
              <a:gd name="connsiteX6" fmla="*/ 495300 w 1777999"/>
              <a:gd name="connsiteY6" fmla="*/ 721519 h 1354950"/>
              <a:gd name="connsiteX7" fmla="*/ 628650 w 1777999"/>
              <a:gd name="connsiteY7" fmla="*/ 1000125 h 1354950"/>
              <a:gd name="connsiteX8" fmla="*/ 740569 w 1777999"/>
              <a:gd name="connsiteY8" fmla="*/ 1185863 h 1354950"/>
              <a:gd name="connsiteX9" fmla="*/ 835819 w 1777999"/>
              <a:gd name="connsiteY9" fmla="*/ 1297782 h 1354950"/>
              <a:gd name="connsiteX10" fmla="*/ 900113 w 1777999"/>
              <a:gd name="connsiteY10" fmla="*/ 1338263 h 1354950"/>
              <a:gd name="connsiteX11" fmla="*/ 957263 w 1777999"/>
              <a:gd name="connsiteY11" fmla="*/ 1354932 h 1354950"/>
              <a:gd name="connsiteX12" fmla="*/ 1009650 w 1777999"/>
              <a:gd name="connsiteY12" fmla="*/ 1340644 h 1354950"/>
              <a:gd name="connsiteX13" fmla="*/ 1078707 w 1777999"/>
              <a:gd name="connsiteY13" fmla="*/ 1302544 h 1354950"/>
              <a:gd name="connsiteX14" fmla="*/ 1173957 w 1777999"/>
              <a:gd name="connsiteY14" fmla="*/ 1183482 h 1354950"/>
              <a:gd name="connsiteX15" fmla="*/ 1283494 w 1777999"/>
              <a:gd name="connsiteY15" fmla="*/ 1002507 h 1354950"/>
              <a:gd name="connsiteX16" fmla="*/ 1404938 w 1777999"/>
              <a:gd name="connsiteY16" fmla="*/ 747713 h 1354950"/>
              <a:gd name="connsiteX17" fmla="*/ 1457325 w 1777999"/>
              <a:gd name="connsiteY17" fmla="*/ 631032 h 1354950"/>
              <a:gd name="connsiteX18" fmla="*/ 1604964 w 1777999"/>
              <a:gd name="connsiteY18" fmla="*/ 323850 h 1354950"/>
              <a:gd name="connsiteX19" fmla="*/ 1685926 w 1777999"/>
              <a:gd name="connsiteY19" fmla="*/ 183356 h 1354950"/>
              <a:gd name="connsiteX20" fmla="*/ 1771650 w 1777999"/>
              <a:gd name="connsiteY20" fmla="*/ 78582 h 1354950"/>
              <a:gd name="connsiteX21" fmla="*/ 1771649 w 1777999"/>
              <a:gd name="connsiteY21" fmla="*/ 76200 h 1354950"/>
              <a:gd name="connsiteX0" fmla="*/ 0 w 1831180"/>
              <a:gd name="connsiteY0" fmla="*/ 0 h 1354950"/>
              <a:gd name="connsiteX1" fmla="*/ 71438 w 1831180"/>
              <a:gd name="connsiteY1" fmla="*/ 16669 h 1354950"/>
              <a:gd name="connsiteX2" fmla="*/ 138113 w 1831180"/>
              <a:gd name="connsiteY2" fmla="*/ 69057 h 1354950"/>
              <a:gd name="connsiteX3" fmla="*/ 216694 w 1831180"/>
              <a:gd name="connsiteY3" fmla="*/ 169069 h 1354950"/>
              <a:gd name="connsiteX4" fmla="*/ 319088 w 1831180"/>
              <a:gd name="connsiteY4" fmla="*/ 335757 h 1354950"/>
              <a:gd name="connsiteX5" fmla="*/ 402432 w 1831180"/>
              <a:gd name="connsiteY5" fmla="*/ 521494 h 1354950"/>
              <a:gd name="connsiteX6" fmla="*/ 495300 w 1831180"/>
              <a:gd name="connsiteY6" fmla="*/ 721519 h 1354950"/>
              <a:gd name="connsiteX7" fmla="*/ 628650 w 1831180"/>
              <a:gd name="connsiteY7" fmla="*/ 1000125 h 1354950"/>
              <a:gd name="connsiteX8" fmla="*/ 740569 w 1831180"/>
              <a:gd name="connsiteY8" fmla="*/ 1185863 h 1354950"/>
              <a:gd name="connsiteX9" fmla="*/ 835819 w 1831180"/>
              <a:gd name="connsiteY9" fmla="*/ 1297782 h 1354950"/>
              <a:gd name="connsiteX10" fmla="*/ 900113 w 1831180"/>
              <a:gd name="connsiteY10" fmla="*/ 1338263 h 1354950"/>
              <a:gd name="connsiteX11" fmla="*/ 957263 w 1831180"/>
              <a:gd name="connsiteY11" fmla="*/ 1354932 h 1354950"/>
              <a:gd name="connsiteX12" fmla="*/ 1009650 w 1831180"/>
              <a:gd name="connsiteY12" fmla="*/ 1340644 h 1354950"/>
              <a:gd name="connsiteX13" fmla="*/ 1078707 w 1831180"/>
              <a:gd name="connsiteY13" fmla="*/ 1302544 h 1354950"/>
              <a:gd name="connsiteX14" fmla="*/ 1173957 w 1831180"/>
              <a:gd name="connsiteY14" fmla="*/ 1183482 h 1354950"/>
              <a:gd name="connsiteX15" fmla="*/ 1283494 w 1831180"/>
              <a:gd name="connsiteY15" fmla="*/ 1002507 h 1354950"/>
              <a:gd name="connsiteX16" fmla="*/ 1404938 w 1831180"/>
              <a:gd name="connsiteY16" fmla="*/ 747713 h 1354950"/>
              <a:gd name="connsiteX17" fmla="*/ 1457325 w 1831180"/>
              <a:gd name="connsiteY17" fmla="*/ 631032 h 1354950"/>
              <a:gd name="connsiteX18" fmla="*/ 1604964 w 1831180"/>
              <a:gd name="connsiteY18" fmla="*/ 323850 h 1354950"/>
              <a:gd name="connsiteX19" fmla="*/ 1685926 w 1831180"/>
              <a:gd name="connsiteY19" fmla="*/ 183356 h 1354950"/>
              <a:gd name="connsiteX20" fmla="*/ 1771650 w 1831180"/>
              <a:gd name="connsiteY20" fmla="*/ 78582 h 1354950"/>
              <a:gd name="connsiteX21" fmla="*/ 1831180 w 1831180"/>
              <a:gd name="connsiteY21" fmla="*/ 16669 h 1354950"/>
              <a:gd name="connsiteX0" fmla="*/ 0 w 1859755"/>
              <a:gd name="connsiteY0" fmla="*/ 0 h 1354950"/>
              <a:gd name="connsiteX1" fmla="*/ 71438 w 1859755"/>
              <a:gd name="connsiteY1" fmla="*/ 16669 h 1354950"/>
              <a:gd name="connsiteX2" fmla="*/ 138113 w 1859755"/>
              <a:gd name="connsiteY2" fmla="*/ 69057 h 1354950"/>
              <a:gd name="connsiteX3" fmla="*/ 216694 w 1859755"/>
              <a:gd name="connsiteY3" fmla="*/ 169069 h 1354950"/>
              <a:gd name="connsiteX4" fmla="*/ 319088 w 1859755"/>
              <a:gd name="connsiteY4" fmla="*/ 335757 h 1354950"/>
              <a:gd name="connsiteX5" fmla="*/ 402432 w 1859755"/>
              <a:gd name="connsiteY5" fmla="*/ 521494 h 1354950"/>
              <a:gd name="connsiteX6" fmla="*/ 495300 w 1859755"/>
              <a:gd name="connsiteY6" fmla="*/ 721519 h 1354950"/>
              <a:gd name="connsiteX7" fmla="*/ 628650 w 1859755"/>
              <a:gd name="connsiteY7" fmla="*/ 1000125 h 1354950"/>
              <a:gd name="connsiteX8" fmla="*/ 740569 w 1859755"/>
              <a:gd name="connsiteY8" fmla="*/ 1185863 h 1354950"/>
              <a:gd name="connsiteX9" fmla="*/ 835819 w 1859755"/>
              <a:gd name="connsiteY9" fmla="*/ 1297782 h 1354950"/>
              <a:gd name="connsiteX10" fmla="*/ 900113 w 1859755"/>
              <a:gd name="connsiteY10" fmla="*/ 1338263 h 1354950"/>
              <a:gd name="connsiteX11" fmla="*/ 957263 w 1859755"/>
              <a:gd name="connsiteY11" fmla="*/ 1354932 h 1354950"/>
              <a:gd name="connsiteX12" fmla="*/ 1009650 w 1859755"/>
              <a:gd name="connsiteY12" fmla="*/ 1340644 h 1354950"/>
              <a:gd name="connsiteX13" fmla="*/ 1078707 w 1859755"/>
              <a:gd name="connsiteY13" fmla="*/ 1302544 h 1354950"/>
              <a:gd name="connsiteX14" fmla="*/ 1173957 w 1859755"/>
              <a:gd name="connsiteY14" fmla="*/ 1183482 h 1354950"/>
              <a:gd name="connsiteX15" fmla="*/ 1283494 w 1859755"/>
              <a:gd name="connsiteY15" fmla="*/ 1002507 h 1354950"/>
              <a:gd name="connsiteX16" fmla="*/ 1404938 w 1859755"/>
              <a:gd name="connsiteY16" fmla="*/ 747713 h 1354950"/>
              <a:gd name="connsiteX17" fmla="*/ 1457325 w 1859755"/>
              <a:gd name="connsiteY17" fmla="*/ 631032 h 1354950"/>
              <a:gd name="connsiteX18" fmla="*/ 1604964 w 1859755"/>
              <a:gd name="connsiteY18" fmla="*/ 323850 h 1354950"/>
              <a:gd name="connsiteX19" fmla="*/ 1685926 w 1859755"/>
              <a:gd name="connsiteY19" fmla="*/ 183356 h 1354950"/>
              <a:gd name="connsiteX20" fmla="*/ 1771650 w 1859755"/>
              <a:gd name="connsiteY20" fmla="*/ 78582 h 1354950"/>
              <a:gd name="connsiteX21" fmla="*/ 1859755 w 1859755"/>
              <a:gd name="connsiteY21" fmla="*/ 11906 h 1354950"/>
              <a:gd name="connsiteX0" fmla="*/ 0 w 1788317"/>
              <a:gd name="connsiteY0" fmla="*/ 4763 h 1343044"/>
              <a:gd name="connsiteX1" fmla="*/ 66675 w 1788317"/>
              <a:gd name="connsiteY1" fmla="*/ 57151 h 1343044"/>
              <a:gd name="connsiteX2" fmla="*/ 145256 w 1788317"/>
              <a:gd name="connsiteY2" fmla="*/ 157163 h 1343044"/>
              <a:gd name="connsiteX3" fmla="*/ 247650 w 1788317"/>
              <a:gd name="connsiteY3" fmla="*/ 323851 h 1343044"/>
              <a:gd name="connsiteX4" fmla="*/ 330994 w 1788317"/>
              <a:gd name="connsiteY4" fmla="*/ 509588 h 1343044"/>
              <a:gd name="connsiteX5" fmla="*/ 423862 w 1788317"/>
              <a:gd name="connsiteY5" fmla="*/ 709613 h 1343044"/>
              <a:gd name="connsiteX6" fmla="*/ 557212 w 1788317"/>
              <a:gd name="connsiteY6" fmla="*/ 988219 h 1343044"/>
              <a:gd name="connsiteX7" fmla="*/ 669131 w 1788317"/>
              <a:gd name="connsiteY7" fmla="*/ 1173957 h 1343044"/>
              <a:gd name="connsiteX8" fmla="*/ 764381 w 1788317"/>
              <a:gd name="connsiteY8" fmla="*/ 1285876 h 1343044"/>
              <a:gd name="connsiteX9" fmla="*/ 828675 w 1788317"/>
              <a:gd name="connsiteY9" fmla="*/ 1326357 h 1343044"/>
              <a:gd name="connsiteX10" fmla="*/ 885825 w 1788317"/>
              <a:gd name="connsiteY10" fmla="*/ 1343026 h 1343044"/>
              <a:gd name="connsiteX11" fmla="*/ 938212 w 1788317"/>
              <a:gd name="connsiteY11" fmla="*/ 1328738 h 1343044"/>
              <a:gd name="connsiteX12" fmla="*/ 1007269 w 1788317"/>
              <a:gd name="connsiteY12" fmla="*/ 1290638 h 1343044"/>
              <a:gd name="connsiteX13" fmla="*/ 1102519 w 1788317"/>
              <a:gd name="connsiteY13" fmla="*/ 1171576 h 1343044"/>
              <a:gd name="connsiteX14" fmla="*/ 1212056 w 1788317"/>
              <a:gd name="connsiteY14" fmla="*/ 990601 h 1343044"/>
              <a:gd name="connsiteX15" fmla="*/ 1333500 w 1788317"/>
              <a:gd name="connsiteY15" fmla="*/ 735807 h 1343044"/>
              <a:gd name="connsiteX16" fmla="*/ 1385887 w 1788317"/>
              <a:gd name="connsiteY16" fmla="*/ 619126 h 1343044"/>
              <a:gd name="connsiteX17" fmla="*/ 1533526 w 1788317"/>
              <a:gd name="connsiteY17" fmla="*/ 311944 h 1343044"/>
              <a:gd name="connsiteX18" fmla="*/ 1614488 w 1788317"/>
              <a:gd name="connsiteY18" fmla="*/ 171450 h 1343044"/>
              <a:gd name="connsiteX19" fmla="*/ 1700212 w 1788317"/>
              <a:gd name="connsiteY19" fmla="*/ 66676 h 1343044"/>
              <a:gd name="connsiteX20" fmla="*/ 1788317 w 1788317"/>
              <a:gd name="connsiteY20" fmla="*/ 0 h 1343044"/>
              <a:gd name="connsiteX0" fmla="*/ 0 w 1721642"/>
              <a:gd name="connsiteY0" fmla="*/ 57151 h 1343044"/>
              <a:gd name="connsiteX1" fmla="*/ 78581 w 1721642"/>
              <a:gd name="connsiteY1" fmla="*/ 157163 h 1343044"/>
              <a:gd name="connsiteX2" fmla="*/ 180975 w 1721642"/>
              <a:gd name="connsiteY2" fmla="*/ 323851 h 1343044"/>
              <a:gd name="connsiteX3" fmla="*/ 264319 w 1721642"/>
              <a:gd name="connsiteY3" fmla="*/ 509588 h 1343044"/>
              <a:gd name="connsiteX4" fmla="*/ 357187 w 1721642"/>
              <a:gd name="connsiteY4" fmla="*/ 709613 h 1343044"/>
              <a:gd name="connsiteX5" fmla="*/ 490537 w 1721642"/>
              <a:gd name="connsiteY5" fmla="*/ 988219 h 1343044"/>
              <a:gd name="connsiteX6" fmla="*/ 602456 w 1721642"/>
              <a:gd name="connsiteY6" fmla="*/ 1173957 h 1343044"/>
              <a:gd name="connsiteX7" fmla="*/ 697706 w 1721642"/>
              <a:gd name="connsiteY7" fmla="*/ 1285876 h 1343044"/>
              <a:gd name="connsiteX8" fmla="*/ 762000 w 1721642"/>
              <a:gd name="connsiteY8" fmla="*/ 1326357 h 1343044"/>
              <a:gd name="connsiteX9" fmla="*/ 819150 w 1721642"/>
              <a:gd name="connsiteY9" fmla="*/ 1343026 h 1343044"/>
              <a:gd name="connsiteX10" fmla="*/ 871537 w 1721642"/>
              <a:gd name="connsiteY10" fmla="*/ 1328738 h 1343044"/>
              <a:gd name="connsiteX11" fmla="*/ 940594 w 1721642"/>
              <a:gd name="connsiteY11" fmla="*/ 1290638 h 1343044"/>
              <a:gd name="connsiteX12" fmla="*/ 1035844 w 1721642"/>
              <a:gd name="connsiteY12" fmla="*/ 1171576 h 1343044"/>
              <a:gd name="connsiteX13" fmla="*/ 1145381 w 1721642"/>
              <a:gd name="connsiteY13" fmla="*/ 990601 h 1343044"/>
              <a:gd name="connsiteX14" fmla="*/ 1266825 w 1721642"/>
              <a:gd name="connsiteY14" fmla="*/ 735807 h 1343044"/>
              <a:gd name="connsiteX15" fmla="*/ 1319212 w 1721642"/>
              <a:gd name="connsiteY15" fmla="*/ 619126 h 1343044"/>
              <a:gd name="connsiteX16" fmla="*/ 1466851 w 1721642"/>
              <a:gd name="connsiteY16" fmla="*/ 311944 h 1343044"/>
              <a:gd name="connsiteX17" fmla="*/ 1547813 w 1721642"/>
              <a:gd name="connsiteY17" fmla="*/ 171450 h 1343044"/>
              <a:gd name="connsiteX18" fmla="*/ 1633537 w 1721642"/>
              <a:gd name="connsiteY18" fmla="*/ 66676 h 1343044"/>
              <a:gd name="connsiteX19" fmla="*/ 1721642 w 1721642"/>
              <a:gd name="connsiteY19" fmla="*/ 0 h 1343044"/>
              <a:gd name="connsiteX0" fmla="*/ 0 w 1643061"/>
              <a:gd name="connsiteY0" fmla="*/ 157163 h 1343044"/>
              <a:gd name="connsiteX1" fmla="*/ 102394 w 1643061"/>
              <a:gd name="connsiteY1" fmla="*/ 323851 h 1343044"/>
              <a:gd name="connsiteX2" fmla="*/ 185738 w 1643061"/>
              <a:gd name="connsiteY2" fmla="*/ 509588 h 1343044"/>
              <a:gd name="connsiteX3" fmla="*/ 278606 w 1643061"/>
              <a:gd name="connsiteY3" fmla="*/ 709613 h 1343044"/>
              <a:gd name="connsiteX4" fmla="*/ 411956 w 1643061"/>
              <a:gd name="connsiteY4" fmla="*/ 988219 h 1343044"/>
              <a:gd name="connsiteX5" fmla="*/ 523875 w 1643061"/>
              <a:gd name="connsiteY5" fmla="*/ 1173957 h 1343044"/>
              <a:gd name="connsiteX6" fmla="*/ 619125 w 1643061"/>
              <a:gd name="connsiteY6" fmla="*/ 1285876 h 1343044"/>
              <a:gd name="connsiteX7" fmla="*/ 683419 w 1643061"/>
              <a:gd name="connsiteY7" fmla="*/ 1326357 h 1343044"/>
              <a:gd name="connsiteX8" fmla="*/ 740569 w 1643061"/>
              <a:gd name="connsiteY8" fmla="*/ 1343026 h 1343044"/>
              <a:gd name="connsiteX9" fmla="*/ 792956 w 1643061"/>
              <a:gd name="connsiteY9" fmla="*/ 1328738 h 1343044"/>
              <a:gd name="connsiteX10" fmla="*/ 862013 w 1643061"/>
              <a:gd name="connsiteY10" fmla="*/ 1290638 h 1343044"/>
              <a:gd name="connsiteX11" fmla="*/ 957263 w 1643061"/>
              <a:gd name="connsiteY11" fmla="*/ 1171576 h 1343044"/>
              <a:gd name="connsiteX12" fmla="*/ 1066800 w 1643061"/>
              <a:gd name="connsiteY12" fmla="*/ 990601 h 1343044"/>
              <a:gd name="connsiteX13" fmla="*/ 1188244 w 1643061"/>
              <a:gd name="connsiteY13" fmla="*/ 735807 h 1343044"/>
              <a:gd name="connsiteX14" fmla="*/ 1240631 w 1643061"/>
              <a:gd name="connsiteY14" fmla="*/ 619126 h 1343044"/>
              <a:gd name="connsiteX15" fmla="*/ 1388270 w 1643061"/>
              <a:gd name="connsiteY15" fmla="*/ 311944 h 1343044"/>
              <a:gd name="connsiteX16" fmla="*/ 1469232 w 1643061"/>
              <a:gd name="connsiteY16" fmla="*/ 171450 h 1343044"/>
              <a:gd name="connsiteX17" fmla="*/ 1554956 w 1643061"/>
              <a:gd name="connsiteY17" fmla="*/ 66676 h 1343044"/>
              <a:gd name="connsiteX18" fmla="*/ 1643061 w 1643061"/>
              <a:gd name="connsiteY18" fmla="*/ 0 h 1343044"/>
              <a:gd name="connsiteX0" fmla="*/ 0 w 1540667"/>
              <a:gd name="connsiteY0" fmla="*/ 323851 h 1343044"/>
              <a:gd name="connsiteX1" fmla="*/ 83344 w 1540667"/>
              <a:gd name="connsiteY1" fmla="*/ 509588 h 1343044"/>
              <a:gd name="connsiteX2" fmla="*/ 176212 w 1540667"/>
              <a:gd name="connsiteY2" fmla="*/ 709613 h 1343044"/>
              <a:gd name="connsiteX3" fmla="*/ 309562 w 1540667"/>
              <a:gd name="connsiteY3" fmla="*/ 988219 h 1343044"/>
              <a:gd name="connsiteX4" fmla="*/ 421481 w 1540667"/>
              <a:gd name="connsiteY4" fmla="*/ 1173957 h 1343044"/>
              <a:gd name="connsiteX5" fmla="*/ 516731 w 1540667"/>
              <a:gd name="connsiteY5" fmla="*/ 1285876 h 1343044"/>
              <a:gd name="connsiteX6" fmla="*/ 581025 w 1540667"/>
              <a:gd name="connsiteY6" fmla="*/ 1326357 h 1343044"/>
              <a:gd name="connsiteX7" fmla="*/ 638175 w 1540667"/>
              <a:gd name="connsiteY7" fmla="*/ 1343026 h 1343044"/>
              <a:gd name="connsiteX8" fmla="*/ 690562 w 1540667"/>
              <a:gd name="connsiteY8" fmla="*/ 1328738 h 1343044"/>
              <a:gd name="connsiteX9" fmla="*/ 759619 w 1540667"/>
              <a:gd name="connsiteY9" fmla="*/ 1290638 h 1343044"/>
              <a:gd name="connsiteX10" fmla="*/ 854869 w 1540667"/>
              <a:gd name="connsiteY10" fmla="*/ 1171576 h 1343044"/>
              <a:gd name="connsiteX11" fmla="*/ 964406 w 1540667"/>
              <a:gd name="connsiteY11" fmla="*/ 990601 h 1343044"/>
              <a:gd name="connsiteX12" fmla="*/ 1085850 w 1540667"/>
              <a:gd name="connsiteY12" fmla="*/ 735807 h 1343044"/>
              <a:gd name="connsiteX13" fmla="*/ 1138237 w 1540667"/>
              <a:gd name="connsiteY13" fmla="*/ 619126 h 1343044"/>
              <a:gd name="connsiteX14" fmla="*/ 1285876 w 1540667"/>
              <a:gd name="connsiteY14" fmla="*/ 311944 h 1343044"/>
              <a:gd name="connsiteX15" fmla="*/ 1366838 w 1540667"/>
              <a:gd name="connsiteY15" fmla="*/ 171450 h 1343044"/>
              <a:gd name="connsiteX16" fmla="*/ 1452562 w 1540667"/>
              <a:gd name="connsiteY16" fmla="*/ 66676 h 1343044"/>
              <a:gd name="connsiteX17" fmla="*/ 1540667 w 1540667"/>
              <a:gd name="connsiteY17" fmla="*/ 0 h 1343044"/>
              <a:gd name="connsiteX0" fmla="*/ 0 w 1457323"/>
              <a:gd name="connsiteY0" fmla="*/ 509588 h 1343044"/>
              <a:gd name="connsiteX1" fmla="*/ 92868 w 1457323"/>
              <a:gd name="connsiteY1" fmla="*/ 709613 h 1343044"/>
              <a:gd name="connsiteX2" fmla="*/ 226218 w 1457323"/>
              <a:gd name="connsiteY2" fmla="*/ 988219 h 1343044"/>
              <a:gd name="connsiteX3" fmla="*/ 338137 w 1457323"/>
              <a:gd name="connsiteY3" fmla="*/ 1173957 h 1343044"/>
              <a:gd name="connsiteX4" fmla="*/ 433387 w 1457323"/>
              <a:gd name="connsiteY4" fmla="*/ 1285876 h 1343044"/>
              <a:gd name="connsiteX5" fmla="*/ 497681 w 1457323"/>
              <a:gd name="connsiteY5" fmla="*/ 1326357 h 1343044"/>
              <a:gd name="connsiteX6" fmla="*/ 554831 w 1457323"/>
              <a:gd name="connsiteY6" fmla="*/ 1343026 h 1343044"/>
              <a:gd name="connsiteX7" fmla="*/ 607218 w 1457323"/>
              <a:gd name="connsiteY7" fmla="*/ 1328738 h 1343044"/>
              <a:gd name="connsiteX8" fmla="*/ 676275 w 1457323"/>
              <a:gd name="connsiteY8" fmla="*/ 1290638 h 1343044"/>
              <a:gd name="connsiteX9" fmla="*/ 771525 w 1457323"/>
              <a:gd name="connsiteY9" fmla="*/ 1171576 h 1343044"/>
              <a:gd name="connsiteX10" fmla="*/ 881062 w 1457323"/>
              <a:gd name="connsiteY10" fmla="*/ 990601 h 1343044"/>
              <a:gd name="connsiteX11" fmla="*/ 1002506 w 1457323"/>
              <a:gd name="connsiteY11" fmla="*/ 735807 h 1343044"/>
              <a:gd name="connsiteX12" fmla="*/ 1054893 w 1457323"/>
              <a:gd name="connsiteY12" fmla="*/ 619126 h 1343044"/>
              <a:gd name="connsiteX13" fmla="*/ 1202532 w 1457323"/>
              <a:gd name="connsiteY13" fmla="*/ 311944 h 1343044"/>
              <a:gd name="connsiteX14" fmla="*/ 1283494 w 1457323"/>
              <a:gd name="connsiteY14" fmla="*/ 171450 h 1343044"/>
              <a:gd name="connsiteX15" fmla="*/ 1369218 w 1457323"/>
              <a:gd name="connsiteY15" fmla="*/ 66676 h 1343044"/>
              <a:gd name="connsiteX16" fmla="*/ 1457323 w 1457323"/>
              <a:gd name="connsiteY16" fmla="*/ 0 h 1343044"/>
              <a:gd name="connsiteX0" fmla="*/ 0 w 1364455"/>
              <a:gd name="connsiteY0" fmla="*/ 709613 h 1343044"/>
              <a:gd name="connsiteX1" fmla="*/ 133350 w 1364455"/>
              <a:gd name="connsiteY1" fmla="*/ 988219 h 1343044"/>
              <a:gd name="connsiteX2" fmla="*/ 245269 w 1364455"/>
              <a:gd name="connsiteY2" fmla="*/ 1173957 h 1343044"/>
              <a:gd name="connsiteX3" fmla="*/ 340519 w 1364455"/>
              <a:gd name="connsiteY3" fmla="*/ 1285876 h 1343044"/>
              <a:gd name="connsiteX4" fmla="*/ 404813 w 1364455"/>
              <a:gd name="connsiteY4" fmla="*/ 1326357 h 1343044"/>
              <a:gd name="connsiteX5" fmla="*/ 461963 w 1364455"/>
              <a:gd name="connsiteY5" fmla="*/ 1343026 h 1343044"/>
              <a:gd name="connsiteX6" fmla="*/ 514350 w 1364455"/>
              <a:gd name="connsiteY6" fmla="*/ 1328738 h 1343044"/>
              <a:gd name="connsiteX7" fmla="*/ 583407 w 1364455"/>
              <a:gd name="connsiteY7" fmla="*/ 1290638 h 1343044"/>
              <a:gd name="connsiteX8" fmla="*/ 678657 w 1364455"/>
              <a:gd name="connsiteY8" fmla="*/ 1171576 h 1343044"/>
              <a:gd name="connsiteX9" fmla="*/ 788194 w 1364455"/>
              <a:gd name="connsiteY9" fmla="*/ 990601 h 1343044"/>
              <a:gd name="connsiteX10" fmla="*/ 909638 w 1364455"/>
              <a:gd name="connsiteY10" fmla="*/ 735807 h 1343044"/>
              <a:gd name="connsiteX11" fmla="*/ 962025 w 1364455"/>
              <a:gd name="connsiteY11" fmla="*/ 619126 h 1343044"/>
              <a:gd name="connsiteX12" fmla="*/ 1109664 w 1364455"/>
              <a:gd name="connsiteY12" fmla="*/ 311944 h 1343044"/>
              <a:gd name="connsiteX13" fmla="*/ 1190626 w 1364455"/>
              <a:gd name="connsiteY13" fmla="*/ 171450 h 1343044"/>
              <a:gd name="connsiteX14" fmla="*/ 1276350 w 1364455"/>
              <a:gd name="connsiteY14" fmla="*/ 66676 h 1343044"/>
              <a:gd name="connsiteX15" fmla="*/ 1364455 w 1364455"/>
              <a:gd name="connsiteY15" fmla="*/ 0 h 1343044"/>
              <a:gd name="connsiteX0" fmla="*/ 0 w 1231105"/>
              <a:gd name="connsiteY0" fmla="*/ 988219 h 1343044"/>
              <a:gd name="connsiteX1" fmla="*/ 111919 w 1231105"/>
              <a:gd name="connsiteY1" fmla="*/ 1173957 h 1343044"/>
              <a:gd name="connsiteX2" fmla="*/ 207169 w 1231105"/>
              <a:gd name="connsiteY2" fmla="*/ 1285876 h 1343044"/>
              <a:gd name="connsiteX3" fmla="*/ 271463 w 1231105"/>
              <a:gd name="connsiteY3" fmla="*/ 1326357 h 1343044"/>
              <a:gd name="connsiteX4" fmla="*/ 328613 w 1231105"/>
              <a:gd name="connsiteY4" fmla="*/ 1343026 h 1343044"/>
              <a:gd name="connsiteX5" fmla="*/ 381000 w 1231105"/>
              <a:gd name="connsiteY5" fmla="*/ 1328738 h 1343044"/>
              <a:gd name="connsiteX6" fmla="*/ 450057 w 1231105"/>
              <a:gd name="connsiteY6" fmla="*/ 1290638 h 1343044"/>
              <a:gd name="connsiteX7" fmla="*/ 545307 w 1231105"/>
              <a:gd name="connsiteY7" fmla="*/ 1171576 h 1343044"/>
              <a:gd name="connsiteX8" fmla="*/ 654844 w 1231105"/>
              <a:gd name="connsiteY8" fmla="*/ 990601 h 1343044"/>
              <a:gd name="connsiteX9" fmla="*/ 776288 w 1231105"/>
              <a:gd name="connsiteY9" fmla="*/ 735807 h 1343044"/>
              <a:gd name="connsiteX10" fmla="*/ 828675 w 1231105"/>
              <a:gd name="connsiteY10" fmla="*/ 619126 h 1343044"/>
              <a:gd name="connsiteX11" fmla="*/ 976314 w 1231105"/>
              <a:gd name="connsiteY11" fmla="*/ 311944 h 1343044"/>
              <a:gd name="connsiteX12" fmla="*/ 1057276 w 1231105"/>
              <a:gd name="connsiteY12" fmla="*/ 171450 h 1343044"/>
              <a:gd name="connsiteX13" fmla="*/ 1143000 w 1231105"/>
              <a:gd name="connsiteY13" fmla="*/ 66676 h 1343044"/>
              <a:gd name="connsiteX14" fmla="*/ 1231105 w 1231105"/>
              <a:gd name="connsiteY14" fmla="*/ 0 h 1343044"/>
              <a:gd name="connsiteX0" fmla="*/ 0 w 1119186"/>
              <a:gd name="connsiteY0" fmla="*/ 1173957 h 1343044"/>
              <a:gd name="connsiteX1" fmla="*/ 95250 w 1119186"/>
              <a:gd name="connsiteY1" fmla="*/ 1285876 h 1343044"/>
              <a:gd name="connsiteX2" fmla="*/ 159544 w 1119186"/>
              <a:gd name="connsiteY2" fmla="*/ 1326357 h 1343044"/>
              <a:gd name="connsiteX3" fmla="*/ 216694 w 1119186"/>
              <a:gd name="connsiteY3" fmla="*/ 1343026 h 1343044"/>
              <a:gd name="connsiteX4" fmla="*/ 269081 w 1119186"/>
              <a:gd name="connsiteY4" fmla="*/ 1328738 h 1343044"/>
              <a:gd name="connsiteX5" fmla="*/ 338138 w 1119186"/>
              <a:gd name="connsiteY5" fmla="*/ 1290638 h 1343044"/>
              <a:gd name="connsiteX6" fmla="*/ 433388 w 1119186"/>
              <a:gd name="connsiteY6" fmla="*/ 1171576 h 1343044"/>
              <a:gd name="connsiteX7" fmla="*/ 542925 w 1119186"/>
              <a:gd name="connsiteY7" fmla="*/ 990601 h 1343044"/>
              <a:gd name="connsiteX8" fmla="*/ 664369 w 1119186"/>
              <a:gd name="connsiteY8" fmla="*/ 735807 h 1343044"/>
              <a:gd name="connsiteX9" fmla="*/ 716756 w 1119186"/>
              <a:gd name="connsiteY9" fmla="*/ 619126 h 1343044"/>
              <a:gd name="connsiteX10" fmla="*/ 864395 w 1119186"/>
              <a:gd name="connsiteY10" fmla="*/ 311944 h 1343044"/>
              <a:gd name="connsiteX11" fmla="*/ 945357 w 1119186"/>
              <a:gd name="connsiteY11" fmla="*/ 171450 h 1343044"/>
              <a:gd name="connsiteX12" fmla="*/ 1031081 w 1119186"/>
              <a:gd name="connsiteY12" fmla="*/ 66676 h 1343044"/>
              <a:gd name="connsiteX13" fmla="*/ 1119186 w 1119186"/>
              <a:gd name="connsiteY13" fmla="*/ 0 h 1343044"/>
              <a:gd name="connsiteX0" fmla="*/ 0 w 1031090"/>
              <a:gd name="connsiteY0" fmla="*/ 1107281 h 1276368"/>
              <a:gd name="connsiteX1" fmla="*/ 95250 w 1031090"/>
              <a:gd name="connsiteY1" fmla="*/ 1219200 h 1276368"/>
              <a:gd name="connsiteX2" fmla="*/ 159544 w 1031090"/>
              <a:gd name="connsiteY2" fmla="*/ 1259681 h 1276368"/>
              <a:gd name="connsiteX3" fmla="*/ 216694 w 1031090"/>
              <a:gd name="connsiteY3" fmla="*/ 1276350 h 1276368"/>
              <a:gd name="connsiteX4" fmla="*/ 269081 w 1031090"/>
              <a:gd name="connsiteY4" fmla="*/ 1262062 h 1276368"/>
              <a:gd name="connsiteX5" fmla="*/ 338138 w 1031090"/>
              <a:gd name="connsiteY5" fmla="*/ 1223962 h 1276368"/>
              <a:gd name="connsiteX6" fmla="*/ 433388 w 1031090"/>
              <a:gd name="connsiteY6" fmla="*/ 1104900 h 1276368"/>
              <a:gd name="connsiteX7" fmla="*/ 542925 w 1031090"/>
              <a:gd name="connsiteY7" fmla="*/ 923925 h 1276368"/>
              <a:gd name="connsiteX8" fmla="*/ 664369 w 1031090"/>
              <a:gd name="connsiteY8" fmla="*/ 669131 h 1276368"/>
              <a:gd name="connsiteX9" fmla="*/ 716756 w 1031090"/>
              <a:gd name="connsiteY9" fmla="*/ 552450 h 1276368"/>
              <a:gd name="connsiteX10" fmla="*/ 864395 w 1031090"/>
              <a:gd name="connsiteY10" fmla="*/ 245268 h 1276368"/>
              <a:gd name="connsiteX11" fmla="*/ 945357 w 1031090"/>
              <a:gd name="connsiteY11" fmla="*/ 104774 h 1276368"/>
              <a:gd name="connsiteX12" fmla="*/ 1031081 w 1031090"/>
              <a:gd name="connsiteY12" fmla="*/ 0 h 1276368"/>
              <a:gd name="connsiteX0" fmla="*/ 0 w 945360"/>
              <a:gd name="connsiteY0" fmla="*/ 1002507 h 1171594"/>
              <a:gd name="connsiteX1" fmla="*/ 95250 w 945360"/>
              <a:gd name="connsiteY1" fmla="*/ 1114426 h 1171594"/>
              <a:gd name="connsiteX2" fmla="*/ 159544 w 945360"/>
              <a:gd name="connsiteY2" fmla="*/ 1154907 h 1171594"/>
              <a:gd name="connsiteX3" fmla="*/ 216694 w 945360"/>
              <a:gd name="connsiteY3" fmla="*/ 1171576 h 1171594"/>
              <a:gd name="connsiteX4" fmla="*/ 269081 w 945360"/>
              <a:gd name="connsiteY4" fmla="*/ 1157288 h 1171594"/>
              <a:gd name="connsiteX5" fmla="*/ 338138 w 945360"/>
              <a:gd name="connsiteY5" fmla="*/ 1119188 h 1171594"/>
              <a:gd name="connsiteX6" fmla="*/ 433388 w 945360"/>
              <a:gd name="connsiteY6" fmla="*/ 1000126 h 1171594"/>
              <a:gd name="connsiteX7" fmla="*/ 542925 w 945360"/>
              <a:gd name="connsiteY7" fmla="*/ 819151 h 1171594"/>
              <a:gd name="connsiteX8" fmla="*/ 664369 w 945360"/>
              <a:gd name="connsiteY8" fmla="*/ 564357 h 1171594"/>
              <a:gd name="connsiteX9" fmla="*/ 716756 w 945360"/>
              <a:gd name="connsiteY9" fmla="*/ 447676 h 1171594"/>
              <a:gd name="connsiteX10" fmla="*/ 864395 w 945360"/>
              <a:gd name="connsiteY10" fmla="*/ 140494 h 1171594"/>
              <a:gd name="connsiteX11" fmla="*/ 945357 w 945360"/>
              <a:gd name="connsiteY11" fmla="*/ 0 h 1171594"/>
              <a:gd name="connsiteX0" fmla="*/ 0 w 864395"/>
              <a:gd name="connsiteY0" fmla="*/ 862013 h 1031100"/>
              <a:gd name="connsiteX1" fmla="*/ 95250 w 864395"/>
              <a:gd name="connsiteY1" fmla="*/ 973932 h 1031100"/>
              <a:gd name="connsiteX2" fmla="*/ 159544 w 864395"/>
              <a:gd name="connsiteY2" fmla="*/ 1014413 h 1031100"/>
              <a:gd name="connsiteX3" fmla="*/ 216694 w 864395"/>
              <a:gd name="connsiteY3" fmla="*/ 1031082 h 1031100"/>
              <a:gd name="connsiteX4" fmla="*/ 269081 w 864395"/>
              <a:gd name="connsiteY4" fmla="*/ 1016794 h 1031100"/>
              <a:gd name="connsiteX5" fmla="*/ 338138 w 864395"/>
              <a:gd name="connsiteY5" fmla="*/ 978694 h 1031100"/>
              <a:gd name="connsiteX6" fmla="*/ 433388 w 864395"/>
              <a:gd name="connsiteY6" fmla="*/ 859632 h 1031100"/>
              <a:gd name="connsiteX7" fmla="*/ 542925 w 864395"/>
              <a:gd name="connsiteY7" fmla="*/ 678657 h 1031100"/>
              <a:gd name="connsiteX8" fmla="*/ 664369 w 864395"/>
              <a:gd name="connsiteY8" fmla="*/ 423863 h 1031100"/>
              <a:gd name="connsiteX9" fmla="*/ 716756 w 864395"/>
              <a:gd name="connsiteY9" fmla="*/ 307182 h 1031100"/>
              <a:gd name="connsiteX10" fmla="*/ 864395 w 864395"/>
              <a:gd name="connsiteY10" fmla="*/ 0 h 1031100"/>
              <a:gd name="connsiteX0" fmla="*/ 0 w 716756"/>
              <a:gd name="connsiteY0" fmla="*/ 554831 h 723918"/>
              <a:gd name="connsiteX1" fmla="*/ 95250 w 716756"/>
              <a:gd name="connsiteY1" fmla="*/ 666750 h 723918"/>
              <a:gd name="connsiteX2" fmla="*/ 159544 w 716756"/>
              <a:gd name="connsiteY2" fmla="*/ 707231 h 723918"/>
              <a:gd name="connsiteX3" fmla="*/ 216694 w 716756"/>
              <a:gd name="connsiteY3" fmla="*/ 723900 h 723918"/>
              <a:gd name="connsiteX4" fmla="*/ 269081 w 716756"/>
              <a:gd name="connsiteY4" fmla="*/ 709612 h 723918"/>
              <a:gd name="connsiteX5" fmla="*/ 338138 w 716756"/>
              <a:gd name="connsiteY5" fmla="*/ 671512 h 723918"/>
              <a:gd name="connsiteX6" fmla="*/ 433388 w 716756"/>
              <a:gd name="connsiteY6" fmla="*/ 552450 h 723918"/>
              <a:gd name="connsiteX7" fmla="*/ 542925 w 716756"/>
              <a:gd name="connsiteY7" fmla="*/ 371475 h 723918"/>
              <a:gd name="connsiteX8" fmla="*/ 664369 w 716756"/>
              <a:gd name="connsiteY8" fmla="*/ 116681 h 723918"/>
              <a:gd name="connsiteX9" fmla="*/ 716756 w 716756"/>
              <a:gd name="connsiteY9" fmla="*/ 0 h 723918"/>
              <a:gd name="connsiteX0" fmla="*/ 0 w 664369"/>
              <a:gd name="connsiteY0" fmla="*/ 438150 h 607237"/>
              <a:gd name="connsiteX1" fmla="*/ 95250 w 664369"/>
              <a:gd name="connsiteY1" fmla="*/ 550069 h 607237"/>
              <a:gd name="connsiteX2" fmla="*/ 159544 w 664369"/>
              <a:gd name="connsiteY2" fmla="*/ 590550 h 607237"/>
              <a:gd name="connsiteX3" fmla="*/ 216694 w 664369"/>
              <a:gd name="connsiteY3" fmla="*/ 607219 h 607237"/>
              <a:gd name="connsiteX4" fmla="*/ 269081 w 664369"/>
              <a:gd name="connsiteY4" fmla="*/ 592931 h 607237"/>
              <a:gd name="connsiteX5" fmla="*/ 338138 w 664369"/>
              <a:gd name="connsiteY5" fmla="*/ 554831 h 607237"/>
              <a:gd name="connsiteX6" fmla="*/ 433388 w 664369"/>
              <a:gd name="connsiteY6" fmla="*/ 435769 h 607237"/>
              <a:gd name="connsiteX7" fmla="*/ 542925 w 664369"/>
              <a:gd name="connsiteY7" fmla="*/ 254794 h 607237"/>
              <a:gd name="connsiteX8" fmla="*/ 664369 w 664369"/>
              <a:gd name="connsiteY8" fmla="*/ 0 h 607237"/>
              <a:gd name="connsiteX0" fmla="*/ 0 w 542925"/>
              <a:gd name="connsiteY0" fmla="*/ 183356 h 352443"/>
              <a:gd name="connsiteX1" fmla="*/ 95250 w 542925"/>
              <a:gd name="connsiteY1" fmla="*/ 295275 h 352443"/>
              <a:gd name="connsiteX2" fmla="*/ 159544 w 542925"/>
              <a:gd name="connsiteY2" fmla="*/ 335756 h 352443"/>
              <a:gd name="connsiteX3" fmla="*/ 216694 w 542925"/>
              <a:gd name="connsiteY3" fmla="*/ 352425 h 352443"/>
              <a:gd name="connsiteX4" fmla="*/ 269081 w 542925"/>
              <a:gd name="connsiteY4" fmla="*/ 338137 h 352443"/>
              <a:gd name="connsiteX5" fmla="*/ 338138 w 542925"/>
              <a:gd name="connsiteY5" fmla="*/ 300037 h 352443"/>
              <a:gd name="connsiteX6" fmla="*/ 433388 w 542925"/>
              <a:gd name="connsiteY6" fmla="*/ 180975 h 352443"/>
              <a:gd name="connsiteX7" fmla="*/ 542925 w 542925"/>
              <a:gd name="connsiteY7" fmla="*/ 0 h 352443"/>
              <a:gd name="connsiteX0" fmla="*/ 0 w 485152"/>
              <a:gd name="connsiteY0" fmla="*/ 83805 h 252892"/>
              <a:gd name="connsiteX1" fmla="*/ 95250 w 485152"/>
              <a:gd name="connsiteY1" fmla="*/ 195724 h 252892"/>
              <a:gd name="connsiteX2" fmla="*/ 159544 w 485152"/>
              <a:gd name="connsiteY2" fmla="*/ 236205 h 252892"/>
              <a:gd name="connsiteX3" fmla="*/ 216694 w 485152"/>
              <a:gd name="connsiteY3" fmla="*/ 252874 h 252892"/>
              <a:gd name="connsiteX4" fmla="*/ 269081 w 485152"/>
              <a:gd name="connsiteY4" fmla="*/ 238586 h 252892"/>
              <a:gd name="connsiteX5" fmla="*/ 338138 w 485152"/>
              <a:gd name="connsiteY5" fmla="*/ 200486 h 252892"/>
              <a:gd name="connsiteX6" fmla="*/ 433388 w 485152"/>
              <a:gd name="connsiteY6" fmla="*/ 81424 h 252892"/>
              <a:gd name="connsiteX7" fmla="*/ 485152 w 485152"/>
              <a:gd name="connsiteY7" fmla="*/ 0 h 252892"/>
              <a:gd name="connsiteX0" fmla="*/ 0 w 485152"/>
              <a:gd name="connsiteY0" fmla="*/ 83805 h 252892"/>
              <a:gd name="connsiteX1" fmla="*/ 95250 w 485152"/>
              <a:gd name="connsiteY1" fmla="*/ 195724 h 252892"/>
              <a:gd name="connsiteX2" fmla="*/ 159544 w 485152"/>
              <a:gd name="connsiteY2" fmla="*/ 236205 h 252892"/>
              <a:gd name="connsiteX3" fmla="*/ 216694 w 485152"/>
              <a:gd name="connsiteY3" fmla="*/ 252874 h 252892"/>
              <a:gd name="connsiteX4" fmla="*/ 269081 w 485152"/>
              <a:gd name="connsiteY4" fmla="*/ 238586 h 252892"/>
              <a:gd name="connsiteX5" fmla="*/ 338138 w 485152"/>
              <a:gd name="connsiteY5" fmla="*/ 200486 h 252892"/>
              <a:gd name="connsiteX6" fmla="*/ 433388 w 485152"/>
              <a:gd name="connsiteY6" fmla="*/ 81424 h 252892"/>
              <a:gd name="connsiteX7" fmla="*/ 446257 w 485152"/>
              <a:gd name="connsiteY7" fmla="*/ 54370 h 252892"/>
              <a:gd name="connsiteX8" fmla="*/ 485152 w 485152"/>
              <a:gd name="connsiteY8" fmla="*/ 0 h 252892"/>
              <a:gd name="connsiteX0" fmla="*/ 0 w 485152"/>
              <a:gd name="connsiteY0" fmla="*/ 83805 h 252892"/>
              <a:gd name="connsiteX1" fmla="*/ 95250 w 485152"/>
              <a:gd name="connsiteY1" fmla="*/ 195724 h 252892"/>
              <a:gd name="connsiteX2" fmla="*/ 159544 w 485152"/>
              <a:gd name="connsiteY2" fmla="*/ 236205 h 252892"/>
              <a:gd name="connsiteX3" fmla="*/ 216694 w 485152"/>
              <a:gd name="connsiteY3" fmla="*/ 252874 h 252892"/>
              <a:gd name="connsiteX4" fmla="*/ 269081 w 485152"/>
              <a:gd name="connsiteY4" fmla="*/ 238586 h 252892"/>
              <a:gd name="connsiteX5" fmla="*/ 338138 w 485152"/>
              <a:gd name="connsiteY5" fmla="*/ 200486 h 252892"/>
              <a:gd name="connsiteX6" fmla="*/ 433388 w 485152"/>
              <a:gd name="connsiteY6" fmla="*/ 81424 h 252892"/>
              <a:gd name="connsiteX7" fmla="*/ 461518 w 485152"/>
              <a:gd name="connsiteY7" fmla="*/ 39055 h 252892"/>
              <a:gd name="connsiteX8" fmla="*/ 485152 w 485152"/>
              <a:gd name="connsiteY8" fmla="*/ 0 h 252892"/>
              <a:gd name="connsiteX0" fmla="*/ 0 w 485152"/>
              <a:gd name="connsiteY0" fmla="*/ 83805 h 252892"/>
              <a:gd name="connsiteX1" fmla="*/ 95250 w 485152"/>
              <a:gd name="connsiteY1" fmla="*/ 195724 h 252892"/>
              <a:gd name="connsiteX2" fmla="*/ 159544 w 485152"/>
              <a:gd name="connsiteY2" fmla="*/ 236205 h 252892"/>
              <a:gd name="connsiteX3" fmla="*/ 216694 w 485152"/>
              <a:gd name="connsiteY3" fmla="*/ 252874 h 252892"/>
              <a:gd name="connsiteX4" fmla="*/ 269081 w 485152"/>
              <a:gd name="connsiteY4" fmla="*/ 238586 h 252892"/>
              <a:gd name="connsiteX5" fmla="*/ 338138 w 485152"/>
              <a:gd name="connsiteY5" fmla="*/ 200486 h 252892"/>
              <a:gd name="connsiteX6" fmla="*/ 433388 w 485152"/>
              <a:gd name="connsiteY6" fmla="*/ 81424 h 252892"/>
              <a:gd name="connsiteX7" fmla="*/ 485152 w 485152"/>
              <a:gd name="connsiteY7" fmla="*/ 0 h 252892"/>
              <a:gd name="connsiteX0" fmla="*/ 0 w 462261"/>
              <a:gd name="connsiteY0" fmla="*/ 60832 h 229919"/>
              <a:gd name="connsiteX1" fmla="*/ 95250 w 462261"/>
              <a:gd name="connsiteY1" fmla="*/ 172751 h 229919"/>
              <a:gd name="connsiteX2" fmla="*/ 159544 w 462261"/>
              <a:gd name="connsiteY2" fmla="*/ 213232 h 229919"/>
              <a:gd name="connsiteX3" fmla="*/ 216694 w 462261"/>
              <a:gd name="connsiteY3" fmla="*/ 229901 h 229919"/>
              <a:gd name="connsiteX4" fmla="*/ 269081 w 462261"/>
              <a:gd name="connsiteY4" fmla="*/ 215613 h 229919"/>
              <a:gd name="connsiteX5" fmla="*/ 338138 w 462261"/>
              <a:gd name="connsiteY5" fmla="*/ 177513 h 229919"/>
              <a:gd name="connsiteX6" fmla="*/ 433388 w 462261"/>
              <a:gd name="connsiteY6" fmla="*/ 58451 h 229919"/>
              <a:gd name="connsiteX7" fmla="*/ 462261 w 462261"/>
              <a:gd name="connsiteY7" fmla="*/ 0 h 229919"/>
              <a:gd name="connsiteX0" fmla="*/ 0 w 463351"/>
              <a:gd name="connsiteY0" fmla="*/ 37859 h 206946"/>
              <a:gd name="connsiteX1" fmla="*/ 95250 w 463351"/>
              <a:gd name="connsiteY1" fmla="*/ 149778 h 206946"/>
              <a:gd name="connsiteX2" fmla="*/ 159544 w 463351"/>
              <a:gd name="connsiteY2" fmla="*/ 190259 h 206946"/>
              <a:gd name="connsiteX3" fmla="*/ 216694 w 463351"/>
              <a:gd name="connsiteY3" fmla="*/ 206928 h 206946"/>
              <a:gd name="connsiteX4" fmla="*/ 269081 w 463351"/>
              <a:gd name="connsiteY4" fmla="*/ 192640 h 206946"/>
              <a:gd name="connsiteX5" fmla="*/ 338138 w 463351"/>
              <a:gd name="connsiteY5" fmla="*/ 154540 h 206946"/>
              <a:gd name="connsiteX6" fmla="*/ 433388 w 463351"/>
              <a:gd name="connsiteY6" fmla="*/ 35478 h 206946"/>
              <a:gd name="connsiteX7" fmla="*/ 463351 w 463351"/>
              <a:gd name="connsiteY7" fmla="*/ 0 h 206946"/>
              <a:gd name="connsiteX0" fmla="*/ 0 w 463351"/>
              <a:gd name="connsiteY0" fmla="*/ 43603 h 212690"/>
              <a:gd name="connsiteX1" fmla="*/ 95250 w 463351"/>
              <a:gd name="connsiteY1" fmla="*/ 155522 h 212690"/>
              <a:gd name="connsiteX2" fmla="*/ 159544 w 463351"/>
              <a:gd name="connsiteY2" fmla="*/ 196003 h 212690"/>
              <a:gd name="connsiteX3" fmla="*/ 216694 w 463351"/>
              <a:gd name="connsiteY3" fmla="*/ 212672 h 212690"/>
              <a:gd name="connsiteX4" fmla="*/ 269081 w 463351"/>
              <a:gd name="connsiteY4" fmla="*/ 198384 h 212690"/>
              <a:gd name="connsiteX5" fmla="*/ 338138 w 463351"/>
              <a:gd name="connsiteY5" fmla="*/ 160284 h 212690"/>
              <a:gd name="connsiteX6" fmla="*/ 433388 w 463351"/>
              <a:gd name="connsiteY6" fmla="*/ 41222 h 212690"/>
              <a:gd name="connsiteX7" fmla="*/ 463351 w 463351"/>
              <a:gd name="connsiteY7" fmla="*/ 0 h 212690"/>
              <a:gd name="connsiteX0" fmla="*/ 0 w 433388"/>
              <a:gd name="connsiteY0" fmla="*/ 2381 h 171468"/>
              <a:gd name="connsiteX1" fmla="*/ 95250 w 433388"/>
              <a:gd name="connsiteY1" fmla="*/ 114300 h 171468"/>
              <a:gd name="connsiteX2" fmla="*/ 159544 w 433388"/>
              <a:gd name="connsiteY2" fmla="*/ 154781 h 171468"/>
              <a:gd name="connsiteX3" fmla="*/ 216694 w 433388"/>
              <a:gd name="connsiteY3" fmla="*/ 171450 h 171468"/>
              <a:gd name="connsiteX4" fmla="*/ 269081 w 433388"/>
              <a:gd name="connsiteY4" fmla="*/ 157162 h 171468"/>
              <a:gd name="connsiteX5" fmla="*/ 338138 w 433388"/>
              <a:gd name="connsiteY5" fmla="*/ 119062 h 171468"/>
              <a:gd name="connsiteX6" fmla="*/ 433388 w 433388"/>
              <a:gd name="connsiteY6" fmla="*/ 0 h 17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388" h="171468">
                <a:moveTo>
                  <a:pt x="0" y="2381"/>
                </a:moveTo>
                <a:cubicBezTo>
                  <a:pt x="34528" y="51991"/>
                  <a:pt x="68659" y="88900"/>
                  <a:pt x="95250" y="114300"/>
                </a:cubicBezTo>
                <a:cubicBezTo>
                  <a:pt x="121841" y="139700"/>
                  <a:pt x="139303" y="145256"/>
                  <a:pt x="159544" y="154781"/>
                </a:cubicBezTo>
                <a:cubicBezTo>
                  <a:pt x="179785" y="164306"/>
                  <a:pt x="198438" y="171053"/>
                  <a:pt x="216694" y="171450"/>
                </a:cubicBezTo>
                <a:cubicBezTo>
                  <a:pt x="234950" y="171847"/>
                  <a:pt x="248840" y="165893"/>
                  <a:pt x="269081" y="157162"/>
                </a:cubicBezTo>
                <a:cubicBezTo>
                  <a:pt x="289322" y="148431"/>
                  <a:pt x="310753" y="145256"/>
                  <a:pt x="338138" y="119062"/>
                </a:cubicBezTo>
                <a:cubicBezTo>
                  <a:pt x="365523" y="92868"/>
                  <a:pt x="412519" y="26714"/>
                  <a:pt x="433388" y="0"/>
                </a:cubicBezTo>
              </a:path>
            </a:pathLst>
          </a:custGeom>
          <a:noFill/>
          <a:ln w="57150">
            <a:solidFill>
              <a:srgbClr val="FF151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nvGrpSpPr>
          <p:cNvPr id="79" name="Math Text: F-+ sdot Ff"/>
          <p:cNvGrpSpPr/>
          <p:nvPr/>
        </p:nvGrpSpPr>
        <p:grpSpPr>
          <a:xfrm>
            <a:off x="849170" y="451250"/>
            <a:ext cx="3485105" cy="461665"/>
            <a:chOff x="231497" y="406773"/>
            <a:chExt cx="3485105" cy="461665"/>
          </a:xfrm>
        </p:grpSpPr>
        <p:grpSp>
          <p:nvGrpSpPr>
            <p:cNvPr id="80" name="G-MLT Sample"/>
            <p:cNvGrpSpPr/>
            <p:nvPr/>
          </p:nvGrpSpPr>
          <p:grpSpPr>
            <a:xfrm>
              <a:off x="1758953" y="585549"/>
              <a:ext cx="557923" cy="167146"/>
              <a:chOff x="2162397" y="4005736"/>
              <a:chExt cx="557923" cy="167146"/>
            </a:xfrm>
          </p:grpSpPr>
          <p:cxnSp>
            <p:nvCxnSpPr>
              <p:cNvPr id="82" name="G-MLT Diff Connector"/>
              <p:cNvCxnSpPr/>
              <p:nvPr/>
            </p:nvCxnSpPr>
            <p:spPr>
              <a:xfrm flipH="1" flipV="1">
                <a:off x="2292597" y="4087502"/>
                <a:ext cx="307310" cy="361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83" name="G-MLT Dot Red"/>
              <p:cNvSpPr/>
              <p:nvPr/>
            </p:nvSpPr>
            <p:spPr>
              <a:xfrm flipH="1">
                <a:off x="2162397" y="4005736"/>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84" name="G-MLT Dot Green"/>
              <p:cNvSpPr/>
              <p:nvPr/>
            </p:nvSpPr>
            <p:spPr>
              <a:xfrm flipH="1">
                <a:off x="2556780" y="400935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85" name="G-MLT Plus"/>
              <p:cNvSpPr/>
              <p:nvPr/>
            </p:nvSpPr>
            <p:spPr>
              <a:xfrm>
                <a:off x="2588919" y="404771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92" name="G-MLT Minus"/>
              <p:cNvSpPr/>
              <p:nvPr/>
            </p:nvSpPr>
            <p:spPr>
              <a:xfrm flipV="1">
                <a:off x="2201548" y="4080309"/>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mc:AlternateContent xmlns:mc="http://schemas.openxmlformats.org/markup-compatibility/2006" xmlns:a14="http://schemas.microsoft.com/office/drawing/2010/main">
          <mc:Choice Requires="a14">
            <p:sp>
              <p:nvSpPr>
                <p:cNvPr id="81" name="Math Text: -+ * f"/>
                <p:cNvSpPr txBox="1"/>
                <p:nvPr/>
              </p:nvSpPr>
              <p:spPr>
                <a:xfrm>
                  <a:off x="231497" y="406773"/>
                  <a:ext cx="3485105" cy="461665"/>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m:rPr>
                            <m:nor/>
                          </m:rPr>
                          <a:rPr lang="fi-FI" sz="2400" dirty="0">
                            <a:solidFill>
                              <a:srgbClr val="000000"/>
                            </a:solidFill>
                            <a:latin typeface="Cambria Math"/>
                          </a:rPr>
                          <m:t>Slice</m:t>
                        </m:r>
                        <m:r>
                          <m:rPr>
                            <m:nor/>
                          </m:rPr>
                          <a:rPr lang="fi-FI" sz="2400" dirty="0">
                            <a:solidFill>
                              <a:srgbClr val="000000"/>
                            </a:solidFill>
                            <a:latin typeface="Cambria Math"/>
                          </a:rPr>
                          <m:t>:</m:t>
                        </m:r>
                        <m:r>
                          <a:rPr lang="fi-FI" sz="2400" i="1" dirty="0">
                            <a:solidFill>
                              <a:srgbClr val="000000"/>
                            </a:solidFill>
                            <a:latin typeface="Cambria Math"/>
                          </a:rPr>
                          <m:t> </m:t>
                        </m:r>
                        <m:r>
                          <m:rPr>
                            <m:nor/>
                          </m:rPr>
                          <a:rPr lang="fi-FI" sz="2400" dirty="0" smtClean="0">
                            <a:solidFill>
                              <a:srgbClr val="000000"/>
                            </a:solidFill>
                          </a:rPr>
                          <m:t>ℱ</m:t>
                        </m:r>
                        <m:r>
                          <a:rPr lang="fi-FI" sz="2400" b="0" i="1" dirty="0" smtClean="0">
                            <a:solidFill>
                              <a:srgbClr val="000000"/>
                            </a:solidFill>
                            <a:latin typeface="Cambria Math"/>
                          </a:rPr>
                          <m:t>{         }</m:t>
                        </m:r>
                        <m:r>
                          <a:rPr lang="fi-FI" sz="2400" i="1" dirty="0">
                            <a:solidFill>
                              <a:srgbClr val="000000"/>
                            </a:solidFill>
                            <a:latin typeface="Cambria Math"/>
                            <a:ea typeface="Cambria Math"/>
                          </a:rPr>
                          <m:t>⋅</m:t>
                        </m:r>
                        <m:r>
                          <m:rPr>
                            <m:nor/>
                          </m:rPr>
                          <a:rPr lang="fi-FI" sz="2400" dirty="0">
                            <a:solidFill>
                              <a:srgbClr val="000000"/>
                            </a:solidFill>
                          </a:rPr>
                          <m:t>ℱ</m:t>
                        </m:r>
                        <m:r>
                          <a:rPr lang="fi-FI" sz="2400" b="0" i="1" dirty="0" smtClean="0">
                            <a:solidFill>
                              <a:srgbClr val="000000"/>
                            </a:solidFill>
                            <a:latin typeface="Cambria Math"/>
                          </a:rPr>
                          <m:t>{</m:t>
                        </m:r>
                        <m:r>
                          <a:rPr lang="fi-FI" sz="2400" b="0" i="1" dirty="0" smtClean="0">
                            <a:solidFill>
                              <a:srgbClr val="000000"/>
                            </a:solidFill>
                            <a:latin typeface="Cambria Math"/>
                          </a:rPr>
                          <m:t>𝑓</m:t>
                        </m:r>
                        <m:r>
                          <a:rPr lang="fi-FI" sz="2400" b="0" i="1" dirty="0" smtClean="0">
                            <a:solidFill>
                              <a:srgbClr val="000000"/>
                            </a:solidFill>
                            <a:latin typeface="Cambria Math"/>
                          </a:rPr>
                          <m:t>}</m:t>
                        </m:r>
                      </m:oMath>
                    </m:oMathPara>
                  </a14:m>
                  <a:endParaRPr lang="fi-FI" sz="2400" dirty="0">
                    <a:solidFill>
                      <a:srgbClr val="000000"/>
                    </a:solidFill>
                  </a:endParaRPr>
                </a:p>
              </p:txBody>
            </p:sp>
          </mc:Choice>
          <mc:Fallback xmlns="">
            <p:sp>
              <p:nvSpPr>
                <p:cNvPr id="81" name="Math Text: -+ * f"/>
                <p:cNvSpPr txBox="1">
                  <a:spLocks noRot="1" noChangeAspect="1" noMove="1" noResize="1" noEditPoints="1" noAdjustHandles="1" noChangeArrowheads="1" noChangeShapeType="1" noTextEdit="1"/>
                </p:cNvSpPr>
                <p:nvPr/>
              </p:nvSpPr>
              <p:spPr>
                <a:xfrm>
                  <a:off x="231497" y="406773"/>
                  <a:ext cx="3485105" cy="461665"/>
                </a:xfrm>
                <a:prstGeom prst="rect">
                  <a:avLst/>
                </a:prstGeom>
                <a:blipFill rotWithShape="0">
                  <a:blip r:embed="rId14"/>
                  <a:stretch>
                    <a:fillRect b="-19737"/>
                  </a:stretch>
                </a:blipFill>
              </p:spPr>
              <p:txBody>
                <a:bodyPr/>
                <a:lstStyle/>
                <a:p>
                  <a:r>
                    <a:rPr lang="en-US">
                      <a:noFill/>
                    </a:rPr>
                    <a:t> </a:t>
                  </a:r>
                </a:p>
              </p:txBody>
            </p:sp>
          </mc:Fallback>
        </mc:AlternateContent>
      </p:grpSp>
      <p:sp>
        <p:nvSpPr>
          <p:cNvPr id="93" name="TextBox 92"/>
          <p:cNvSpPr txBox="1"/>
          <p:nvPr/>
        </p:nvSpPr>
        <p:spPr>
          <a:xfrm>
            <a:off x="834200" y="2105568"/>
            <a:ext cx="3377760" cy="1077218"/>
          </a:xfrm>
          <a:prstGeom prst="rect">
            <a:avLst/>
          </a:prstGeom>
          <a:noFill/>
        </p:spPr>
        <p:txBody>
          <a:bodyPr wrap="square" rtlCol="0">
            <a:spAutoFit/>
          </a:bodyPr>
          <a:lstStyle/>
          <a:p>
            <a:pPr algn="ctr"/>
            <a:r>
              <a:rPr lang="fi-FI" sz="3200" dirty="0" smtClean="0">
                <a:solidFill>
                  <a:srgbClr val="FF1515"/>
                </a:solidFill>
              </a:rPr>
              <a:t>Most energy gone!</a:t>
            </a:r>
            <a:endParaRPr lang="fi-FI" sz="3200" dirty="0">
              <a:solidFill>
                <a:srgbClr val="FF1515"/>
              </a:solidFill>
            </a:endParaRPr>
          </a:p>
        </p:txBody>
      </p:sp>
    </p:spTree>
    <p:custDataLst>
      <p:tags r:id="rId1"/>
    </p:custDataLst>
    <p:extLst>
      <p:ext uri="{BB962C8B-B14F-4D97-AF65-F5344CB8AC3E}">
        <p14:creationId xmlns:p14="http://schemas.microsoft.com/office/powerpoint/2010/main" val="3908278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8"/>
                                        </p:tgtEl>
                                      </p:cBhvr>
                                    </p:animEffect>
                                    <p:set>
                                      <p:cBhvr>
                                        <p:cTn id="10" dur="1" fill="hold">
                                          <p:stCondLst>
                                            <p:cond delay="499"/>
                                          </p:stCondLst>
                                        </p:cTn>
                                        <p:tgtEl>
                                          <p:spTgt spid="4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76"/>
                                        </p:tgtEl>
                                      </p:cBhvr>
                                    </p:animEffect>
                                    <p:set>
                                      <p:cBhvr>
                                        <p:cTn id="13" dur="1" fill="hold">
                                          <p:stCondLst>
                                            <p:cond delay="499"/>
                                          </p:stCondLst>
                                        </p:cTn>
                                        <p:tgtEl>
                                          <p:spTgt spid="7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77"/>
                                        </p:tgtEl>
                                      </p:cBhvr>
                                    </p:animEffect>
                                    <p:set>
                                      <p:cBhvr>
                                        <p:cTn id="16" dur="1" fill="hold">
                                          <p:stCondLst>
                                            <p:cond delay="499"/>
                                          </p:stCondLst>
                                        </p:cTn>
                                        <p:tgtEl>
                                          <p:spTgt spid="77"/>
                                        </p:tgtEl>
                                        <p:attrNameLst>
                                          <p:attrName>style.visibility</p:attrName>
                                        </p:attrNameLst>
                                      </p:cBhvr>
                                      <p:to>
                                        <p:strVal val="hidden"/>
                                      </p:to>
                                    </p:set>
                                  </p:childTnLst>
                                </p:cTn>
                              </p:par>
                            </p:childTnLst>
                          </p:cTn>
                        </p:par>
                        <p:par>
                          <p:cTn id="17" fill="hold">
                            <p:stCondLst>
                              <p:cond delay="500"/>
                            </p:stCondLst>
                            <p:childTnLst>
                              <p:par>
                                <p:cTn id="18" presetID="10" presetClass="exit" presetSubtype="0" fill="hold" nodeType="afterEffect">
                                  <p:stCondLst>
                                    <p:cond delay="0"/>
                                  </p:stCondLst>
                                  <p:childTnLst>
                                    <p:animEffect transition="out" filter="fade">
                                      <p:cBhvr>
                                        <p:cTn id="19" dur="500"/>
                                        <p:tgtEl>
                                          <p:spTgt spid="69"/>
                                        </p:tgtEl>
                                      </p:cBhvr>
                                    </p:animEffect>
                                    <p:set>
                                      <p:cBhvr>
                                        <p:cTn id="20" dur="1" fill="hold">
                                          <p:stCondLst>
                                            <p:cond delay="499"/>
                                          </p:stCondLst>
                                        </p:cTn>
                                        <p:tgtEl>
                                          <p:spTgt spid="69"/>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70"/>
                                        </p:tgtEl>
                                      </p:cBhvr>
                                    </p:animEffect>
                                    <p:set>
                                      <p:cBhvr>
                                        <p:cTn id="23" dur="1" fill="hold">
                                          <p:stCondLst>
                                            <p:cond delay="499"/>
                                          </p:stCondLst>
                                        </p:cTn>
                                        <p:tgtEl>
                                          <p:spTgt spid="70"/>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71"/>
                                        </p:tgtEl>
                                      </p:cBhvr>
                                    </p:animEffect>
                                    <p:set>
                                      <p:cBhvr>
                                        <p:cTn id="26" dur="1" fill="hold">
                                          <p:stCondLst>
                                            <p:cond delay="499"/>
                                          </p:stCondLst>
                                        </p:cTn>
                                        <p:tgtEl>
                                          <p:spTgt spid="71"/>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72"/>
                                        </p:tgtEl>
                                      </p:cBhvr>
                                    </p:animEffect>
                                    <p:set>
                                      <p:cBhvr>
                                        <p:cTn id="29" dur="1" fill="hold">
                                          <p:stCondLst>
                                            <p:cond delay="499"/>
                                          </p:stCondLst>
                                        </p:cTn>
                                        <p:tgtEl>
                                          <p:spTgt spid="72"/>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73"/>
                                        </p:tgtEl>
                                      </p:cBhvr>
                                    </p:animEffect>
                                    <p:set>
                                      <p:cBhvr>
                                        <p:cTn id="32" dur="1" fill="hold">
                                          <p:stCondLst>
                                            <p:cond delay="499"/>
                                          </p:stCondLst>
                                        </p:cTn>
                                        <p:tgtEl>
                                          <p:spTgt spid="73"/>
                                        </p:tgtEl>
                                        <p:attrNameLst>
                                          <p:attrName>style.visibility</p:attrName>
                                        </p:attrNameLst>
                                      </p:cBhvr>
                                      <p:to>
                                        <p:strVal val="hidden"/>
                                      </p:to>
                                    </p:se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79"/>
                                        </p:tgtEl>
                                        <p:attrNameLst>
                                          <p:attrName>style.visibility</p:attrName>
                                        </p:attrNameLst>
                                      </p:cBhvr>
                                      <p:to>
                                        <p:strVal val="visible"/>
                                      </p:to>
                                    </p:set>
                                    <p:animEffect transition="in" filter="fade">
                                      <p:cBhvr>
                                        <p:cTn id="36" dur="500"/>
                                        <p:tgtEl>
                                          <p:spTgt spid="79"/>
                                        </p:tgtEl>
                                      </p:cBhvr>
                                    </p:animEffect>
                                  </p:childTnLst>
                                </p:cTn>
                              </p:par>
                              <p:par>
                                <p:cTn id="37" presetID="10" presetClass="entr" presetSubtype="0" fill="hold" nodeType="withEffect">
                                  <p:stCondLst>
                                    <p:cond delay="0"/>
                                  </p:stCondLst>
                                  <p:childTnLst>
                                    <p:set>
                                      <p:cBhvr>
                                        <p:cTn id="38" dur="1" fill="hold">
                                          <p:stCondLst>
                                            <p:cond delay="0"/>
                                          </p:stCondLst>
                                        </p:cTn>
                                        <p:tgtEl>
                                          <p:spTgt spid="93">
                                            <p:txEl>
                                              <p:pRg st="0" end="0"/>
                                            </p:txEl>
                                          </p:spTgt>
                                        </p:tgtEl>
                                        <p:attrNameLst>
                                          <p:attrName>style.visibility</p:attrName>
                                        </p:attrNameLst>
                                      </p:cBhvr>
                                      <p:to>
                                        <p:strVal val="visible"/>
                                      </p:to>
                                    </p:set>
                                    <p:animEffect transition="in" filter="fade">
                                      <p:cBhvr>
                                        <p:cTn id="39" dur="500"/>
                                        <p:tgtEl>
                                          <p:spTgt spid="9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2" grpId="0" animBg="1"/>
      <p:bldP spid="73" grpId="0" animBg="1"/>
      <p:bldP spid="76" grpId="0" animBg="1"/>
      <p:bldP spid="77" grpId="0" animBg="1"/>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553200" y="4766400"/>
            <a:ext cx="2133600" cy="274637"/>
          </a:xfrm>
        </p:spPr>
        <p:txBody>
          <a:bodyPr/>
          <a:lstStyle/>
          <a:p>
            <a:fld id="{CDB8BC0E-CEE3-4EC1-B849-44D559D8322A}" type="slidenum">
              <a:rPr lang="en-US" altLang="fi-FI" smtClean="0"/>
              <a:pPr/>
              <a:t>53</a:t>
            </a:fld>
            <a:endParaRPr lang="en-US" altLang="fi-FI"/>
          </a:p>
        </p:txBody>
      </p:sp>
      <p:sp>
        <p:nvSpPr>
          <p:cNvPr id="4" name="Title 3"/>
          <p:cNvSpPr>
            <a:spLocks noGrp="1"/>
          </p:cNvSpPr>
          <p:nvPr>
            <p:ph type="title"/>
          </p:nvPr>
        </p:nvSpPr>
        <p:spPr/>
        <p:txBody>
          <a:bodyPr/>
          <a:lstStyle/>
          <a:p>
            <a:r>
              <a:rPr lang="fi-FI" dirty="0" smtClean="0"/>
              <a:t>Analysis</a:t>
            </a:r>
            <a:endParaRPr lang="fi-FI" dirty="0"/>
          </a:p>
        </p:txBody>
      </p:sp>
      <p:sp>
        <p:nvSpPr>
          <p:cNvPr id="7" name="TextBox 6"/>
          <p:cNvSpPr txBox="1"/>
          <p:nvPr/>
        </p:nvSpPr>
        <p:spPr>
          <a:xfrm>
            <a:off x="1351005" y="1742303"/>
            <a:ext cx="7237039" cy="1569660"/>
          </a:xfrm>
          <a:prstGeom prst="rect">
            <a:avLst/>
          </a:prstGeom>
          <a:noFill/>
        </p:spPr>
        <p:txBody>
          <a:bodyPr wrap="square" rtlCol="0">
            <a:spAutoFit/>
          </a:bodyPr>
          <a:lstStyle/>
          <a:p>
            <a:r>
              <a:rPr lang="fi-FI" sz="3200" dirty="0" smtClean="0">
                <a:solidFill>
                  <a:srgbClr val="BFBFBF"/>
                </a:solidFill>
              </a:rPr>
              <a:t>Standard Monte Carlo</a:t>
            </a:r>
          </a:p>
          <a:p>
            <a:r>
              <a:rPr lang="fi-FI" sz="3200" dirty="0" smtClean="0">
                <a:solidFill>
                  <a:srgbClr val="000000"/>
                </a:solidFill>
              </a:rPr>
              <a:t>Gradient Sampling</a:t>
            </a:r>
          </a:p>
          <a:p>
            <a:r>
              <a:rPr lang="fi-FI" sz="3200" dirty="0" smtClean="0">
                <a:solidFill>
                  <a:srgbClr val="000000"/>
                </a:solidFill>
              </a:rPr>
              <a:t>Reconstruction</a:t>
            </a:r>
            <a:endParaRPr lang="fi-FI" sz="3200" dirty="0">
              <a:solidFill>
                <a:srgbClr val="000000"/>
              </a:solidFill>
            </a:endParaRPr>
          </a:p>
        </p:txBody>
      </p:sp>
      <p:pic>
        <p:nvPicPr>
          <p:cNvPr id="3074" name="Arrow 1" descr="C:\Users\make\AppData\Local\Microsoft\Windows\Temporary Internet Files\Content.IE5\S3AW3YEA\large-arrow-orange-right-33.3-6041[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248" y="2285422"/>
            <a:ext cx="509758" cy="483421"/>
          </a:xfrm>
          <a:prstGeom prst="rect">
            <a:avLst/>
          </a:prstGeom>
          <a:noFill/>
          <a:extLst>
            <a:ext uri="{909E8E84-426E-40dd-AFC4-6F175D3DCCD1}">
              <a14:hiddenFill xmlns=""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94149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4.93827E-7 L -1.66667E-6 0.09228 " pathEditMode="relative" rAng="0" ptsTypes="AA">
                                      <p:cBhvr>
                                        <p:cTn id="6" dur="500" fill="hold"/>
                                        <p:tgtEl>
                                          <p:spTgt spid="3074"/>
                                        </p:tgtEl>
                                        <p:attrNameLst>
                                          <p:attrName>ppt_x</p:attrName>
                                          <p:attrName>ppt_y</p:attrName>
                                        </p:attrNameLst>
                                      </p:cBhvr>
                                      <p:rCtr x="0" y="4599"/>
                                    </p:animMotion>
                                  </p:childTnLst>
                                </p:cTn>
                              </p:par>
                              <p:par>
                                <p:cTn id="7" presetID="3" presetClass="emph" presetSubtype="2" fill="hold" nodeType="withEffect">
                                  <p:stCondLst>
                                    <p:cond delay="0"/>
                                  </p:stCondLst>
                                  <p:childTnLst>
                                    <p:animClr clrSpc="rgb" dir="cw">
                                      <p:cBhvr override="childStyle">
                                        <p:cTn id="8" dur="500" fill="hold"/>
                                        <p:tgtEl>
                                          <p:spTgt spid="7">
                                            <p:txEl>
                                              <p:pRg st="1" end="1"/>
                                            </p:txEl>
                                          </p:spTgt>
                                        </p:tgtEl>
                                        <p:attrNameLst>
                                          <p:attrName>style.color</p:attrName>
                                        </p:attrNameLst>
                                      </p:cBhvr>
                                      <p:to>
                                        <a:srgbClr val="BCBCBC"/>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DB8BC0E-CEE3-4EC1-B849-44D559D8322A}" type="slidenum">
              <a:rPr lang="en-US" altLang="fi-FI" smtClean="0"/>
              <a:pPr/>
              <a:t>54</a:t>
            </a:fld>
            <a:endParaRPr lang="en-US" altLang="fi-FI" dirty="0"/>
          </a:p>
        </p:txBody>
      </p:sp>
      <p:pic>
        <p:nvPicPr>
          <p:cNvPr id="3" name="Gradient Fourier Slice."/>
          <p:cNvPicPr>
            <a:picLocks/>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188000"/>
            <a:ext cx="4749797" cy="3565865"/>
          </a:xfrm>
          <a:prstGeom prst="rect">
            <a:avLst/>
          </a:prstGeom>
        </p:spPr>
      </p:pic>
      <p:sp>
        <p:nvSpPr>
          <p:cNvPr id="10" name="Number Eraser"/>
          <p:cNvSpPr/>
          <p:nvPr/>
        </p:nvSpPr>
        <p:spPr>
          <a:xfrm>
            <a:off x="371284" y="1356615"/>
            <a:ext cx="214504" cy="33453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4" name="Sampled Gradients"/>
          <p:cNvSpPr txBox="1"/>
          <p:nvPr/>
        </p:nvSpPr>
        <p:spPr>
          <a:xfrm>
            <a:off x="604687" y="636535"/>
            <a:ext cx="3975618" cy="461665"/>
          </a:xfrm>
          <a:prstGeom prst="rect">
            <a:avLst/>
          </a:prstGeom>
          <a:noFill/>
        </p:spPr>
        <p:txBody>
          <a:bodyPr wrap="square" rtlCol="0">
            <a:spAutoFit/>
          </a:bodyPr>
          <a:lstStyle/>
          <a:p>
            <a:pPr algn="ctr"/>
            <a:r>
              <a:rPr lang="fi-FI" sz="2400" dirty="0" smtClean="0">
                <a:solidFill>
                  <a:srgbClr val="000000"/>
                </a:solidFill>
              </a:rPr>
              <a:t>Sampled Gradients</a:t>
            </a:r>
            <a:endParaRPr lang="fi-FI" sz="2400" dirty="0">
              <a:solidFill>
                <a:srgbClr val="000000"/>
              </a:solidFill>
            </a:endParaRPr>
          </a:p>
        </p:txBody>
      </p:sp>
      <p:sp>
        <p:nvSpPr>
          <p:cNvPr id="11" name="Number Blocker"/>
          <p:cNvSpPr/>
          <p:nvPr/>
        </p:nvSpPr>
        <p:spPr>
          <a:xfrm>
            <a:off x="603474" y="4384650"/>
            <a:ext cx="3853116" cy="1763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nvGrpSpPr>
          <p:cNvPr id="13" name="Big Axis ω_x, ω_p shifted"/>
          <p:cNvGrpSpPr/>
          <p:nvPr/>
        </p:nvGrpSpPr>
        <p:grpSpPr>
          <a:xfrm>
            <a:off x="-10940" y="1421208"/>
            <a:ext cx="4703991" cy="3346055"/>
            <a:chOff x="823029" y="-8585"/>
            <a:chExt cx="4703991" cy="3346055"/>
          </a:xfrm>
        </p:grpSpPr>
        <p:cxnSp>
          <p:nvCxnSpPr>
            <p:cNvPr id="14" name="Axis X"/>
            <p:cNvCxnSpPr/>
            <p:nvPr/>
          </p:nvCxnSpPr>
          <p:spPr>
            <a:xfrm flipV="1">
              <a:off x="1438656" y="2942715"/>
              <a:ext cx="3898324" cy="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Axis P"/>
            <p:cNvCxnSpPr/>
            <p:nvPr/>
          </p:nvCxnSpPr>
          <p:spPr>
            <a:xfrm flipV="1">
              <a:off x="1438656" y="-8585"/>
              <a:ext cx="0" cy="295130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 name="X"/>
                <p:cNvSpPr txBox="1"/>
                <p:nvPr/>
              </p:nvSpPr>
              <p:spPr>
                <a:xfrm>
                  <a:off x="4894732" y="2875805"/>
                  <a:ext cx="63228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𝑥</m:t>
                            </m:r>
                          </m:sub>
                        </m:sSub>
                      </m:oMath>
                    </m:oMathPara>
                  </a14:m>
                  <a:endParaRPr lang="fi-FI" sz="2400" dirty="0">
                    <a:solidFill>
                      <a:srgbClr val="000000"/>
                    </a:solidFill>
                  </a:endParaRPr>
                </a:p>
              </p:txBody>
            </p:sp>
          </mc:Choice>
          <mc:Fallback xmlns="">
            <p:sp>
              <p:nvSpPr>
                <p:cNvPr id="16" name="X"/>
                <p:cNvSpPr txBox="1">
                  <a:spLocks noRot="1" noChangeAspect="1" noMove="1" noResize="1" noEditPoints="1" noAdjustHandles="1" noChangeArrowheads="1" noChangeShapeType="1" noTextEdit="1"/>
                </p:cNvSpPr>
                <p:nvPr/>
              </p:nvSpPr>
              <p:spPr>
                <a:xfrm>
                  <a:off x="4894732" y="2875805"/>
                  <a:ext cx="632288" cy="461665"/>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Y"/>
                <p:cNvSpPr txBox="1"/>
                <p:nvPr/>
              </p:nvSpPr>
              <p:spPr>
                <a:xfrm>
                  <a:off x="823029" y="128645"/>
                  <a:ext cx="33695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 </m:t>
                        </m:r>
                      </m:oMath>
                    </m:oMathPara>
                  </a14:m>
                  <a:endParaRPr lang="fi-FI" sz="2400" dirty="0">
                    <a:solidFill>
                      <a:srgbClr val="000000"/>
                    </a:solidFill>
                  </a:endParaRPr>
                </a:p>
              </p:txBody>
            </p:sp>
          </mc:Choice>
          <mc:Fallback xmlns="">
            <p:sp>
              <p:nvSpPr>
                <p:cNvPr id="17" name="Y"/>
                <p:cNvSpPr txBox="1">
                  <a:spLocks noRot="1" noChangeAspect="1" noMove="1" noResize="1" noEditPoints="1" noAdjustHandles="1" noChangeArrowheads="1" noChangeShapeType="1" noTextEdit="1"/>
                </p:cNvSpPr>
                <p:nvPr/>
              </p:nvSpPr>
              <p:spPr>
                <a:xfrm>
                  <a:off x="823029" y="128645"/>
                  <a:ext cx="336952" cy="461665"/>
                </a:xfrm>
                <a:prstGeom prst="rect">
                  <a:avLst/>
                </a:prstGeom>
                <a:blipFill rotWithShape="0">
                  <a:blip r:embed="rId5"/>
                  <a:stretch>
                    <a:fillRect/>
                  </a:stretch>
                </a:blipFill>
              </p:spPr>
              <p:txBody>
                <a:bodyPr/>
                <a:lstStyle/>
                <a:p>
                  <a:r>
                    <a:rPr lang="en-US">
                      <a:noFill/>
                    </a:rPr>
                    <a:t> </a:t>
                  </a:r>
                </a:p>
              </p:txBody>
            </p:sp>
          </mc:Fallback>
        </mc:AlternateContent>
      </p:grpSp>
      <p:grpSp>
        <p:nvGrpSpPr>
          <p:cNvPr id="12" name="Legend 2"/>
          <p:cNvGrpSpPr/>
          <p:nvPr/>
        </p:nvGrpSpPr>
        <p:grpSpPr>
          <a:xfrm>
            <a:off x="3437307" y="1265228"/>
            <a:ext cx="1001021" cy="615006"/>
            <a:chOff x="3437307" y="1265228"/>
            <a:chExt cx="1001021" cy="615006"/>
          </a:xfrm>
        </p:grpSpPr>
        <p:sp>
          <p:nvSpPr>
            <p:cNvPr id="18" name="Signal"/>
            <p:cNvSpPr txBox="1"/>
            <p:nvPr/>
          </p:nvSpPr>
          <p:spPr>
            <a:xfrm>
              <a:off x="3538228" y="1265228"/>
              <a:ext cx="900100" cy="369332"/>
            </a:xfrm>
            <a:prstGeom prst="rect">
              <a:avLst/>
            </a:prstGeom>
            <a:noFill/>
          </p:spPr>
          <p:txBody>
            <a:bodyPr wrap="square" rtlCol="0">
              <a:spAutoFit/>
            </a:bodyPr>
            <a:lstStyle/>
            <a:p>
              <a:r>
                <a:rPr lang="fi-FI" dirty="0" smtClean="0">
                  <a:solidFill>
                    <a:srgbClr val="3D65B5"/>
                  </a:solidFill>
                </a:rPr>
                <a:t>Signal</a:t>
              </a:r>
              <a:endParaRPr lang="fi-FI" dirty="0">
                <a:solidFill>
                  <a:srgbClr val="3D65B5"/>
                </a:solidFill>
              </a:endParaRPr>
            </a:p>
          </p:txBody>
        </p:sp>
        <p:sp>
          <p:nvSpPr>
            <p:cNvPr id="19" name="Noise"/>
            <p:cNvSpPr txBox="1"/>
            <p:nvPr/>
          </p:nvSpPr>
          <p:spPr>
            <a:xfrm>
              <a:off x="3538228" y="1510902"/>
              <a:ext cx="900100" cy="369332"/>
            </a:xfrm>
            <a:prstGeom prst="rect">
              <a:avLst/>
            </a:prstGeom>
            <a:noFill/>
          </p:spPr>
          <p:txBody>
            <a:bodyPr wrap="square" rtlCol="0">
              <a:spAutoFit/>
            </a:bodyPr>
            <a:lstStyle/>
            <a:p>
              <a:r>
                <a:rPr lang="fi-FI" dirty="0" smtClean="0">
                  <a:solidFill>
                    <a:srgbClr val="FF191E"/>
                  </a:solidFill>
                </a:rPr>
                <a:t>Noise</a:t>
              </a:r>
              <a:endParaRPr lang="fi-FI" dirty="0">
                <a:solidFill>
                  <a:srgbClr val="FF191E"/>
                </a:solidFill>
              </a:endParaRPr>
            </a:p>
          </p:txBody>
        </p:sp>
        <p:sp>
          <p:nvSpPr>
            <p:cNvPr id="20" name="Rectangle 19"/>
            <p:cNvSpPr/>
            <p:nvPr/>
          </p:nvSpPr>
          <p:spPr>
            <a:xfrm>
              <a:off x="3437307" y="1440357"/>
              <a:ext cx="126000" cy="18000"/>
            </a:xfrm>
            <a:prstGeom prst="rect">
              <a:avLst/>
            </a:prstGeom>
            <a:solidFill>
              <a:srgbClr val="3D65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1" name="Rectangle 20"/>
            <p:cNvSpPr/>
            <p:nvPr/>
          </p:nvSpPr>
          <p:spPr>
            <a:xfrm>
              <a:off x="3437797" y="1689253"/>
              <a:ext cx="126000" cy="18000"/>
            </a:xfrm>
            <a:prstGeom prst="rect">
              <a:avLst/>
            </a:prstGeom>
            <a:solidFill>
              <a:srgbClr val="FF15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spTree>
    <p:extLst>
      <p:ext uri="{BB962C8B-B14F-4D97-AF65-F5344CB8AC3E}">
        <p14:creationId xmlns:p14="http://schemas.microsoft.com/office/powerpoint/2010/main" val="4112913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553200" y="4766400"/>
            <a:ext cx="2133600" cy="274637"/>
          </a:xfrm>
        </p:spPr>
        <p:txBody>
          <a:bodyPr/>
          <a:lstStyle/>
          <a:p>
            <a:fld id="{CDB8BC0E-CEE3-4EC1-B849-44D559D8322A}" type="slidenum">
              <a:rPr lang="en-US" altLang="fi-FI" smtClean="0"/>
              <a:pPr/>
              <a:t>55</a:t>
            </a:fld>
            <a:endParaRPr lang="en-US" altLang="fi-FI" dirty="0"/>
          </a:p>
        </p:txBody>
      </p:sp>
      <p:pic>
        <p:nvPicPr>
          <p:cNvPr id="37" name="Integrated Sampled Averaged Gradient  Fouri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87448"/>
            <a:ext cx="4749798" cy="3562349"/>
          </a:xfrm>
          <a:prstGeom prst="rect">
            <a:avLst/>
          </a:prstGeom>
        </p:spPr>
      </p:pic>
      <p:pic>
        <p:nvPicPr>
          <p:cNvPr id="38" name="Integrated Sampled Averaged Gradient  Fourie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87447"/>
            <a:ext cx="4749798" cy="3562348"/>
          </a:xfrm>
          <a:prstGeom prst="rect">
            <a:avLst/>
          </a:prstGeom>
        </p:spPr>
      </p:pic>
      <p:sp>
        <p:nvSpPr>
          <p:cNvPr id="79" name="Number Blocker"/>
          <p:cNvSpPr/>
          <p:nvPr/>
        </p:nvSpPr>
        <p:spPr>
          <a:xfrm>
            <a:off x="603474" y="4384650"/>
            <a:ext cx="3853116" cy="984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cxnSp>
        <p:nvCxnSpPr>
          <p:cNvPr id="78" name="Fourier ω_x=0"/>
          <p:cNvCxnSpPr/>
          <p:nvPr/>
        </p:nvCxnSpPr>
        <p:spPr>
          <a:xfrm rot="5400000">
            <a:off x="2423493" y="4406568"/>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sp>
        <p:nvSpPr>
          <p:cNvPr id="76" name="Number Eraser"/>
          <p:cNvSpPr/>
          <p:nvPr/>
        </p:nvSpPr>
        <p:spPr>
          <a:xfrm>
            <a:off x="371284" y="1356615"/>
            <a:ext cx="214504" cy="33453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nvGrpSpPr>
          <p:cNvPr id="50" name="Big Axis ω_x, ω_p shifted"/>
          <p:cNvGrpSpPr/>
          <p:nvPr/>
        </p:nvGrpSpPr>
        <p:grpSpPr>
          <a:xfrm>
            <a:off x="-10940" y="1421208"/>
            <a:ext cx="4703991" cy="3346055"/>
            <a:chOff x="823029" y="-8585"/>
            <a:chExt cx="4703991" cy="3346055"/>
          </a:xfrm>
        </p:grpSpPr>
        <p:cxnSp>
          <p:nvCxnSpPr>
            <p:cNvPr id="51" name="Axis X"/>
            <p:cNvCxnSpPr/>
            <p:nvPr/>
          </p:nvCxnSpPr>
          <p:spPr>
            <a:xfrm flipV="1">
              <a:off x="1438656" y="2942715"/>
              <a:ext cx="3898324" cy="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2" name="Axis P"/>
            <p:cNvCxnSpPr/>
            <p:nvPr/>
          </p:nvCxnSpPr>
          <p:spPr>
            <a:xfrm flipV="1">
              <a:off x="1438656" y="-8585"/>
              <a:ext cx="0" cy="295130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3" name="X"/>
                <p:cNvSpPr txBox="1"/>
                <p:nvPr/>
              </p:nvSpPr>
              <p:spPr>
                <a:xfrm>
                  <a:off x="4894732" y="2875805"/>
                  <a:ext cx="63228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𝑥</m:t>
                            </m:r>
                          </m:sub>
                        </m:sSub>
                      </m:oMath>
                    </m:oMathPara>
                  </a14:m>
                  <a:endParaRPr lang="fi-FI" sz="2400" dirty="0">
                    <a:solidFill>
                      <a:srgbClr val="000000"/>
                    </a:solidFill>
                  </a:endParaRPr>
                </a:p>
              </p:txBody>
            </p:sp>
          </mc:Choice>
          <mc:Fallback xmlns="">
            <p:sp>
              <p:nvSpPr>
                <p:cNvPr id="53" name="X"/>
                <p:cNvSpPr txBox="1">
                  <a:spLocks noRot="1" noChangeAspect="1" noMove="1" noResize="1" noEditPoints="1" noAdjustHandles="1" noChangeArrowheads="1" noChangeShapeType="1" noTextEdit="1"/>
                </p:cNvSpPr>
                <p:nvPr/>
              </p:nvSpPr>
              <p:spPr>
                <a:xfrm>
                  <a:off x="4894732" y="2875805"/>
                  <a:ext cx="632288" cy="461665"/>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Y"/>
                <p:cNvSpPr txBox="1"/>
                <p:nvPr/>
              </p:nvSpPr>
              <p:spPr>
                <a:xfrm>
                  <a:off x="823029" y="128645"/>
                  <a:ext cx="33695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 </m:t>
                        </m:r>
                      </m:oMath>
                    </m:oMathPara>
                  </a14:m>
                  <a:endParaRPr lang="fi-FI" sz="2400" dirty="0">
                    <a:solidFill>
                      <a:srgbClr val="000000"/>
                    </a:solidFill>
                  </a:endParaRPr>
                </a:p>
              </p:txBody>
            </p:sp>
          </mc:Choice>
          <mc:Fallback xmlns="">
            <p:sp>
              <p:nvSpPr>
                <p:cNvPr id="54" name="Y"/>
                <p:cNvSpPr txBox="1">
                  <a:spLocks noRot="1" noChangeAspect="1" noMove="1" noResize="1" noEditPoints="1" noAdjustHandles="1" noChangeArrowheads="1" noChangeShapeType="1" noTextEdit="1"/>
                </p:cNvSpPr>
                <p:nvPr/>
              </p:nvSpPr>
              <p:spPr>
                <a:xfrm>
                  <a:off x="823029" y="128645"/>
                  <a:ext cx="336952" cy="461665"/>
                </a:xfrm>
                <a:prstGeom prst="rect">
                  <a:avLst/>
                </a:prstGeom>
                <a:blipFill rotWithShape="0">
                  <a:blip r:embed="rId7"/>
                  <a:stretch>
                    <a:fillRect/>
                  </a:stretch>
                </a:blipFill>
              </p:spPr>
              <p:txBody>
                <a:bodyPr/>
                <a:lstStyle/>
                <a:p>
                  <a:r>
                    <a:rPr lang="en-US">
                      <a:noFill/>
                    </a:rPr>
                    <a:t> </a:t>
                  </a:r>
                </a:p>
              </p:txBody>
            </p:sp>
          </mc:Fallback>
        </mc:AlternateContent>
      </p:grpSp>
      <p:sp>
        <p:nvSpPr>
          <p:cNvPr id="36" name="Sampled Gradients"/>
          <p:cNvSpPr txBox="1"/>
          <p:nvPr/>
        </p:nvSpPr>
        <p:spPr>
          <a:xfrm>
            <a:off x="604687" y="636535"/>
            <a:ext cx="3975618" cy="461665"/>
          </a:xfrm>
          <a:prstGeom prst="rect">
            <a:avLst/>
          </a:prstGeom>
          <a:noFill/>
        </p:spPr>
        <p:txBody>
          <a:bodyPr wrap="square" rtlCol="0">
            <a:spAutoFit/>
          </a:bodyPr>
          <a:lstStyle/>
          <a:p>
            <a:pPr algn="ctr"/>
            <a:r>
              <a:rPr lang="fi-FI" sz="2400" dirty="0" smtClean="0">
                <a:solidFill>
                  <a:srgbClr val="000000"/>
                </a:solidFill>
              </a:rPr>
              <a:t>Sampled Gradients</a:t>
            </a:r>
            <a:endParaRPr lang="fi-FI" sz="2400" dirty="0">
              <a:solidFill>
                <a:srgbClr val="000000"/>
              </a:solidFill>
            </a:endParaRPr>
          </a:p>
        </p:txBody>
      </p:sp>
      <p:sp>
        <p:nvSpPr>
          <p:cNvPr id="64" name="Integrated Gradients"/>
          <p:cNvSpPr txBox="1"/>
          <p:nvPr/>
        </p:nvSpPr>
        <p:spPr>
          <a:xfrm>
            <a:off x="603756" y="636535"/>
            <a:ext cx="3975618" cy="461665"/>
          </a:xfrm>
          <a:prstGeom prst="rect">
            <a:avLst/>
          </a:prstGeom>
          <a:noFill/>
        </p:spPr>
        <p:txBody>
          <a:bodyPr wrap="square" rtlCol="0">
            <a:spAutoFit/>
          </a:bodyPr>
          <a:lstStyle/>
          <a:p>
            <a:pPr algn="ctr"/>
            <a:r>
              <a:rPr lang="fi-FI" sz="2400" dirty="0" smtClean="0">
                <a:solidFill>
                  <a:srgbClr val="000000"/>
                </a:solidFill>
              </a:rPr>
              <a:t>Integrated Gradients</a:t>
            </a:r>
            <a:endParaRPr lang="fi-FI" sz="2400" dirty="0">
              <a:solidFill>
                <a:srgbClr val="000000"/>
              </a:solidFill>
            </a:endParaRPr>
          </a:p>
        </p:txBody>
      </p:sp>
      <p:grpSp>
        <p:nvGrpSpPr>
          <p:cNvPr id="71" name="Legend 2"/>
          <p:cNvGrpSpPr/>
          <p:nvPr/>
        </p:nvGrpSpPr>
        <p:grpSpPr>
          <a:xfrm>
            <a:off x="3437307" y="1265228"/>
            <a:ext cx="1001021" cy="615006"/>
            <a:chOff x="3437307" y="1265228"/>
            <a:chExt cx="1001021" cy="615006"/>
          </a:xfrm>
        </p:grpSpPr>
        <p:sp>
          <p:nvSpPr>
            <p:cNvPr id="72" name="Signal"/>
            <p:cNvSpPr txBox="1"/>
            <p:nvPr/>
          </p:nvSpPr>
          <p:spPr>
            <a:xfrm>
              <a:off x="3538228" y="1265228"/>
              <a:ext cx="900100" cy="369332"/>
            </a:xfrm>
            <a:prstGeom prst="rect">
              <a:avLst/>
            </a:prstGeom>
            <a:noFill/>
          </p:spPr>
          <p:txBody>
            <a:bodyPr wrap="square" rtlCol="0">
              <a:spAutoFit/>
            </a:bodyPr>
            <a:lstStyle/>
            <a:p>
              <a:r>
                <a:rPr lang="fi-FI" dirty="0" smtClean="0">
                  <a:solidFill>
                    <a:srgbClr val="3D65B5"/>
                  </a:solidFill>
                </a:rPr>
                <a:t>Signal</a:t>
              </a:r>
              <a:endParaRPr lang="fi-FI" dirty="0">
                <a:solidFill>
                  <a:srgbClr val="3D65B5"/>
                </a:solidFill>
              </a:endParaRPr>
            </a:p>
          </p:txBody>
        </p:sp>
        <p:sp>
          <p:nvSpPr>
            <p:cNvPr id="73" name="Noise"/>
            <p:cNvSpPr txBox="1"/>
            <p:nvPr/>
          </p:nvSpPr>
          <p:spPr>
            <a:xfrm>
              <a:off x="3538228" y="1510902"/>
              <a:ext cx="900100" cy="369332"/>
            </a:xfrm>
            <a:prstGeom prst="rect">
              <a:avLst/>
            </a:prstGeom>
            <a:noFill/>
          </p:spPr>
          <p:txBody>
            <a:bodyPr wrap="square" rtlCol="0">
              <a:spAutoFit/>
            </a:bodyPr>
            <a:lstStyle/>
            <a:p>
              <a:r>
                <a:rPr lang="fi-FI" dirty="0" smtClean="0">
                  <a:solidFill>
                    <a:srgbClr val="FF191E"/>
                  </a:solidFill>
                </a:rPr>
                <a:t>Noise</a:t>
              </a:r>
              <a:endParaRPr lang="fi-FI" dirty="0">
                <a:solidFill>
                  <a:srgbClr val="FF191E"/>
                </a:solidFill>
              </a:endParaRPr>
            </a:p>
          </p:txBody>
        </p:sp>
        <p:sp>
          <p:nvSpPr>
            <p:cNvPr id="74" name="Rectangle 73"/>
            <p:cNvSpPr/>
            <p:nvPr/>
          </p:nvSpPr>
          <p:spPr>
            <a:xfrm>
              <a:off x="3437307" y="1440357"/>
              <a:ext cx="126000" cy="18000"/>
            </a:xfrm>
            <a:prstGeom prst="rect">
              <a:avLst/>
            </a:prstGeom>
            <a:solidFill>
              <a:srgbClr val="3D65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75" name="Rectangle 74"/>
            <p:cNvSpPr/>
            <p:nvPr/>
          </p:nvSpPr>
          <p:spPr>
            <a:xfrm>
              <a:off x="3437797" y="1689253"/>
              <a:ext cx="126000" cy="18000"/>
            </a:xfrm>
            <a:prstGeom prst="rect">
              <a:avLst/>
            </a:prstGeom>
            <a:solidFill>
              <a:srgbClr val="FF15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6" name="Inverse Box"/>
          <p:cNvGrpSpPr/>
          <p:nvPr/>
        </p:nvGrpSpPr>
        <p:grpSpPr>
          <a:xfrm>
            <a:off x="1098550" y="423898"/>
            <a:ext cx="6921500" cy="4235868"/>
            <a:chOff x="1098550" y="423898"/>
            <a:chExt cx="6921500" cy="4235868"/>
          </a:xfrm>
        </p:grpSpPr>
        <p:sp>
          <p:nvSpPr>
            <p:cNvPr id="14" name="Inverse Sine Box"/>
            <p:cNvSpPr/>
            <p:nvPr/>
          </p:nvSpPr>
          <p:spPr>
            <a:xfrm>
              <a:off x="1098550" y="423898"/>
              <a:ext cx="6921500" cy="4235868"/>
            </a:xfrm>
            <a:prstGeom prst="rect">
              <a:avLst/>
            </a:prstGeom>
            <a:solidFill>
              <a:schemeClr val="tx1">
                <a:lumMod val="20000"/>
                <a:lumOff val="80000"/>
              </a:schemeClr>
            </a:solidFill>
            <a:ln w="25400">
              <a:solidFill>
                <a:srgbClr val="000000"/>
              </a:solidFill>
            </a:ln>
            <a:effectLst>
              <a:outerShdw blurRad="50800" dist="889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mc:AlternateContent xmlns:mc="http://schemas.openxmlformats.org/markup-compatibility/2006" xmlns:a14="http://schemas.microsoft.com/office/drawing/2010/main">
          <mc:Choice Requires="a14">
            <p:sp>
              <p:nvSpPr>
                <p:cNvPr id="17" name="Text: ="/>
                <p:cNvSpPr txBox="1"/>
                <p:nvPr/>
              </p:nvSpPr>
              <p:spPr>
                <a:xfrm>
                  <a:off x="4055932" y="1643100"/>
                  <a:ext cx="1100268" cy="156966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fi-FI" sz="9600" b="0" i="1" smtClean="0">
                            <a:solidFill>
                              <a:srgbClr val="000000"/>
                            </a:solidFill>
                            <a:latin typeface="Cambria Math"/>
                            <a:ea typeface="Cambria Math"/>
                          </a:rPr>
                          <m:t>=</m:t>
                        </m:r>
                      </m:oMath>
                    </m:oMathPara>
                  </a14:m>
                  <a:endParaRPr lang="fi-FI" sz="9600" dirty="0">
                    <a:solidFill>
                      <a:srgbClr val="000000"/>
                    </a:solidFill>
                  </a:endParaRPr>
                </a:p>
              </p:txBody>
            </p:sp>
          </mc:Choice>
          <mc:Fallback xmlns="">
            <p:sp>
              <p:nvSpPr>
                <p:cNvPr id="17" name="Text: ="/>
                <p:cNvSpPr txBox="1">
                  <a:spLocks noRot="1" noChangeAspect="1" noMove="1" noResize="1" noEditPoints="1" noAdjustHandles="1" noChangeArrowheads="1" noChangeShapeType="1" noTextEdit="1"/>
                </p:cNvSpPr>
                <p:nvPr/>
              </p:nvSpPr>
              <p:spPr>
                <a:xfrm>
                  <a:off x="4055932" y="1643100"/>
                  <a:ext cx="1100268" cy="1569660"/>
                </a:xfrm>
                <a:prstGeom prst="rect">
                  <a:avLst/>
                </a:prstGeom>
                <a:blipFill rotWithShape="0">
                  <a:blip r:embed="rId8"/>
                  <a:stretch>
                    <a:fillRect/>
                  </a:stretch>
                </a:blipFill>
              </p:spPr>
              <p:txBody>
                <a:bodyPr/>
                <a:lstStyle/>
                <a:p>
                  <a:r>
                    <a:rPr lang="en-US">
                      <a:noFill/>
                    </a:rPr>
                    <a:t> </a:t>
                  </a:r>
                </a:p>
              </p:txBody>
            </p:sp>
          </mc:Fallback>
        </mc:AlternateContent>
        <p:pic>
          <p:nvPicPr>
            <p:cNvPr id="27" name="Sin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0861" y="2497215"/>
              <a:ext cx="2476500" cy="1857375"/>
            </a:xfrm>
            <a:prstGeom prst="rect">
              <a:avLst/>
            </a:prstGeom>
          </p:spPr>
        </p:pic>
        <p:pic>
          <p:nvPicPr>
            <p:cNvPr id="8" name="Inverse Sin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94312" y="1643100"/>
              <a:ext cx="2476501" cy="1857375"/>
            </a:xfrm>
            <a:prstGeom prst="rect">
              <a:avLst/>
            </a:prstGeom>
          </p:spPr>
        </p:pic>
        <mc:AlternateContent xmlns:mc="http://schemas.openxmlformats.org/markup-compatibility/2006" xmlns:a14="http://schemas.microsoft.com/office/drawing/2010/main">
          <mc:Choice Requires="a14">
            <p:sp>
              <p:nvSpPr>
                <p:cNvPr id="4" name="1 over"/>
                <p:cNvSpPr txBox="1"/>
                <p:nvPr/>
              </p:nvSpPr>
              <p:spPr>
                <a:xfrm>
                  <a:off x="1505261" y="581890"/>
                  <a:ext cx="2502100" cy="28581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fi-FI" sz="9600" i="1" smtClean="0">
                                <a:solidFill>
                                  <a:srgbClr val="000000"/>
                                </a:solidFill>
                                <a:latin typeface="Cambria Math" panose="02040503050406030204" pitchFamily="18" charset="0"/>
                              </a:rPr>
                            </m:ctrlPr>
                          </m:fPr>
                          <m:num>
                            <m:r>
                              <a:rPr lang="fi-FI" sz="9600" b="0" i="1" smtClean="0">
                                <a:solidFill>
                                  <a:srgbClr val="000000"/>
                                </a:solidFill>
                                <a:latin typeface="Cambria Math"/>
                              </a:rPr>
                              <m:t>1</m:t>
                            </m:r>
                          </m:num>
                          <m:den>
                            <m:r>
                              <a:rPr lang="fi-FI" sz="9600" b="0" i="1" smtClean="0">
                                <a:solidFill>
                                  <a:srgbClr val="000000"/>
                                </a:solidFill>
                                <a:latin typeface="Cambria Math"/>
                              </a:rPr>
                              <m:t>        </m:t>
                            </m:r>
                          </m:den>
                        </m:f>
                      </m:oMath>
                    </m:oMathPara>
                  </a14:m>
                  <a:endParaRPr lang="fi-FI" sz="9600" dirty="0">
                    <a:solidFill>
                      <a:srgbClr val="000000"/>
                    </a:solidFill>
                  </a:endParaRPr>
                </a:p>
              </p:txBody>
            </p:sp>
          </mc:Choice>
          <mc:Fallback xmlns="">
            <p:sp>
              <p:nvSpPr>
                <p:cNvPr id="4" name="1 over"/>
                <p:cNvSpPr txBox="1">
                  <a:spLocks noRot="1" noChangeAspect="1" noMove="1" noResize="1" noEditPoints="1" noAdjustHandles="1" noChangeArrowheads="1" noChangeShapeType="1" noTextEdit="1"/>
                </p:cNvSpPr>
                <p:nvPr/>
              </p:nvSpPr>
              <p:spPr>
                <a:xfrm>
                  <a:off x="1505261" y="581890"/>
                  <a:ext cx="2502100" cy="2858155"/>
                </a:xfrm>
                <a:prstGeom prst="rect">
                  <a:avLst/>
                </a:prstGeom>
                <a:blipFill rotWithShape="0">
                  <a:blip r:embed="rId11"/>
                  <a:stretch>
                    <a:fillRect/>
                  </a:stretch>
                </a:blipFill>
              </p:spPr>
              <p:txBody>
                <a:bodyPr/>
                <a:lstStyle/>
                <a:p>
                  <a:r>
                    <a:rPr lang="en-US">
                      <a:noFill/>
                    </a:rPr>
                    <a:t> </a:t>
                  </a:r>
                </a:p>
              </p:txBody>
            </p:sp>
          </mc:Fallback>
        </mc:AlternateContent>
        <p:grpSp>
          <p:nvGrpSpPr>
            <p:cNvPr id="20" name="Axis Group"/>
            <p:cNvGrpSpPr/>
            <p:nvPr/>
          </p:nvGrpSpPr>
          <p:grpSpPr>
            <a:xfrm>
              <a:off x="5513370" y="3159885"/>
              <a:ext cx="2221174" cy="461665"/>
              <a:chOff x="1438656" y="2592617"/>
              <a:chExt cx="2221174" cy="461665"/>
            </a:xfrm>
          </p:grpSpPr>
          <p:cxnSp>
            <p:nvCxnSpPr>
              <p:cNvPr id="21" name="Axis X"/>
              <p:cNvCxnSpPr/>
              <p:nvPr/>
            </p:nvCxnSpPr>
            <p:spPr>
              <a:xfrm>
                <a:off x="1438656" y="2735870"/>
                <a:ext cx="2047494" cy="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2" name="X"/>
                  <p:cNvSpPr txBox="1"/>
                  <p:nvPr/>
                </p:nvSpPr>
                <p:spPr>
                  <a:xfrm>
                    <a:off x="3027542" y="2592617"/>
                    <a:ext cx="63228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𝑥</m:t>
                              </m:r>
                            </m:sub>
                          </m:sSub>
                        </m:oMath>
                      </m:oMathPara>
                    </a14:m>
                    <a:endParaRPr lang="fi-FI" sz="2400" dirty="0">
                      <a:solidFill>
                        <a:srgbClr val="000000"/>
                      </a:solidFill>
                    </a:endParaRPr>
                  </a:p>
                </p:txBody>
              </p:sp>
            </mc:Choice>
            <mc:Fallback xmlns="">
              <p:sp>
                <p:nvSpPr>
                  <p:cNvPr id="22" name="X"/>
                  <p:cNvSpPr txBox="1">
                    <a:spLocks noRot="1" noChangeAspect="1" noMove="1" noResize="1" noEditPoints="1" noAdjustHandles="1" noChangeArrowheads="1" noChangeShapeType="1" noTextEdit="1"/>
                  </p:cNvSpPr>
                  <p:nvPr/>
                </p:nvSpPr>
                <p:spPr>
                  <a:xfrm>
                    <a:off x="3027542" y="2592617"/>
                    <a:ext cx="632288" cy="461665"/>
                  </a:xfrm>
                  <a:prstGeom prst="rect">
                    <a:avLst/>
                  </a:prstGeom>
                  <a:blipFill rotWithShape="0">
                    <a:blip r:embed="rId12"/>
                    <a:stretch>
                      <a:fillRect/>
                    </a:stretch>
                  </a:blipFill>
                </p:spPr>
                <p:txBody>
                  <a:bodyPr/>
                  <a:lstStyle/>
                  <a:p>
                    <a:r>
                      <a:rPr lang="en-US">
                        <a:noFill/>
                      </a:rPr>
                      <a:t> </a:t>
                    </a:r>
                  </a:p>
                </p:txBody>
              </p:sp>
            </mc:Fallback>
          </mc:AlternateContent>
        </p:grpSp>
        <p:grpSp>
          <p:nvGrpSpPr>
            <p:cNvPr id="23" name="Axis Group"/>
            <p:cNvGrpSpPr/>
            <p:nvPr/>
          </p:nvGrpSpPr>
          <p:grpSpPr>
            <a:xfrm>
              <a:off x="1847702" y="4015772"/>
              <a:ext cx="2221174" cy="461665"/>
              <a:chOff x="1438656" y="2592617"/>
              <a:chExt cx="2221174" cy="461665"/>
            </a:xfrm>
          </p:grpSpPr>
          <p:cxnSp>
            <p:nvCxnSpPr>
              <p:cNvPr id="24" name="Axis X"/>
              <p:cNvCxnSpPr/>
              <p:nvPr/>
            </p:nvCxnSpPr>
            <p:spPr>
              <a:xfrm>
                <a:off x="1438656" y="2735870"/>
                <a:ext cx="2047494" cy="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6" name="X"/>
                  <p:cNvSpPr txBox="1"/>
                  <p:nvPr/>
                </p:nvSpPr>
                <p:spPr>
                  <a:xfrm>
                    <a:off x="3027542" y="2592617"/>
                    <a:ext cx="63228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𝑥</m:t>
                              </m:r>
                            </m:sub>
                          </m:sSub>
                        </m:oMath>
                      </m:oMathPara>
                    </a14:m>
                    <a:endParaRPr lang="fi-FI" sz="2400" dirty="0">
                      <a:solidFill>
                        <a:srgbClr val="000000"/>
                      </a:solidFill>
                    </a:endParaRPr>
                  </a:p>
                </p:txBody>
              </p:sp>
            </mc:Choice>
            <mc:Fallback xmlns="">
              <p:sp>
                <p:nvSpPr>
                  <p:cNvPr id="26" name="X"/>
                  <p:cNvSpPr txBox="1">
                    <a:spLocks noRot="1" noChangeAspect="1" noMove="1" noResize="1" noEditPoints="1" noAdjustHandles="1" noChangeArrowheads="1" noChangeShapeType="1" noTextEdit="1"/>
                  </p:cNvSpPr>
                  <p:nvPr/>
                </p:nvSpPr>
                <p:spPr>
                  <a:xfrm>
                    <a:off x="3027542" y="2592617"/>
                    <a:ext cx="632288" cy="461665"/>
                  </a:xfrm>
                  <a:prstGeom prst="rect">
                    <a:avLst/>
                  </a:prstGeom>
                  <a:blipFill rotWithShape="0">
                    <a:blip r:embed="rId13"/>
                    <a:stretch>
                      <a:fillRect b="-1333"/>
                    </a:stretch>
                  </a:blipFill>
                </p:spPr>
                <p:txBody>
                  <a:bodyPr/>
                  <a:lstStyle/>
                  <a:p>
                    <a:r>
                      <a:rPr lang="en-US">
                        <a:noFill/>
                      </a:rPr>
                      <a:t> </a:t>
                    </a:r>
                  </a:p>
                </p:txBody>
              </p:sp>
            </mc:Fallback>
          </mc:AlternateContent>
        </p:grpSp>
      </p:grpSp>
      <p:sp>
        <p:nvSpPr>
          <p:cNvPr id="66" name="Hilight Low Freq"/>
          <p:cNvSpPr/>
          <p:nvPr/>
        </p:nvSpPr>
        <p:spPr>
          <a:xfrm>
            <a:off x="2089351" y="3696875"/>
            <a:ext cx="735568" cy="1023049"/>
          </a:xfrm>
          <a:prstGeom prst="ellipse">
            <a:avLst/>
          </a:prstGeom>
          <a:noFill/>
          <a:ln w="76200">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67" name="Hilight High Freq L"/>
          <p:cNvSpPr/>
          <p:nvPr/>
        </p:nvSpPr>
        <p:spPr>
          <a:xfrm>
            <a:off x="403027" y="4159026"/>
            <a:ext cx="1828713" cy="426976"/>
          </a:xfrm>
          <a:prstGeom prst="ellipse">
            <a:avLst/>
          </a:prstGeom>
          <a:noFill/>
          <a:ln w="76200">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68" name="Hilight High Freq R"/>
          <p:cNvSpPr/>
          <p:nvPr/>
        </p:nvSpPr>
        <p:spPr>
          <a:xfrm>
            <a:off x="2621276" y="4161673"/>
            <a:ext cx="1828713" cy="426976"/>
          </a:xfrm>
          <a:prstGeom prst="ellipse">
            <a:avLst/>
          </a:prstGeom>
          <a:noFill/>
          <a:ln w="76200">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Tree>
    <p:custDataLst>
      <p:tags r:id="rId1"/>
    </p:custDataLst>
    <p:extLst>
      <p:ext uri="{BB962C8B-B14F-4D97-AF65-F5344CB8AC3E}">
        <p14:creationId xmlns:p14="http://schemas.microsoft.com/office/powerpoint/2010/main" val="140546383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6"/>
                                        </p:tgtEl>
                                      </p:cBhvr>
                                    </p:animEffect>
                                    <p:set>
                                      <p:cBhvr>
                                        <p:cTn id="17" dur="1" fill="hold">
                                          <p:stCondLst>
                                            <p:cond delay="499"/>
                                          </p:stCondLst>
                                        </p:cTn>
                                        <p:tgtEl>
                                          <p:spTgt spid="36"/>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fade">
                                      <p:cBhvr>
                                        <p:cTn id="20" dur="500"/>
                                        <p:tgtEl>
                                          <p:spTgt spid="64"/>
                                        </p:tgtEl>
                                      </p:cBhvr>
                                    </p:animEffect>
                                  </p:childTnLst>
                                </p:cTn>
                              </p:par>
                              <p:par>
                                <p:cTn id="21" presetID="10"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6"/>
                                        </p:tgtEl>
                                        <p:attrNameLst>
                                          <p:attrName>style.visibility</p:attrName>
                                        </p:attrNameLst>
                                      </p:cBhvr>
                                      <p:to>
                                        <p:strVal val="visible"/>
                                      </p:to>
                                    </p:set>
                                    <p:animEffect transition="in" filter="fade">
                                      <p:cBhvr>
                                        <p:cTn id="28" dur="500"/>
                                        <p:tgtEl>
                                          <p:spTgt spid="6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66"/>
                                        </p:tgtEl>
                                      </p:cBhvr>
                                    </p:animEffect>
                                    <p:set>
                                      <p:cBhvr>
                                        <p:cTn id="33" dur="1" fill="hold">
                                          <p:stCondLst>
                                            <p:cond delay="499"/>
                                          </p:stCondLst>
                                        </p:cTn>
                                        <p:tgtEl>
                                          <p:spTgt spid="66"/>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67"/>
                                        </p:tgtEl>
                                        <p:attrNameLst>
                                          <p:attrName>style.visibility</p:attrName>
                                        </p:attrNameLst>
                                      </p:cBhvr>
                                      <p:to>
                                        <p:strVal val="visible"/>
                                      </p:to>
                                    </p:set>
                                    <p:animEffect transition="in" filter="fade">
                                      <p:cBhvr>
                                        <p:cTn id="36" dur="500"/>
                                        <p:tgtEl>
                                          <p:spTgt spid="6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fade">
                                      <p:cBhvr>
                                        <p:cTn id="39" dur="500"/>
                                        <p:tgtEl>
                                          <p:spTgt spid="6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67"/>
                                        </p:tgtEl>
                                      </p:cBhvr>
                                    </p:animEffect>
                                    <p:set>
                                      <p:cBhvr>
                                        <p:cTn id="44" dur="1" fill="hold">
                                          <p:stCondLst>
                                            <p:cond delay="499"/>
                                          </p:stCondLst>
                                        </p:cTn>
                                        <p:tgtEl>
                                          <p:spTgt spid="67"/>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68"/>
                                        </p:tgtEl>
                                      </p:cBhvr>
                                    </p:animEffect>
                                    <p:set>
                                      <p:cBhvr>
                                        <p:cTn id="47" dur="1" fill="hold">
                                          <p:stCondLst>
                                            <p:cond delay="499"/>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64" grpId="0"/>
      <p:bldP spid="66" grpId="0" animBg="1"/>
      <p:bldP spid="66" grpId="1" animBg="1"/>
      <p:bldP spid="67" grpId="0" animBg="1"/>
      <p:bldP spid="67" grpId="1" animBg="1"/>
      <p:bldP spid="68" grpId="0" animBg="1"/>
      <p:bldP spid="68"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553200" y="4766400"/>
            <a:ext cx="2133600" cy="274637"/>
          </a:xfrm>
        </p:spPr>
        <p:txBody>
          <a:bodyPr/>
          <a:lstStyle/>
          <a:p>
            <a:fld id="{CDB8BC0E-CEE3-4EC1-B849-44D559D8322A}" type="slidenum">
              <a:rPr lang="en-US" altLang="fi-FI" smtClean="0"/>
              <a:pPr/>
              <a:t>56</a:t>
            </a:fld>
            <a:endParaRPr lang="en-US" altLang="fi-FI" dirty="0"/>
          </a:p>
        </p:txBody>
      </p:sp>
      <p:pic>
        <p:nvPicPr>
          <p:cNvPr id="13" name="Integrated Sampled Averaged Fouri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4202" y="1187449"/>
            <a:ext cx="4749798" cy="3562348"/>
          </a:xfrm>
          <a:prstGeom prst="rect">
            <a:avLst/>
          </a:prstGeom>
        </p:spPr>
      </p:pic>
      <p:sp>
        <p:nvSpPr>
          <p:cNvPr id="82" name="Number Blocker"/>
          <p:cNvSpPr/>
          <p:nvPr/>
        </p:nvSpPr>
        <p:spPr>
          <a:xfrm>
            <a:off x="4936316" y="4402929"/>
            <a:ext cx="3853116" cy="984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pic>
        <p:nvPicPr>
          <p:cNvPr id="38" name="Integrated Sampled Averaged Gradient  Fourie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87447"/>
            <a:ext cx="4749798" cy="3562348"/>
          </a:xfrm>
          <a:prstGeom prst="rect">
            <a:avLst/>
          </a:prstGeom>
        </p:spPr>
      </p:pic>
      <p:sp>
        <p:nvSpPr>
          <p:cNvPr id="77" name="Number Eraser"/>
          <p:cNvSpPr/>
          <p:nvPr/>
        </p:nvSpPr>
        <p:spPr>
          <a:xfrm>
            <a:off x="371284" y="1356615"/>
            <a:ext cx="214504" cy="33453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78" name="Number Eraser"/>
          <p:cNvSpPr/>
          <p:nvPr/>
        </p:nvSpPr>
        <p:spPr>
          <a:xfrm>
            <a:off x="4773282" y="1404402"/>
            <a:ext cx="214504" cy="33453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nvGrpSpPr>
          <p:cNvPr id="45" name="Big Axis ω_x, ω_p shifted"/>
          <p:cNvGrpSpPr/>
          <p:nvPr/>
        </p:nvGrpSpPr>
        <p:grpSpPr>
          <a:xfrm>
            <a:off x="4401585" y="1418312"/>
            <a:ext cx="4703991" cy="3346055"/>
            <a:chOff x="823029" y="-8585"/>
            <a:chExt cx="4703991" cy="3346055"/>
          </a:xfrm>
        </p:grpSpPr>
        <p:cxnSp>
          <p:nvCxnSpPr>
            <p:cNvPr id="46" name="Axis X"/>
            <p:cNvCxnSpPr/>
            <p:nvPr/>
          </p:nvCxnSpPr>
          <p:spPr>
            <a:xfrm flipV="1">
              <a:off x="1438656" y="2942715"/>
              <a:ext cx="3898324" cy="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7" name="Axis P"/>
            <p:cNvCxnSpPr/>
            <p:nvPr/>
          </p:nvCxnSpPr>
          <p:spPr>
            <a:xfrm flipV="1">
              <a:off x="1438656" y="-8585"/>
              <a:ext cx="0" cy="295130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8" name="X"/>
                <p:cNvSpPr txBox="1"/>
                <p:nvPr/>
              </p:nvSpPr>
              <p:spPr>
                <a:xfrm>
                  <a:off x="4894732" y="2875805"/>
                  <a:ext cx="63228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𝑥</m:t>
                            </m:r>
                          </m:sub>
                        </m:sSub>
                      </m:oMath>
                    </m:oMathPara>
                  </a14:m>
                  <a:endParaRPr lang="fi-FI" sz="2400" dirty="0">
                    <a:solidFill>
                      <a:srgbClr val="000000"/>
                    </a:solidFill>
                  </a:endParaRPr>
                </a:p>
              </p:txBody>
            </p:sp>
          </mc:Choice>
          <mc:Fallback xmlns="">
            <p:sp>
              <p:nvSpPr>
                <p:cNvPr id="48" name="X"/>
                <p:cNvSpPr txBox="1">
                  <a:spLocks noRot="1" noChangeAspect="1" noMove="1" noResize="1" noEditPoints="1" noAdjustHandles="1" noChangeArrowheads="1" noChangeShapeType="1" noTextEdit="1"/>
                </p:cNvSpPr>
                <p:nvPr/>
              </p:nvSpPr>
              <p:spPr>
                <a:xfrm>
                  <a:off x="4894732" y="2875805"/>
                  <a:ext cx="632288" cy="461665"/>
                </a:xfrm>
                <a:prstGeom prst="rect">
                  <a:avLst/>
                </a:prstGeom>
                <a:blipFill rotWithShape="1">
                  <a:blip r:embed="rId6"/>
                  <a:stretch>
                    <a:fillRect/>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49" name="Y"/>
                <p:cNvSpPr txBox="1"/>
                <p:nvPr/>
              </p:nvSpPr>
              <p:spPr>
                <a:xfrm>
                  <a:off x="823029" y="128645"/>
                  <a:ext cx="33695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 </m:t>
                        </m:r>
                      </m:oMath>
                    </m:oMathPara>
                  </a14:m>
                  <a:endParaRPr lang="fi-FI" sz="2400" dirty="0">
                    <a:solidFill>
                      <a:srgbClr val="000000"/>
                    </a:solidFill>
                  </a:endParaRPr>
                </a:p>
              </p:txBody>
            </p:sp>
          </mc:Choice>
          <mc:Fallback xmlns="">
            <p:sp>
              <p:nvSpPr>
                <p:cNvPr id="49" name="Y"/>
                <p:cNvSpPr txBox="1">
                  <a:spLocks noRot="1" noChangeAspect="1" noMove="1" noResize="1" noEditPoints="1" noAdjustHandles="1" noChangeArrowheads="1" noChangeShapeType="1" noTextEdit="1"/>
                </p:cNvSpPr>
                <p:nvPr/>
              </p:nvSpPr>
              <p:spPr>
                <a:xfrm>
                  <a:off x="823029" y="128645"/>
                  <a:ext cx="336952" cy="461665"/>
                </a:xfrm>
                <a:prstGeom prst="rect">
                  <a:avLst/>
                </a:prstGeom>
                <a:blipFill rotWithShape="1">
                  <a:blip r:embed="rId7"/>
                  <a:stretch>
                    <a:fillRect/>
                  </a:stretch>
                </a:blipFill>
              </p:spPr>
              <p:txBody>
                <a:bodyPr/>
                <a:lstStyle/>
                <a:p>
                  <a:r>
                    <a:rPr lang="fi-FI">
                      <a:noFill/>
                    </a:rPr>
                    <a:t> </a:t>
                  </a:r>
                </a:p>
              </p:txBody>
            </p:sp>
          </mc:Fallback>
        </mc:AlternateContent>
      </p:grpSp>
      <p:sp>
        <p:nvSpPr>
          <p:cNvPr id="79" name="Number Blocker"/>
          <p:cNvSpPr/>
          <p:nvPr/>
        </p:nvSpPr>
        <p:spPr>
          <a:xfrm>
            <a:off x="603474" y="4384650"/>
            <a:ext cx="3853116" cy="984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cxnSp>
        <p:nvCxnSpPr>
          <p:cNvPr id="80" name="Fourier ω_x=0"/>
          <p:cNvCxnSpPr/>
          <p:nvPr/>
        </p:nvCxnSpPr>
        <p:spPr>
          <a:xfrm rot="5400000">
            <a:off x="2423493" y="4406568"/>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grpSp>
        <p:nvGrpSpPr>
          <p:cNvPr id="50" name="Big Axis ω_x, ω_p shifted"/>
          <p:cNvGrpSpPr/>
          <p:nvPr/>
        </p:nvGrpSpPr>
        <p:grpSpPr>
          <a:xfrm>
            <a:off x="-10940" y="1421208"/>
            <a:ext cx="4703991" cy="3346055"/>
            <a:chOff x="823029" y="-8585"/>
            <a:chExt cx="4703991" cy="3346055"/>
          </a:xfrm>
        </p:grpSpPr>
        <p:cxnSp>
          <p:nvCxnSpPr>
            <p:cNvPr id="51" name="Axis X"/>
            <p:cNvCxnSpPr/>
            <p:nvPr/>
          </p:nvCxnSpPr>
          <p:spPr>
            <a:xfrm flipV="1">
              <a:off x="1438656" y="2942715"/>
              <a:ext cx="3898324" cy="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2" name="Axis P"/>
            <p:cNvCxnSpPr/>
            <p:nvPr/>
          </p:nvCxnSpPr>
          <p:spPr>
            <a:xfrm flipV="1">
              <a:off x="1438656" y="-8585"/>
              <a:ext cx="0" cy="295130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3" name="X"/>
                <p:cNvSpPr txBox="1"/>
                <p:nvPr/>
              </p:nvSpPr>
              <p:spPr>
                <a:xfrm>
                  <a:off x="4894732" y="2875805"/>
                  <a:ext cx="63228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𝑥</m:t>
                            </m:r>
                          </m:sub>
                        </m:sSub>
                      </m:oMath>
                    </m:oMathPara>
                  </a14:m>
                  <a:endParaRPr lang="fi-FI" sz="2400" dirty="0">
                    <a:solidFill>
                      <a:srgbClr val="000000"/>
                    </a:solidFill>
                  </a:endParaRPr>
                </a:p>
              </p:txBody>
            </p:sp>
          </mc:Choice>
          <mc:Fallback xmlns="">
            <p:sp>
              <p:nvSpPr>
                <p:cNvPr id="53" name="X"/>
                <p:cNvSpPr txBox="1">
                  <a:spLocks noRot="1" noChangeAspect="1" noMove="1" noResize="1" noEditPoints="1" noAdjustHandles="1" noChangeArrowheads="1" noChangeShapeType="1" noTextEdit="1"/>
                </p:cNvSpPr>
                <p:nvPr/>
              </p:nvSpPr>
              <p:spPr>
                <a:xfrm>
                  <a:off x="4894732" y="2875805"/>
                  <a:ext cx="632288" cy="461665"/>
                </a:xfrm>
                <a:prstGeom prst="rect">
                  <a:avLst/>
                </a:prstGeom>
                <a:blipFill rotWithShape="1">
                  <a:blip r:embed="rId8"/>
                  <a:stretch>
                    <a:fillRect/>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54" name="Y"/>
                <p:cNvSpPr txBox="1"/>
                <p:nvPr/>
              </p:nvSpPr>
              <p:spPr>
                <a:xfrm>
                  <a:off x="823029" y="128645"/>
                  <a:ext cx="33695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 </m:t>
                        </m:r>
                      </m:oMath>
                    </m:oMathPara>
                  </a14:m>
                  <a:endParaRPr lang="fi-FI" sz="2400" dirty="0">
                    <a:solidFill>
                      <a:srgbClr val="000000"/>
                    </a:solidFill>
                  </a:endParaRPr>
                </a:p>
              </p:txBody>
            </p:sp>
          </mc:Choice>
          <mc:Fallback xmlns="">
            <p:sp>
              <p:nvSpPr>
                <p:cNvPr id="54" name="Y"/>
                <p:cNvSpPr txBox="1">
                  <a:spLocks noRot="1" noChangeAspect="1" noMove="1" noResize="1" noEditPoints="1" noAdjustHandles="1" noChangeArrowheads="1" noChangeShapeType="1" noTextEdit="1"/>
                </p:cNvSpPr>
                <p:nvPr/>
              </p:nvSpPr>
              <p:spPr>
                <a:xfrm>
                  <a:off x="823029" y="128645"/>
                  <a:ext cx="336952" cy="461665"/>
                </a:xfrm>
                <a:prstGeom prst="rect">
                  <a:avLst/>
                </a:prstGeom>
                <a:blipFill rotWithShape="1">
                  <a:blip r:embed="rId9"/>
                  <a:stretch>
                    <a:fillRect/>
                  </a:stretch>
                </a:blipFill>
              </p:spPr>
              <p:txBody>
                <a:bodyPr/>
                <a:lstStyle/>
                <a:p>
                  <a:r>
                    <a:rPr lang="fi-FI">
                      <a:noFill/>
                    </a:rPr>
                    <a:t> </a:t>
                  </a:r>
                </a:p>
              </p:txBody>
            </p:sp>
          </mc:Fallback>
        </mc:AlternateContent>
      </p:grpSp>
      <p:sp>
        <p:nvSpPr>
          <p:cNvPr id="36" name="Sampled Gradients"/>
          <p:cNvSpPr txBox="1"/>
          <p:nvPr/>
        </p:nvSpPr>
        <p:spPr>
          <a:xfrm>
            <a:off x="604687" y="636535"/>
            <a:ext cx="3975618" cy="461665"/>
          </a:xfrm>
          <a:prstGeom prst="rect">
            <a:avLst/>
          </a:prstGeom>
          <a:noFill/>
        </p:spPr>
        <p:txBody>
          <a:bodyPr wrap="square" rtlCol="0">
            <a:spAutoFit/>
          </a:bodyPr>
          <a:lstStyle/>
          <a:p>
            <a:pPr algn="ctr"/>
            <a:r>
              <a:rPr lang="fi-FI" sz="2400" dirty="0" smtClean="0">
                <a:solidFill>
                  <a:srgbClr val="000000"/>
                </a:solidFill>
              </a:rPr>
              <a:t>Integrated Gradients</a:t>
            </a:r>
            <a:endParaRPr lang="fi-FI" sz="2400" dirty="0">
              <a:solidFill>
                <a:srgbClr val="000000"/>
              </a:solidFill>
            </a:endParaRPr>
          </a:p>
        </p:txBody>
      </p:sp>
      <p:sp>
        <p:nvSpPr>
          <p:cNvPr id="63" name="Sampled Throughput"/>
          <p:cNvSpPr txBox="1"/>
          <p:nvPr/>
        </p:nvSpPr>
        <p:spPr>
          <a:xfrm>
            <a:off x="4978565" y="636534"/>
            <a:ext cx="3975618" cy="461665"/>
          </a:xfrm>
          <a:prstGeom prst="rect">
            <a:avLst/>
          </a:prstGeom>
          <a:noFill/>
        </p:spPr>
        <p:txBody>
          <a:bodyPr wrap="square" rtlCol="0">
            <a:spAutoFit/>
          </a:bodyPr>
          <a:lstStyle/>
          <a:p>
            <a:pPr algn="ctr"/>
            <a:r>
              <a:rPr lang="fi-FI" sz="2400" dirty="0">
                <a:solidFill>
                  <a:srgbClr val="000000"/>
                </a:solidFill>
              </a:rPr>
              <a:t>S</a:t>
            </a:r>
            <a:r>
              <a:rPr lang="fi-FI" sz="2400" dirty="0" smtClean="0">
                <a:solidFill>
                  <a:srgbClr val="000000"/>
                </a:solidFill>
              </a:rPr>
              <a:t>tandard Monte Carlo</a:t>
            </a:r>
            <a:endParaRPr lang="fi-FI" sz="2400" dirty="0">
              <a:solidFill>
                <a:srgbClr val="000000"/>
              </a:solidFill>
            </a:endParaRPr>
          </a:p>
        </p:txBody>
      </p:sp>
      <p:sp>
        <p:nvSpPr>
          <p:cNvPr id="69" name="Hilight High Freq L"/>
          <p:cNvSpPr/>
          <p:nvPr/>
        </p:nvSpPr>
        <p:spPr>
          <a:xfrm>
            <a:off x="4888665" y="3906814"/>
            <a:ext cx="1828713" cy="669396"/>
          </a:xfrm>
          <a:prstGeom prst="ellipse">
            <a:avLst/>
          </a:prstGeom>
          <a:noFill/>
          <a:ln w="76200">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70" name="Hilight High Freq R"/>
          <p:cNvSpPr/>
          <p:nvPr/>
        </p:nvSpPr>
        <p:spPr>
          <a:xfrm>
            <a:off x="7001174" y="3909461"/>
            <a:ext cx="1828713" cy="669396"/>
          </a:xfrm>
          <a:prstGeom prst="ellipse">
            <a:avLst/>
          </a:prstGeom>
          <a:noFill/>
          <a:ln w="76200">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nvGrpSpPr>
          <p:cNvPr id="43" name="Legend 2"/>
          <p:cNvGrpSpPr/>
          <p:nvPr/>
        </p:nvGrpSpPr>
        <p:grpSpPr>
          <a:xfrm>
            <a:off x="3437307" y="1265228"/>
            <a:ext cx="1001021" cy="615006"/>
            <a:chOff x="3437307" y="1265228"/>
            <a:chExt cx="1001021" cy="615006"/>
          </a:xfrm>
        </p:grpSpPr>
        <p:sp>
          <p:nvSpPr>
            <p:cNvPr id="44" name="Signal"/>
            <p:cNvSpPr txBox="1"/>
            <p:nvPr/>
          </p:nvSpPr>
          <p:spPr>
            <a:xfrm>
              <a:off x="3538228" y="1265228"/>
              <a:ext cx="900100" cy="369332"/>
            </a:xfrm>
            <a:prstGeom prst="rect">
              <a:avLst/>
            </a:prstGeom>
            <a:noFill/>
          </p:spPr>
          <p:txBody>
            <a:bodyPr wrap="square" rtlCol="0">
              <a:spAutoFit/>
            </a:bodyPr>
            <a:lstStyle/>
            <a:p>
              <a:r>
                <a:rPr lang="fi-FI" dirty="0" smtClean="0">
                  <a:solidFill>
                    <a:srgbClr val="3D65B5"/>
                  </a:solidFill>
                </a:rPr>
                <a:t>Signal</a:t>
              </a:r>
              <a:endParaRPr lang="fi-FI" dirty="0">
                <a:solidFill>
                  <a:srgbClr val="3D65B5"/>
                </a:solidFill>
              </a:endParaRPr>
            </a:p>
          </p:txBody>
        </p:sp>
        <p:sp>
          <p:nvSpPr>
            <p:cNvPr id="55" name="Noise"/>
            <p:cNvSpPr txBox="1"/>
            <p:nvPr/>
          </p:nvSpPr>
          <p:spPr>
            <a:xfrm>
              <a:off x="3538228" y="1510902"/>
              <a:ext cx="900100" cy="369332"/>
            </a:xfrm>
            <a:prstGeom prst="rect">
              <a:avLst/>
            </a:prstGeom>
            <a:noFill/>
          </p:spPr>
          <p:txBody>
            <a:bodyPr wrap="square" rtlCol="0">
              <a:spAutoFit/>
            </a:bodyPr>
            <a:lstStyle/>
            <a:p>
              <a:r>
                <a:rPr lang="fi-FI" dirty="0" smtClean="0">
                  <a:solidFill>
                    <a:srgbClr val="FF191E"/>
                  </a:solidFill>
                </a:rPr>
                <a:t>Noise</a:t>
              </a:r>
              <a:endParaRPr lang="fi-FI" dirty="0">
                <a:solidFill>
                  <a:srgbClr val="FF191E"/>
                </a:solidFill>
              </a:endParaRPr>
            </a:p>
          </p:txBody>
        </p:sp>
        <p:sp>
          <p:nvSpPr>
            <p:cNvPr id="56" name="Rectangle 55"/>
            <p:cNvSpPr/>
            <p:nvPr/>
          </p:nvSpPr>
          <p:spPr>
            <a:xfrm>
              <a:off x="3437307" y="1440357"/>
              <a:ext cx="126000" cy="18000"/>
            </a:xfrm>
            <a:prstGeom prst="rect">
              <a:avLst/>
            </a:prstGeom>
            <a:solidFill>
              <a:srgbClr val="3D65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71" name="Rectangle 70"/>
            <p:cNvSpPr/>
            <p:nvPr/>
          </p:nvSpPr>
          <p:spPr>
            <a:xfrm>
              <a:off x="3437797" y="1689253"/>
              <a:ext cx="126000" cy="18000"/>
            </a:xfrm>
            <a:prstGeom prst="rect">
              <a:avLst/>
            </a:prstGeom>
            <a:solidFill>
              <a:srgbClr val="FF15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grpSp>
        <p:nvGrpSpPr>
          <p:cNvPr id="72" name="Legend 2"/>
          <p:cNvGrpSpPr/>
          <p:nvPr/>
        </p:nvGrpSpPr>
        <p:grpSpPr>
          <a:xfrm>
            <a:off x="7626669" y="1266605"/>
            <a:ext cx="1001021" cy="615006"/>
            <a:chOff x="3437307" y="1265228"/>
            <a:chExt cx="1001021" cy="615006"/>
          </a:xfrm>
        </p:grpSpPr>
        <p:sp>
          <p:nvSpPr>
            <p:cNvPr id="73" name="Signal"/>
            <p:cNvSpPr txBox="1"/>
            <p:nvPr/>
          </p:nvSpPr>
          <p:spPr>
            <a:xfrm>
              <a:off x="3538228" y="1265228"/>
              <a:ext cx="900100" cy="369332"/>
            </a:xfrm>
            <a:prstGeom prst="rect">
              <a:avLst/>
            </a:prstGeom>
            <a:noFill/>
          </p:spPr>
          <p:txBody>
            <a:bodyPr wrap="square" rtlCol="0">
              <a:spAutoFit/>
            </a:bodyPr>
            <a:lstStyle/>
            <a:p>
              <a:r>
                <a:rPr lang="fi-FI" dirty="0" smtClean="0">
                  <a:solidFill>
                    <a:srgbClr val="3D65B5"/>
                  </a:solidFill>
                </a:rPr>
                <a:t>Signal</a:t>
              </a:r>
              <a:endParaRPr lang="fi-FI" dirty="0">
                <a:solidFill>
                  <a:srgbClr val="3D65B5"/>
                </a:solidFill>
              </a:endParaRPr>
            </a:p>
          </p:txBody>
        </p:sp>
        <p:sp>
          <p:nvSpPr>
            <p:cNvPr id="74" name="Noise"/>
            <p:cNvSpPr txBox="1"/>
            <p:nvPr/>
          </p:nvSpPr>
          <p:spPr>
            <a:xfrm>
              <a:off x="3538228" y="1510902"/>
              <a:ext cx="900100" cy="369332"/>
            </a:xfrm>
            <a:prstGeom prst="rect">
              <a:avLst/>
            </a:prstGeom>
            <a:noFill/>
          </p:spPr>
          <p:txBody>
            <a:bodyPr wrap="square" rtlCol="0">
              <a:spAutoFit/>
            </a:bodyPr>
            <a:lstStyle/>
            <a:p>
              <a:r>
                <a:rPr lang="fi-FI" dirty="0" smtClean="0">
                  <a:solidFill>
                    <a:srgbClr val="FF191E"/>
                  </a:solidFill>
                </a:rPr>
                <a:t>Noise</a:t>
              </a:r>
              <a:endParaRPr lang="fi-FI" dirty="0">
                <a:solidFill>
                  <a:srgbClr val="FF191E"/>
                </a:solidFill>
              </a:endParaRPr>
            </a:p>
          </p:txBody>
        </p:sp>
        <p:sp>
          <p:nvSpPr>
            <p:cNvPr id="75" name="Rectangle 74"/>
            <p:cNvSpPr/>
            <p:nvPr/>
          </p:nvSpPr>
          <p:spPr>
            <a:xfrm>
              <a:off x="3437307" y="1440357"/>
              <a:ext cx="126000" cy="18000"/>
            </a:xfrm>
            <a:prstGeom prst="rect">
              <a:avLst/>
            </a:prstGeom>
            <a:solidFill>
              <a:srgbClr val="3D65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76" name="Rectangle 75"/>
            <p:cNvSpPr/>
            <p:nvPr/>
          </p:nvSpPr>
          <p:spPr>
            <a:xfrm>
              <a:off x="3437797" y="1689253"/>
              <a:ext cx="126000" cy="18000"/>
            </a:xfrm>
            <a:prstGeom prst="rect">
              <a:avLst/>
            </a:prstGeom>
            <a:solidFill>
              <a:srgbClr val="FF15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cxnSp>
        <p:nvCxnSpPr>
          <p:cNvPr id="81" name="Fourier ω_x=0"/>
          <p:cNvCxnSpPr/>
          <p:nvPr/>
        </p:nvCxnSpPr>
        <p:spPr>
          <a:xfrm rot="5400000">
            <a:off x="6824039" y="4402838"/>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3418379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500"/>
                                        <p:tgtEl>
                                          <p:spTgt spid="63"/>
                                        </p:tgtEl>
                                      </p:cBhvr>
                                    </p:animEffect>
                                  </p:childTnLst>
                                </p:cTn>
                              </p:par>
                              <p:par>
                                <p:cTn id="11" presetID="10"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par>
                                <p:cTn id="14" presetID="10" presetClass="entr" presetSubtype="0" fill="hold" nodeType="with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fade">
                                      <p:cBhvr>
                                        <p:cTn id="16" dur="500"/>
                                        <p:tgtEl>
                                          <p:spTgt spid="72"/>
                                        </p:tgtEl>
                                      </p:cBhvr>
                                    </p:animEffect>
                                  </p:childTnLst>
                                </p:cTn>
                              </p:par>
                              <p:par>
                                <p:cTn id="17" presetID="10" presetClass="entr" presetSubtype="0" fill="hold" nodeType="withEffect">
                                  <p:stCondLst>
                                    <p:cond delay="0"/>
                                  </p:stCondLst>
                                  <p:childTnLst>
                                    <p:set>
                                      <p:cBhvr>
                                        <p:cTn id="18" dur="1" fill="hold">
                                          <p:stCondLst>
                                            <p:cond delay="0"/>
                                          </p:stCondLst>
                                        </p:cTn>
                                        <p:tgtEl>
                                          <p:spTgt spid="81"/>
                                        </p:tgtEl>
                                        <p:attrNameLst>
                                          <p:attrName>style.visibility</p:attrName>
                                        </p:attrNameLst>
                                      </p:cBhvr>
                                      <p:to>
                                        <p:strVal val="visible"/>
                                      </p:to>
                                    </p:set>
                                    <p:animEffect transition="in" filter="fade">
                                      <p:cBhvr>
                                        <p:cTn id="19" dur="500"/>
                                        <p:tgtEl>
                                          <p:spTgt spid="8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9"/>
                                        </p:tgtEl>
                                        <p:attrNameLst>
                                          <p:attrName>style.visibility</p:attrName>
                                        </p:attrNameLst>
                                      </p:cBhvr>
                                      <p:to>
                                        <p:strVal val="visible"/>
                                      </p:to>
                                    </p:set>
                                    <p:animEffect transition="in" filter="fade">
                                      <p:cBhvr>
                                        <p:cTn id="24" dur="500"/>
                                        <p:tgtEl>
                                          <p:spTgt spid="6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fade">
                                      <p:cBhvr>
                                        <p:cTn id="2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9" grpId="0" animBg="1"/>
      <p:bldP spid="7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ntegrated Sampled Averaged Fourie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3181" y="2746535"/>
            <a:ext cx="3110046" cy="2332534"/>
          </a:xfrm>
          <a:prstGeom prst="rect">
            <a:avLst/>
          </a:prstGeom>
        </p:spPr>
      </p:pic>
      <p:pic>
        <p:nvPicPr>
          <p:cNvPr id="24" name="Integrated Sampled Averaged Gradient  Fourie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3535" y="326868"/>
            <a:ext cx="3110400" cy="2332800"/>
          </a:xfrm>
          <a:prstGeom prst="rect">
            <a:avLst/>
          </a:prstGeom>
        </p:spPr>
      </p:pic>
      <p:sp>
        <p:nvSpPr>
          <p:cNvPr id="47" name="Number Blocker"/>
          <p:cNvSpPr/>
          <p:nvPr/>
        </p:nvSpPr>
        <p:spPr>
          <a:xfrm>
            <a:off x="173586" y="2428899"/>
            <a:ext cx="2424612" cy="1069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pic>
        <p:nvPicPr>
          <p:cNvPr id="26" name="Reconstruction"/>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57165" y="1446625"/>
            <a:ext cx="3110400" cy="2332800"/>
          </a:xfrm>
          <a:prstGeom prst="rect">
            <a:avLst/>
          </a:prstGeom>
        </p:spPr>
      </p:pic>
      <p:sp>
        <p:nvSpPr>
          <p:cNvPr id="51" name="Number Blocker"/>
          <p:cNvSpPr/>
          <p:nvPr/>
        </p:nvSpPr>
        <p:spPr>
          <a:xfrm>
            <a:off x="173586" y="4855929"/>
            <a:ext cx="2424612" cy="1069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nvGrpSpPr>
          <p:cNvPr id="19" name="Axis Group"/>
          <p:cNvGrpSpPr/>
          <p:nvPr/>
        </p:nvGrpSpPr>
        <p:grpSpPr>
          <a:xfrm>
            <a:off x="153807" y="4689669"/>
            <a:ext cx="2701923" cy="461665"/>
            <a:chOff x="1381212" y="2592617"/>
            <a:chExt cx="2327859" cy="461665"/>
          </a:xfrm>
        </p:grpSpPr>
        <p:cxnSp>
          <p:nvCxnSpPr>
            <p:cNvPr id="20" name="Axis X"/>
            <p:cNvCxnSpPr/>
            <p:nvPr/>
          </p:nvCxnSpPr>
          <p:spPr>
            <a:xfrm flipV="1">
              <a:off x="1381212" y="2735872"/>
              <a:ext cx="2188306" cy="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1" name="X"/>
                <p:cNvSpPr txBox="1"/>
                <p:nvPr/>
              </p:nvSpPr>
              <p:spPr>
                <a:xfrm>
                  <a:off x="3076783" y="2592617"/>
                  <a:ext cx="63228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𝑥</m:t>
                            </m:r>
                          </m:sub>
                        </m:sSub>
                      </m:oMath>
                    </m:oMathPara>
                  </a14:m>
                  <a:endParaRPr lang="fi-FI" sz="2400" dirty="0">
                    <a:solidFill>
                      <a:srgbClr val="000000"/>
                    </a:solidFill>
                  </a:endParaRPr>
                </a:p>
              </p:txBody>
            </p:sp>
          </mc:Choice>
          <mc:Fallback xmlns="">
            <p:sp>
              <p:nvSpPr>
                <p:cNvPr id="21" name="X"/>
                <p:cNvSpPr txBox="1">
                  <a:spLocks noRot="1" noChangeAspect="1" noMove="1" noResize="1" noEditPoints="1" noAdjustHandles="1" noChangeArrowheads="1" noChangeShapeType="1" noTextEdit="1"/>
                </p:cNvSpPr>
                <p:nvPr/>
              </p:nvSpPr>
              <p:spPr>
                <a:xfrm>
                  <a:off x="3076783" y="2592617"/>
                  <a:ext cx="632288" cy="461665"/>
                </a:xfrm>
                <a:prstGeom prst="rect">
                  <a:avLst/>
                </a:prstGeom>
                <a:blipFill rotWithShape="1">
                  <a:blip r:embed="rId14"/>
                  <a:stretch>
                    <a:fillRect/>
                  </a:stretch>
                </a:blipFill>
              </p:spPr>
              <p:txBody>
                <a:bodyPr/>
                <a:lstStyle/>
                <a:p>
                  <a:r>
                    <a:rPr lang="fi-FI">
                      <a:noFill/>
                    </a:rPr>
                    <a:t> </a:t>
                  </a:r>
                </a:p>
              </p:txBody>
            </p:sp>
          </mc:Fallback>
        </mc:AlternateContent>
      </p:grpSp>
      <p:sp>
        <p:nvSpPr>
          <p:cNvPr id="57" name="Number Blocker"/>
          <p:cNvSpPr/>
          <p:nvPr/>
        </p:nvSpPr>
        <p:spPr>
          <a:xfrm>
            <a:off x="6471992" y="3554863"/>
            <a:ext cx="2424612" cy="1069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nvGrpSpPr>
          <p:cNvPr id="30" name="Axis Group"/>
          <p:cNvGrpSpPr/>
          <p:nvPr/>
        </p:nvGrpSpPr>
        <p:grpSpPr>
          <a:xfrm>
            <a:off x="153807" y="2261722"/>
            <a:ext cx="2701923" cy="461665"/>
            <a:chOff x="1381212" y="2592617"/>
            <a:chExt cx="2327859" cy="461665"/>
          </a:xfrm>
        </p:grpSpPr>
        <p:cxnSp>
          <p:nvCxnSpPr>
            <p:cNvPr id="31" name="Axis X"/>
            <p:cNvCxnSpPr/>
            <p:nvPr/>
          </p:nvCxnSpPr>
          <p:spPr>
            <a:xfrm flipV="1">
              <a:off x="1381212" y="2735872"/>
              <a:ext cx="2188306" cy="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2" name="X"/>
                <p:cNvSpPr txBox="1"/>
                <p:nvPr/>
              </p:nvSpPr>
              <p:spPr>
                <a:xfrm>
                  <a:off x="3076783" y="2592617"/>
                  <a:ext cx="63228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𝑥</m:t>
                            </m:r>
                          </m:sub>
                        </m:sSub>
                      </m:oMath>
                    </m:oMathPara>
                  </a14:m>
                  <a:endParaRPr lang="fi-FI" sz="2400" dirty="0">
                    <a:solidFill>
                      <a:srgbClr val="000000"/>
                    </a:solidFill>
                  </a:endParaRPr>
                </a:p>
              </p:txBody>
            </p:sp>
          </mc:Choice>
          <mc:Fallback xmlns="">
            <p:sp>
              <p:nvSpPr>
                <p:cNvPr id="32" name="X"/>
                <p:cNvSpPr txBox="1">
                  <a:spLocks noRot="1" noChangeAspect="1" noMove="1" noResize="1" noEditPoints="1" noAdjustHandles="1" noChangeArrowheads="1" noChangeShapeType="1" noTextEdit="1"/>
                </p:cNvSpPr>
                <p:nvPr/>
              </p:nvSpPr>
              <p:spPr>
                <a:xfrm>
                  <a:off x="3076783" y="2592617"/>
                  <a:ext cx="632288" cy="461665"/>
                </a:xfrm>
                <a:prstGeom prst="rect">
                  <a:avLst/>
                </a:prstGeom>
                <a:blipFill rotWithShape="1">
                  <a:blip r:embed="rId15"/>
                  <a:stretch>
                    <a:fillRect/>
                  </a:stretch>
                </a:blipFill>
              </p:spPr>
              <p:txBody>
                <a:bodyPr/>
                <a:lstStyle/>
                <a:p>
                  <a:r>
                    <a:rPr lang="fi-FI">
                      <a:noFill/>
                    </a:rPr>
                    <a:t> </a:t>
                  </a:r>
                </a:p>
              </p:txBody>
            </p:sp>
          </mc:Fallback>
        </mc:AlternateContent>
      </p:grpSp>
      <p:grpSp>
        <p:nvGrpSpPr>
          <p:cNvPr id="33" name="Axis Group"/>
          <p:cNvGrpSpPr/>
          <p:nvPr/>
        </p:nvGrpSpPr>
        <p:grpSpPr>
          <a:xfrm>
            <a:off x="6465642" y="3385780"/>
            <a:ext cx="2701923" cy="461665"/>
            <a:chOff x="1381212" y="2592617"/>
            <a:chExt cx="2327859" cy="461665"/>
          </a:xfrm>
        </p:grpSpPr>
        <p:cxnSp>
          <p:nvCxnSpPr>
            <p:cNvPr id="34" name="Axis X"/>
            <p:cNvCxnSpPr/>
            <p:nvPr/>
          </p:nvCxnSpPr>
          <p:spPr>
            <a:xfrm flipV="1">
              <a:off x="1381212" y="2735872"/>
              <a:ext cx="2188306" cy="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5" name="X"/>
                <p:cNvSpPr txBox="1"/>
                <p:nvPr/>
              </p:nvSpPr>
              <p:spPr>
                <a:xfrm>
                  <a:off x="3076783" y="2592617"/>
                  <a:ext cx="63228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𝑥</m:t>
                            </m:r>
                          </m:sub>
                        </m:sSub>
                      </m:oMath>
                    </m:oMathPara>
                  </a14:m>
                  <a:endParaRPr lang="fi-FI" sz="2400" dirty="0">
                    <a:solidFill>
                      <a:srgbClr val="000000"/>
                    </a:solidFill>
                  </a:endParaRPr>
                </a:p>
              </p:txBody>
            </p:sp>
          </mc:Choice>
          <mc:Fallback xmlns="">
            <p:sp>
              <p:nvSpPr>
                <p:cNvPr id="35" name="X"/>
                <p:cNvSpPr txBox="1">
                  <a:spLocks noRot="1" noChangeAspect="1" noMove="1" noResize="1" noEditPoints="1" noAdjustHandles="1" noChangeArrowheads="1" noChangeShapeType="1" noTextEdit="1"/>
                </p:cNvSpPr>
                <p:nvPr/>
              </p:nvSpPr>
              <p:spPr>
                <a:xfrm>
                  <a:off x="3076783" y="2592617"/>
                  <a:ext cx="632288" cy="461665"/>
                </a:xfrm>
                <a:prstGeom prst="rect">
                  <a:avLst/>
                </a:prstGeom>
                <a:blipFill rotWithShape="1">
                  <a:blip r:embed="rId16"/>
                  <a:stretch>
                    <a:fillRect/>
                  </a:stretch>
                </a:blipFill>
              </p:spPr>
              <p:txBody>
                <a:bodyPr/>
                <a:lstStyle/>
                <a:p>
                  <a:r>
                    <a:rPr lang="fi-FI">
                      <a:noFill/>
                    </a:rPr>
                    <a:t> </a:t>
                  </a:r>
                </a:p>
              </p:txBody>
            </p:sp>
          </mc:Fallback>
        </mc:AlternateContent>
      </p:grpSp>
      <p:sp>
        <p:nvSpPr>
          <p:cNvPr id="11" name="Slide Number Placeholder 10"/>
          <p:cNvSpPr>
            <a:spLocks noGrp="1"/>
          </p:cNvSpPr>
          <p:nvPr>
            <p:ph type="sldNum" sz="quarter" idx="12"/>
          </p:nvPr>
        </p:nvSpPr>
        <p:spPr>
          <a:xfrm>
            <a:off x="6218006" y="4766400"/>
            <a:ext cx="2133600" cy="274637"/>
          </a:xfrm>
        </p:spPr>
        <p:txBody>
          <a:bodyPr/>
          <a:lstStyle/>
          <a:p>
            <a:fld id="{CDB8BC0E-CEE3-4EC1-B849-44D559D8322A}" type="slidenum">
              <a:rPr lang="en-US" altLang="fi-FI" smtClean="0"/>
              <a:pPr/>
              <a:t>57</a:t>
            </a:fld>
            <a:endParaRPr lang="en-US" altLang="fi-FI" dirty="0"/>
          </a:p>
        </p:txBody>
      </p:sp>
      <p:sp>
        <p:nvSpPr>
          <p:cNvPr id="16" name="TextBox 15"/>
          <p:cNvSpPr txBox="1"/>
          <p:nvPr/>
        </p:nvSpPr>
        <p:spPr>
          <a:xfrm>
            <a:off x="153807" y="146487"/>
            <a:ext cx="2539945" cy="369332"/>
          </a:xfrm>
          <a:prstGeom prst="rect">
            <a:avLst/>
          </a:prstGeom>
          <a:noFill/>
        </p:spPr>
        <p:txBody>
          <a:bodyPr wrap="square" rtlCol="0">
            <a:spAutoFit/>
          </a:bodyPr>
          <a:lstStyle/>
          <a:p>
            <a:pPr algn="ctr"/>
            <a:r>
              <a:rPr lang="fi-FI" dirty="0" smtClean="0"/>
              <a:t>Integrated Gradients</a:t>
            </a:r>
            <a:endParaRPr lang="fi-FI" dirty="0"/>
          </a:p>
        </p:txBody>
      </p:sp>
      <p:sp>
        <p:nvSpPr>
          <p:cNvPr id="54" name="TextBox 53"/>
          <p:cNvSpPr txBox="1"/>
          <p:nvPr/>
        </p:nvSpPr>
        <p:spPr>
          <a:xfrm>
            <a:off x="153807" y="2567465"/>
            <a:ext cx="2539945" cy="369332"/>
          </a:xfrm>
          <a:prstGeom prst="rect">
            <a:avLst/>
          </a:prstGeom>
          <a:noFill/>
        </p:spPr>
        <p:txBody>
          <a:bodyPr wrap="square" rtlCol="0">
            <a:spAutoFit/>
          </a:bodyPr>
          <a:lstStyle/>
          <a:p>
            <a:pPr algn="ctr"/>
            <a:r>
              <a:rPr lang="fi-FI" dirty="0" smtClean="0"/>
              <a:t>Standard Monte Carlo</a:t>
            </a:r>
            <a:endParaRPr lang="fi-FI" dirty="0"/>
          </a:p>
        </p:txBody>
      </p:sp>
      <p:pic>
        <p:nvPicPr>
          <p:cNvPr id="73" name="Integrated Sampled Averaged Gradient  Fourie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19843" y="331153"/>
            <a:ext cx="3110400" cy="2332800"/>
          </a:xfrm>
          <a:prstGeom prst="rect">
            <a:avLst/>
          </a:prstGeom>
        </p:spPr>
      </p:pic>
      <p:sp>
        <p:nvSpPr>
          <p:cNvPr id="49" name="Number Blocker"/>
          <p:cNvSpPr/>
          <p:nvPr/>
        </p:nvSpPr>
        <p:spPr>
          <a:xfrm>
            <a:off x="3237775" y="2435249"/>
            <a:ext cx="2424612" cy="1069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nvGrpSpPr>
          <p:cNvPr id="74" name="Axis Group"/>
          <p:cNvGrpSpPr/>
          <p:nvPr/>
        </p:nvGrpSpPr>
        <p:grpSpPr>
          <a:xfrm>
            <a:off x="3220227" y="2266007"/>
            <a:ext cx="2701923" cy="461665"/>
            <a:chOff x="1381212" y="2592617"/>
            <a:chExt cx="2327859" cy="461665"/>
          </a:xfrm>
        </p:grpSpPr>
        <p:cxnSp>
          <p:nvCxnSpPr>
            <p:cNvPr id="75" name="Axis X"/>
            <p:cNvCxnSpPr/>
            <p:nvPr/>
          </p:nvCxnSpPr>
          <p:spPr>
            <a:xfrm flipV="1">
              <a:off x="1381212" y="2735872"/>
              <a:ext cx="2188306" cy="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76" name="X"/>
                <p:cNvSpPr txBox="1"/>
                <p:nvPr/>
              </p:nvSpPr>
              <p:spPr>
                <a:xfrm>
                  <a:off x="3076783" y="2592617"/>
                  <a:ext cx="63228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𝑥</m:t>
                            </m:r>
                          </m:sub>
                        </m:sSub>
                      </m:oMath>
                    </m:oMathPara>
                  </a14:m>
                  <a:endParaRPr lang="fi-FI" sz="2400" dirty="0">
                    <a:solidFill>
                      <a:srgbClr val="000000"/>
                    </a:solidFill>
                  </a:endParaRPr>
                </a:p>
              </p:txBody>
            </p:sp>
          </mc:Choice>
          <mc:Fallback xmlns="">
            <p:sp>
              <p:nvSpPr>
                <p:cNvPr id="76" name="X"/>
                <p:cNvSpPr txBox="1">
                  <a:spLocks noRot="1" noChangeAspect="1" noMove="1" noResize="1" noEditPoints="1" noAdjustHandles="1" noChangeArrowheads="1" noChangeShapeType="1" noTextEdit="1"/>
                </p:cNvSpPr>
                <p:nvPr/>
              </p:nvSpPr>
              <p:spPr>
                <a:xfrm>
                  <a:off x="3076783" y="2592617"/>
                  <a:ext cx="632288" cy="461665"/>
                </a:xfrm>
                <a:prstGeom prst="rect">
                  <a:avLst/>
                </a:prstGeom>
                <a:blipFill rotWithShape="1">
                  <a:blip r:embed="rId18"/>
                  <a:stretch>
                    <a:fillRect b="-1333"/>
                  </a:stretch>
                </a:blipFill>
              </p:spPr>
              <p:txBody>
                <a:bodyPr/>
                <a:lstStyle/>
                <a:p>
                  <a:r>
                    <a:rPr lang="fi-FI">
                      <a:noFill/>
                    </a:rPr>
                    <a:t> </a:t>
                  </a:r>
                </a:p>
              </p:txBody>
            </p:sp>
          </mc:Fallback>
        </mc:AlternateContent>
      </p:grpSp>
      <p:pic>
        <p:nvPicPr>
          <p:cNvPr id="80" name="Integrated Sampled Averaged Fourier"/>
          <p:cNvPicPr>
            <a:picLocks noChangeAspect="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18969" y="2749943"/>
            <a:ext cx="3110045" cy="2332534"/>
          </a:xfrm>
          <a:prstGeom prst="rect">
            <a:avLst/>
          </a:prstGeom>
        </p:spPr>
      </p:pic>
      <p:sp>
        <p:nvSpPr>
          <p:cNvPr id="42" name="Number Eraser"/>
          <p:cNvSpPr/>
          <p:nvPr/>
        </p:nvSpPr>
        <p:spPr>
          <a:xfrm>
            <a:off x="3088937" y="423592"/>
            <a:ext cx="114301" cy="44434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45" name="Number Eraser"/>
          <p:cNvSpPr/>
          <p:nvPr/>
        </p:nvSpPr>
        <p:spPr>
          <a:xfrm>
            <a:off x="6328699" y="350043"/>
            <a:ext cx="114301" cy="44434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55" name="Number Blocker"/>
          <p:cNvSpPr/>
          <p:nvPr/>
        </p:nvSpPr>
        <p:spPr>
          <a:xfrm>
            <a:off x="3233685" y="4855929"/>
            <a:ext cx="2424612" cy="1069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46" name="Number Eraser"/>
          <p:cNvSpPr/>
          <p:nvPr/>
        </p:nvSpPr>
        <p:spPr>
          <a:xfrm>
            <a:off x="23811" y="457200"/>
            <a:ext cx="114301" cy="44434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nvGrpSpPr>
          <p:cNvPr id="81" name="Axis Group"/>
          <p:cNvGrpSpPr/>
          <p:nvPr/>
        </p:nvGrpSpPr>
        <p:grpSpPr>
          <a:xfrm>
            <a:off x="3218999" y="4693077"/>
            <a:ext cx="2701923" cy="461665"/>
            <a:chOff x="1381212" y="2592617"/>
            <a:chExt cx="2327859" cy="461665"/>
          </a:xfrm>
        </p:grpSpPr>
        <p:cxnSp>
          <p:nvCxnSpPr>
            <p:cNvPr id="82" name="Axis X"/>
            <p:cNvCxnSpPr/>
            <p:nvPr/>
          </p:nvCxnSpPr>
          <p:spPr>
            <a:xfrm flipV="1">
              <a:off x="1381212" y="2735872"/>
              <a:ext cx="2188306" cy="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83" name="X"/>
                <p:cNvSpPr txBox="1"/>
                <p:nvPr/>
              </p:nvSpPr>
              <p:spPr>
                <a:xfrm>
                  <a:off x="3076783" y="2592617"/>
                  <a:ext cx="63228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i-FI" sz="2400" b="0" i="1" dirty="0" smtClean="0">
                                <a:solidFill>
                                  <a:srgbClr val="000000"/>
                                </a:solidFill>
                                <a:latin typeface="Cambria Math" panose="02040503050406030204" pitchFamily="18" charset="0"/>
                              </a:rPr>
                            </m:ctrlPr>
                          </m:sSubPr>
                          <m:e>
                            <m:r>
                              <a:rPr lang="fi-FI" sz="2400" b="0" i="1" dirty="0" smtClean="0">
                                <a:solidFill>
                                  <a:srgbClr val="000000"/>
                                </a:solidFill>
                                <a:latin typeface="Cambria Math"/>
                              </a:rPr>
                              <m:t>𝜔</m:t>
                            </m:r>
                          </m:e>
                          <m:sub>
                            <m:r>
                              <a:rPr lang="fi-FI" sz="2400" b="0" i="1" dirty="0" smtClean="0">
                                <a:solidFill>
                                  <a:srgbClr val="000000"/>
                                </a:solidFill>
                                <a:latin typeface="Cambria Math"/>
                              </a:rPr>
                              <m:t>𝑥</m:t>
                            </m:r>
                          </m:sub>
                        </m:sSub>
                      </m:oMath>
                    </m:oMathPara>
                  </a14:m>
                  <a:endParaRPr lang="fi-FI" sz="2400" dirty="0">
                    <a:solidFill>
                      <a:srgbClr val="000000"/>
                    </a:solidFill>
                  </a:endParaRPr>
                </a:p>
              </p:txBody>
            </p:sp>
          </mc:Choice>
          <mc:Fallback xmlns="">
            <p:sp>
              <p:nvSpPr>
                <p:cNvPr id="83" name="X"/>
                <p:cNvSpPr txBox="1">
                  <a:spLocks noRot="1" noChangeAspect="1" noMove="1" noResize="1" noEditPoints="1" noAdjustHandles="1" noChangeArrowheads="1" noChangeShapeType="1" noTextEdit="1"/>
                </p:cNvSpPr>
                <p:nvPr/>
              </p:nvSpPr>
              <p:spPr>
                <a:xfrm>
                  <a:off x="3076783" y="2592617"/>
                  <a:ext cx="632288" cy="461665"/>
                </a:xfrm>
                <a:prstGeom prst="rect">
                  <a:avLst/>
                </a:prstGeom>
                <a:blipFill rotWithShape="1">
                  <a:blip r:embed="rId20"/>
                  <a:stretch>
                    <a:fillRect/>
                  </a:stretch>
                </a:blipFill>
              </p:spPr>
              <p:txBody>
                <a:bodyPr/>
                <a:lstStyle/>
                <a:p>
                  <a:r>
                    <a:rPr lang="fi-FI">
                      <a:noFill/>
                    </a:rPr>
                    <a:t> </a:t>
                  </a:r>
                </a:p>
              </p:txBody>
            </p:sp>
          </mc:Fallback>
        </mc:AlternateContent>
      </p:grpSp>
      <p:cxnSp>
        <p:nvCxnSpPr>
          <p:cNvPr id="48" name="Fourier ω_x=0"/>
          <p:cNvCxnSpPr/>
          <p:nvPr/>
        </p:nvCxnSpPr>
        <p:spPr>
          <a:xfrm rot="5400000">
            <a:off x="1339028" y="2429261"/>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cxnSp>
        <p:nvCxnSpPr>
          <p:cNvPr id="50" name="Fourier ω_x=0"/>
          <p:cNvCxnSpPr/>
          <p:nvPr/>
        </p:nvCxnSpPr>
        <p:spPr>
          <a:xfrm rot="5400000">
            <a:off x="4403217" y="2430848"/>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cxnSp>
        <p:nvCxnSpPr>
          <p:cNvPr id="52" name="Fourier ω_x=0"/>
          <p:cNvCxnSpPr/>
          <p:nvPr/>
        </p:nvCxnSpPr>
        <p:spPr>
          <a:xfrm rot="5400000">
            <a:off x="1339028" y="4856291"/>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cxnSp>
        <p:nvCxnSpPr>
          <p:cNvPr id="56" name="Fourier ω_x=0"/>
          <p:cNvCxnSpPr/>
          <p:nvPr/>
        </p:nvCxnSpPr>
        <p:spPr>
          <a:xfrm rot="5400000">
            <a:off x="4399127" y="4861054"/>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cxnSp>
        <p:nvCxnSpPr>
          <p:cNvPr id="58" name="Fourier ω_x=0"/>
          <p:cNvCxnSpPr/>
          <p:nvPr/>
        </p:nvCxnSpPr>
        <p:spPr>
          <a:xfrm rot="5400000">
            <a:off x="7637434" y="3550462"/>
            <a:ext cx="54499" cy="183"/>
          </a:xfrm>
          <a:prstGeom prst="straightConnector1">
            <a:avLst/>
          </a:prstGeom>
          <a:ln>
            <a:solidFill>
              <a:srgbClr val="000000"/>
            </a:solidFill>
            <a:tailEnd type="none"/>
          </a:ln>
        </p:spPr>
        <p:style>
          <a:lnRef idx="2">
            <a:schemeClr val="accent1"/>
          </a:lnRef>
          <a:fillRef idx="0">
            <a:schemeClr val="accent1"/>
          </a:fillRef>
          <a:effectRef idx="1">
            <a:schemeClr val="accent1"/>
          </a:effectRef>
          <a:fontRef idx="minor">
            <a:schemeClr val="tx1"/>
          </a:fontRef>
        </p:style>
      </p:cxnSp>
      <p:sp>
        <p:nvSpPr>
          <p:cNvPr id="89" name="High Pass Arrow"/>
          <p:cNvSpPr/>
          <p:nvPr/>
        </p:nvSpPr>
        <p:spPr>
          <a:xfrm>
            <a:off x="2672127" y="1296067"/>
            <a:ext cx="357085" cy="37558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90" name="Low Pass Arrow"/>
          <p:cNvSpPr/>
          <p:nvPr/>
        </p:nvSpPr>
        <p:spPr>
          <a:xfrm>
            <a:off x="2693752" y="3771342"/>
            <a:ext cx="357085" cy="37558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mc:AlternateContent xmlns:mc="http://schemas.openxmlformats.org/markup-compatibility/2006" xmlns:a14="http://schemas.microsoft.com/office/drawing/2010/main">
        <mc:Choice Requires="a14">
          <p:sp>
            <p:nvSpPr>
              <p:cNvPr id="92" name="Sum"/>
              <p:cNvSpPr txBox="1"/>
              <p:nvPr/>
            </p:nvSpPr>
            <p:spPr>
              <a:xfrm>
                <a:off x="5683142" y="2006234"/>
                <a:ext cx="839664" cy="76309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fi-FI" i="1" smtClean="0">
                              <a:latin typeface="Cambria Math" panose="02040503050406030204" pitchFamily="18" charset="0"/>
                            </a:rPr>
                          </m:ctrlPr>
                        </m:naryPr>
                        <m:sub/>
                        <m:sup/>
                        <m:e>
                          <m:r>
                            <a:rPr lang="fi-FI" b="0" i="1" smtClean="0">
                              <a:latin typeface="Cambria Math"/>
                            </a:rPr>
                            <m:t> </m:t>
                          </m:r>
                        </m:e>
                      </m:nary>
                    </m:oMath>
                  </m:oMathPara>
                </a14:m>
                <a:endParaRPr lang="fi-FI" dirty="0"/>
              </a:p>
            </p:txBody>
          </p:sp>
        </mc:Choice>
        <mc:Fallback xmlns="">
          <p:sp>
            <p:nvSpPr>
              <p:cNvPr id="92" name="Sum"/>
              <p:cNvSpPr txBox="1">
                <a:spLocks noRot="1" noChangeAspect="1" noMove="1" noResize="1" noEditPoints="1" noAdjustHandles="1" noChangeArrowheads="1" noChangeShapeType="1" noTextEdit="1"/>
              </p:cNvSpPr>
              <p:nvPr/>
            </p:nvSpPr>
            <p:spPr>
              <a:xfrm>
                <a:off x="5683142" y="2006234"/>
                <a:ext cx="839664" cy="763094"/>
              </a:xfrm>
              <a:prstGeom prst="rect">
                <a:avLst/>
              </a:prstGeom>
              <a:blipFill rotWithShape="1">
                <a:blip r:embed="rId21"/>
                <a:stretch>
                  <a:fillRect/>
                </a:stretch>
              </a:blipFill>
            </p:spPr>
            <p:txBody>
              <a:bodyPr/>
              <a:lstStyle/>
              <a:p>
                <a:r>
                  <a:rPr lang="fi-FI">
                    <a:noFill/>
                  </a:rPr>
                  <a:t> </a:t>
                </a:r>
              </a:p>
            </p:txBody>
          </p:sp>
        </mc:Fallback>
      </mc:AlternateContent>
      <p:sp>
        <p:nvSpPr>
          <p:cNvPr id="93" name="Result Arrow"/>
          <p:cNvSpPr/>
          <p:nvPr/>
        </p:nvSpPr>
        <p:spPr>
          <a:xfrm>
            <a:off x="5924431" y="2641160"/>
            <a:ext cx="357085" cy="37558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94" name="Reconstruction text"/>
          <p:cNvSpPr txBox="1"/>
          <p:nvPr/>
        </p:nvSpPr>
        <p:spPr>
          <a:xfrm>
            <a:off x="6433477" y="1221600"/>
            <a:ext cx="2539945" cy="369332"/>
          </a:xfrm>
          <a:prstGeom prst="rect">
            <a:avLst/>
          </a:prstGeom>
          <a:noFill/>
        </p:spPr>
        <p:txBody>
          <a:bodyPr wrap="square" rtlCol="0">
            <a:spAutoFit/>
          </a:bodyPr>
          <a:lstStyle/>
          <a:p>
            <a:pPr algn="ctr"/>
            <a:r>
              <a:rPr lang="fi-FI" dirty="0" smtClean="0"/>
              <a:t>Reconstruction</a:t>
            </a:r>
            <a:endParaRPr lang="fi-FI" dirty="0"/>
          </a:p>
        </p:txBody>
      </p:sp>
      <p:sp>
        <p:nvSpPr>
          <p:cNvPr id="38" name="Gradient Mask"/>
          <p:cNvSpPr/>
          <p:nvPr/>
        </p:nvSpPr>
        <p:spPr>
          <a:xfrm>
            <a:off x="-130112" y="456515"/>
            <a:ext cx="2984200" cy="1936065"/>
          </a:xfrm>
          <a:prstGeom prst="rect">
            <a:avLst/>
          </a:prstGeom>
          <a:gradFill>
            <a:gsLst>
              <a:gs pos="55400">
                <a:srgbClr val="FFFFFF"/>
              </a:gs>
              <a:gs pos="45000">
                <a:srgbClr val="FFFFFF"/>
              </a:gs>
              <a:gs pos="30000">
                <a:srgbClr val="FFFFFF">
                  <a:alpha val="0"/>
                </a:srgbClr>
              </a:gs>
              <a:gs pos="50000">
                <a:srgbClr val="FFFFFF"/>
              </a:gs>
              <a:gs pos="70000">
                <a:schemeClr val="bg1">
                  <a:alpha val="0"/>
                </a:schemeClr>
              </a:gs>
            </a:gsLst>
            <a:lin ang="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39" name="Throughput Mask"/>
          <p:cNvSpPr/>
          <p:nvPr/>
        </p:nvSpPr>
        <p:spPr>
          <a:xfrm>
            <a:off x="407432" y="2886567"/>
            <a:ext cx="1909111" cy="1936257"/>
          </a:xfrm>
          <a:prstGeom prst="rect">
            <a:avLst/>
          </a:prstGeom>
          <a:gradFill flip="none" rotWithShape="1">
            <a:gsLst>
              <a:gs pos="65000">
                <a:srgbClr val="FFFFFF"/>
              </a:gs>
              <a:gs pos="35000">
                <a:srgbClr val="FFFFFF"/>
              </a:gs>
              <a:gs pos="60000">
                <a:srgbClr val="FFFFFF">
                  <a:alpha val="75000"/>
                </a:srgbClr>
              </a:gs>
              <a:gs pos="55000">
                <a:srgbClr val="FFFFFF">
                  <a:alpha val="30000"/>
                </a:srgbClr>
              </a:gs>
              <a:gs pos="40000">
                <a:srgbClr val="FFFFFF">
                  <a:alpha val="75000"/>
                </a:srgbClr>
              </a:gs>
              <a:gs pos="45000">
                <a:srgbClr val="FFFFFF">
                  <a:alpha val="30000"/>
                </a:srgbClr>
              </a:gs>
              <a:gs pos="0">
                <a:srgbClr val="FFFFFF"/>
              </a:gs>
              <a:gs pos="51000">
                <a:srgbClr val="FFFFFF">
                  <a:alpha val="0"/>
                </a:srgbClr>
              </a:gs>
              <a:gs pos="49000">
                <a:schemeClr val="bg1">
                  <a:alpha val="0"/>
                </a:schemeClr>
              </a:gs>
              <a:gs pos="100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40" name="Throughput Mask Right"/>
          <p:cNvSpPr/>
          <p:nvPr/>
        </p:nvSpPr>
        <p:spPr>
          <a:xfrm>
            <a:off x="2316543" y="2884939"/>
            <a:ext cx="257751" cy="19361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41" name="Throughput Mask Left"/>
          <p:cNvSpPr/>
          <p:nvPr/>
        </p:nvSpPr>
        <p:spPr>
          <a:xfrm>
            <a:off x="164071" y="4649332"/>
            <a:ext cx="243362" cy="1717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p>
        </p:txBody>
      </p:sp>
      <p:sp>
        <p:nvSpPr>
          <p:cNvPr id="53" name="W2"/>
          <p:cNvSpPr txBox="1"/>
          <p:nvPr/>
        </p:nvSpPr>
        <p:spPr>
          <a:xfrm>
            <a:off x="1929658" y="3005539"/>
            <a:ext cx="766119" cy="646331"/>
          </a:xfrm>
          <a:prstGeom prst="rect">
            <a:avLst/>
          </a:prstGeom>
          <a:noFill/>
        </p:spPr>
        <p:txBody>
          <a:bodyPr wrap="square" rtlCol="0">
            <a:spAutoFit/>
          </a:bodyPr>
          <a:lstStyle/>
          <a:p>
            <a:pPr algn="ctr"/>
            <a:r>
              <a:rPr lang="fi-FI" dirty="0" smtClean="0"/>
              <a:t>Low pass</a:t>
            </a:r>
            <a:endParaRPr lang="fi-FI" dirty="0"/>
          </a:p>
        </p:txBody>
      </p:sp>
      <p:sp>
        <p:nvSpPr>
          <p:cNvPr id="43" name="W1"/>
          <p:cNvSpPr txBox="1"/>
          <p:nvPr/>
        </p:nvSpPr>
        <p:spPr>
          <a:xfrm>
            <a:off x="1930692" y="575269"/>
            <a:ext cx="766119" cy="646331"/>
          </a:xfrm>
          <a:prstGeom prst="rect">
            <a:avLst/>
          </a:prstGeom>
          <a:noFill/>
        </p:spPr>
        <p:txBody>
          <a:bodyPr wrap="square" rtlCol="0">
            <a:spAutoFit/>
          </a:bodyPr>
          <a:lstStyle/>
          <a:p>
            <a:pPr algn="ctr"/>
            <a:r>
              <a:rPr lang="fi-FI" dirty="0" smtClean="0"/>
              <a:t>High pass</a:t>
            </a:r>
            <a:endParaRPr lang="fi-FI" dirty="0"/>
          </a:p>
        </p:txBody>
      </p:sp>
    </p:spTree>
    <p:custDataLst>
      <p:tags r:id="rId1"/>
    </p:custDataLst>
    <p:extLst>
      <p:ext uri="{BB962C8B-B14F-4D97-AF65-F5344CB8AC3E}">
        <p14:creationId xmlns:p14="http://schemas.microsoft.com/office/powerpoint/2010/main" val="2039113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73"/>
                                        </p:tgtEl>
                                        <p:attrNameLst>
                                          <p:attrName>style.visibility</p:attrName>
                                        </p:attrNameLst>
                                      </p:cBhvr>
                                      <p:to>
                                        <p:strVal val="visible"/>
                                      </p:to>
                                    </p:set>
                                    <p:animEffect transition="in" filter="fade">
                                      <p:cBhvr>
                                        <p:cTn id="14" dur="500"/>
                                        <p:tgtEl>
                                          <p:spTgt spid="73"/>
                                        </p:tgtEl>
                                      </p:cBhvr>
                                    </p:animEffect>
                                  </p:childTnLst>
                                </p:cTn>
                              </p:par>
                              <p:par>
                                <p:cTn id="15" presetID="10" presetClass="entr" presetSubtype="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9"/>
                                        </p:tgtEl>
                                        <p:attrNameLst>
                                          <p:attrName>style.visibility</p:attrName>
                                        </p:attrNameLst>
                                      </p:cBhvr>
                                      <p:to>
                                        <p:strVal val="visible"/>
                                      </p:to>
                                    </p:set>
                                    <p:animEffect transition="in" filter="fade">
                                      <p:cBhvr>
                                        <p:cTn id="20" dur="500"/>
                                        <p:tgtEl>
                                          <p:spTgt spid="89"/>
                                        </p:tgtEl>
                                      </p:cBhvr>
                                    </p:animEffect>
                                  </p:childTnLst>
                                </p:cTn>
                              </p:par>
                              <p:par>
                                <p:cTn id="21" presetID="10" presetClass="entr" presetSubtype="0" fill="hold"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500"/>
                                        <p:tgtEl>
                                          <p:spTgt spid="7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500"/>
                                        <p:tgtEl>
                                          <p:spTgt spid="5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500"/>
                                        <p:tgtEl>
                                          <p:spTgt spid="4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90"/>
                                        </p:tgtEl>
                                        <p:attrNameLst>
                                          <p:attrName>style.visibility</p:attrName>
                                        </p:attrNameLst>
                                      </p:cBhvr>
                                      <p:to>
                                        <p:strVal val="visible"/>
                                      </p:to>
                                    </p:set>
                                    <p:animEffect transition="in" filter="fade">
                                      <p:cBhvr>
                                        <p:cTn id="41" dur="500"/>
                                        <p:tgtEl>
                                          <p:spTgt spid="90"/>
                                        </p:tgtEl>
                                      </p:cBhvr>
                                    </p:animEffect>
                                  </p:childTnLst>
                                </p:cTn>
                              </p:par>
                              <p:par>
                                <p:cTn id="42" presetID="10" presetClass="entr" presetSubtype="0" fill="hold" nodeType="withEffect">
                                  <p:stCondLst>
                                    <p:cond delay="0"/>
                                  </p:stCondLst>
                                  <p:childTnLst>
                                    <p:set>
                                      <p:cBhvr>
                                        <p:cTn id="43" dur="1" fill="hold">
                                          <p:stCondLst>
                                            <p:cond delay="0"/>
                                          </p:stCondLst>
                                        </p:cTn>
                                        <p:tgtEl>
                                          <p:spTgt spid="80"/>
                                        </p:tgtEl>
                                        <p:attrNameLst>
                                          <p:attrName>style.visibility</p:attrName>
                                        </p:attrNameLst>
                                      </p:cBhvr>
                                      <p:to>
                                        <p:strVal val="visible"/>
                                      </p:to>
                                    </p:set>
                                    <p:animEffect transition="in" filter="fade">
                                      <p:cBhvr>
                                        <p:cTn id="44" dur="500"/>
                                        <p:tgtEl>
                                          <p:spTgt spid="80"/>
                                        </p:tgtEl>
                                      </p:cBhvr>
                                    </p:animEffect>
                                  </p:childTnLst>
                                </p:cTn>
                              </p:par>
                              <p:par>
                                <p:cTn id="45" presetID="10" presetClass="entr" presetSubtype="0" fill="hold" nodeType="with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fade">
                                      <p:cBhvr>
                                        <p:cTn id="47" dur="500"/>
                                        <p:tgtEl>
                                          <p:spTgt spid="81"/>
                                        </p:tgtEl>
                                      </p:cBhvr>
                                    </p:animEffect>
                                  </p:childTnLst>
                                </p:cTn>
                              </p:par>
                              <p:par>
                                <p:cTn id="48" presetID="10" presetClass="entr" presetSubtype="0" fill="hold" nodeType="with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fade">
                                      <p:cBhvr>
                                        <p:cTn id="50" dur="500"/>
                                        <p:tgtEl>
                                          <p:spTgt spid="5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3"/>
                                        </p:tgtEl>
                                        <p:attrNameLst>
                                          <p:attrName>style.visibility</p:attrName>
                                        </p:attrNameLst>
                                      </p:cBhvr>
                                      <p:to>
                                        <p:strVal val="visible"/>
                                      </p:to>
                                    </p:set>
                                    <p:animEffect transition="in" filter="fade">
                                      <p:cBhvr>
                                        <p:cTn id="55" dur="500"/>
                                        <p:tgtEl>
                                          <p:spTgt spid="9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92"/>
                                        </p:tgtEl>
                                        <p:attrNameLst>
                                          <p:attrName>style.visibility</p:attrName>
                                        </p:attrNameLst>
                                      </p:cBhvr>
                                      <p:to>
                                        <p:strVal val="visible"/>
                                      </p:to>
                                    </p:set>
                                    <p:animEffect transition="in" filter="fade">
                                      <p:cBhvr>
                                        <p:cTn id="58" dur="500"/>
                                        <p:tgtEl>
                                          <p:spTgt spid="9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1000"/>
                                        <p:tgtEl>
                                          <p:spTgt spid="26"/>
                                        </p:tgtEl>
                                      </p:cBhvr>
                                    </p:animEffect>
                                  </p:childTnLst>
                                </p:cTn>
                              </p:par>
                              <p:par>
                                <p:cTn id="64" presetID="10" presetClass="entr" presetSubtype="0" fill="hold" nodeType="with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1000"/>
                                        <p:tgtEl>
                                          <p:spTgt spid="33"/>
                                        </p:tgtEl>
                                      </p:cBhvr>
                                    </p:animEffect>
                                  </p:childTnLst>
                                </p:cTn>
                              </p:par>
                              <p:par>
                                <p:cTn id="67" presetID="10" presetClass="entr" presetSubtype="0" fill="hold" nodeType="withEffect">
                                  <p:stCondLst>
                                    <p:cond delay="0"/>
                                  </p:stCondLst>
                                  <p:childTnLst>
                                    <p:set>
                                      <p:cBhvr>
                                        <p:cTn id="68" dur="1" fill="hold">
                                          <p:stCondLst>
                                            <p:cond delay="0"/>
                                          </p:stCondLst>
                                        </p:cTn>
                                        <p:tgtEl>
                                          <p:spTgt spid="94">
                                            <p:txEl>
                                              <p:pRg st="0" end="0"/>
                                            </p:txEl>
                                          </p:spTgt>
                                        </p:tgtEl>
                                        <p:attrNameLst>
                                          <p:attrName>style.visibility</p:attrName>
                                        </p:attrNameLst>
                                      </p:cBhvr>
                                      <p:to>
                                        <p:strVal val="visible"/>
                                      </p:to>
                                    </p:set>
                                    <p:animEffect transition="in" filter="fade">
                                      <p:cBhvr>
                                        <p:cTn id="69" dur="500"/>
                                        <p:tgtEl>
                                          <p:spTgt spid="94">
                                            <p:txEl>
                                              <p:pRg st="0" end="0"/>
                                            </p:txEl>
                                          </p:spTgt>
                                        </p:tgtEl>
                                      </p:cBhvr>
                                    </p:animEffect>
                                  </p:childTnLst>
                                </p:cTn>
                              </p:par>
                              <p:par>
                                <p:cTn id="70" presetID="10" presetClass="entr" presetSubtype="0" fill="hold" nodeType="with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fade">
                                      <p:cBhvr>
                                        <p:cTn id="7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90" grpId="0" animBg="1"/>
      <p:bldP spid="92" grpId="0"/>
      <p:bldP spid="93" grpId="0" animBg="1"/>
      <p:bldP spid="38" grpId="0" animBg="1"/>
      <p:bldP spid="39" grpId="0" animBg="1"/>
      <p:bldP spid="40" grpId="0" animBg="1"/>
      <p:bldP spid="41" grpId="0" animBg="1"/>
      <p:bldP spid="53" grpId="0"/>
      <p:bldP spid="4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roughputs"/>
          <p:cNvPicPr>
            <a:picLocks noChangeAspect="1"/>
          </p:cNvPicPr>
          <p:nvPr/>
        </p:nvPicPr>
        <p:blipFill rotWithShape="1">
          <a:blip r:embed="rId4">
            <a:extLst>
              <a:ext uri="{28A0092B-C50C-407E-A947-70E740481C1C}">
                <a14:useLocalDpi xmlns:a14="http://schemas.microsoft.com/office/drawing/2010/main" val="0"/>
              </a:ext>
            </a:extLst>
          </a:blip>
          <a:srcRect l="53444" t="51575" r="35733" b="29174"/>
          <a:stretch/>
        </p:blipFill>
        <p:spPr>
          <a:xfrm>
            <a:off x="436788" y="2955847"/>
            <a:ext cx="1980000" cy="1980000"/>
          </a:xfrm>
          <a:prstGeom prst="rect">
            <a:avLst/>
          </a:prstGeom>
        </p:spPr>
      </p:pic>
      <p:pic>
        <p:nvPicPr>
          <p:cNvPr id="19" name="Integrated Gradient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834" y="556631"/>
            <a:ext cx="1973907" cy="1979999"/>
          </a:xfrm>
          <a:prstGeom prst="rect">
            <a:avLst/>
          </a:prstGeom>
        </p:spPr>
      </p:pic>
      <p:pic>
        <p:nvPicPr>
          <p:cNvPr id="3" name="Reconstruction"/>
          <p:cNvPicPr>
            <a:picLocks noChangeAspect="1"/>
          </p:cNvPicPr>
          <p:nvPr/>
        </p:nvPicPr>
        <p:blipFill rotWithShape="1">
          <a:blip r:embed="rId6">
            <a:extLst>
              <a:ext uri="{28A0092B-C50C-407E-A947-70E740481C1C}">
                <a14:useLocalDpi xmlns:a14="http://schemas.microsoft.com/office/drawing/2010/main" val="0"/>
              </a:ext>
            </a:extLst>
          </a:blip>
          <a:srcRect l="53443" t="51575" r="35735" b="29174"/>
          <a:stretch/>
        </p:blipFill>
        <p:spPr>
          <a:xfrm>
            <a:off x="6981424" y="1753723"/>
            <a:ext cx="1980000" cy="1980000"/>
          </a:xfrm>
          <a:prstGeom prst="rect">
            <a:avLst/>
          </a:prstGeom>
        </p:spPr>
      </p:pic>
      <p:pic>
        <p:nvPicPr>
          <p:cNvPr id="9" name="Throughput Part"/>
          <p:cNvPicPr>
            <a:picLocks noChangeAspect="1"/>
          </p:cNvPicPr>
          <p:nvPr/>
        </p:nvPicPr>
        <p:blipFill rotWithShape="1">
          <a:blip r:embed="rId7">
            <a:extLst>
              <a:ext uri="{28A0092B-C50C-407E-A947-70E740481C1C}">
                <a14:useLocalDpi xmlns:a14="http://schemas.microsoft.com/office/drawing/2010/main" val="0"/>
              </a:ext>
            </a:extLst>
          </a:blip>
          <a:srcRect l="53443" t="51575" r="35734" b="29174"/>
          <a:stretch/>
        </p:blipFill>
        <p:spPr>
          <a:xfrm>
            <a:off x="3392166" y="2965563"/>
            <a:ext cx="1980000" cy="1980000"/>
          </a:xfrm>
          <a:prstGeom prst="rect">
            <a:avLst/>
          </a:prstGeom>
        </p:spPr>
      </p:pic>
      <p:sp>
        <p:nvSpPr>
          <p:cNvPr id="20" name="Gradient Right Arrow"/>
          <p:cNvSpPr/>
          <p:nvPr/>
        </p:nvSpPr>
        <p:spPr>
          <a:xfrm>
            <a:off x="2584357" y="1286281"/>
            <a:ext cx="619574" cy="5207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1" name="Throughput Right Arrow"/>
          <p:cNvSpPr/>
          <p:nvPr/>
        </p:nvSpPr>
        <p:spPr>
          <a:xfrm>
            <a:off x="2602261" y="3695213"/>
            <a:ext cx="619574" cy="5207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2" name="Sum Right Arrow"/>
          <p:cNvSpPr/>
          <p:nvPr/>
        </p:nvSpPr>
        <p:spPr>
          <a:xfrm>
            <a:off x="6096367" y="2473660"/>
            <a:ext cx="761633" cy="5207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mc:AlternateContent xmlns:mc="http://schemas.openxmlformats.org/markup-compatibility/2006" xmlns:a14="http://schemas.microsoft.com/office/drawing/2010/main">
        <mc:Choice Requires="a14">
          <p:sp>
            <p:nvSpPr>
              <p:cNvPr id="4" name="Sum"/>
              <p:cNvSpPr txBox="1"/>
              <p:nvPr/>
            </p:nvSpPr>
            <p:spPr>
              <a:xfrm>
                <a:off x="6018336" y="1911171"/>
                <a:ext cx="839664" cy="76309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fi-FI" i="1" smtClean="0">
                              <a:latin typeface="Cambria Math" panose="02040503050406030204" pitchFamily="18" charset="0"/>
                            </a:rPr>
                          </m:ctrlPr>
                        </m:naryPr>
                        <m:sub/>
                        <m:sup/>
                        <m:e>
                          <m:r>
                            <a:rPr lang="fi-FI" b="0" i="1" smtClean="0">
                              <a:latin typeface="Cambria Math"/>
                            </a:rPr>
                            <m:t> </m:t>
                          </m:r>
                        </m:e>
                      </m:nary>
                    </m:oMath>
                  </m:oMathPara>
                </a14:m>
                <a:endParaRPr lang="fi-FI" dirty="0"/>
              </a:p>
            </p:txBody>
          </p:sp>
        </mc:Choice>
        <mc:Fallback xmlns="">
          <p:sp>
            <p:nvSpPr>
              <p:cNvPr id="4" name="Sum"/>
              <p:cNvSpPr txBox="1">
                <a:spLocks noRot="1" noChangeAspect="1" noMove="1" noResize="1" noEditPoints="1" noAdjustHandles="1" noChangeArrowheads="1" noChangeShapeType="1" noTextEdit="1"/>
              </p:cNvSpPr>
              <p:nvPr/>
            </p:nvSpPr>
            <p:spPr>
              <a:xfrm>
                <a:off x="6018336" y="1911171"/>
                <a:ext cx="839664" cy="763094"/>
              </a:xfrm>
              <a:prstGeom prst="rect">
                <a:avLst/>
              </a:prstGeom>
              <a:blipFill rotWithShape="1">
                <a:blip r:embed="rId8"/>
                <a:stretch>
                  <a:fillRect/>
                </a:stretch>
              </a:blipFill>
            </p:spPr>
            <p:txBody>
              <a:bodyPr/>
              <a:lstStyle/>
              <a:p>
                <a:r>
                  <a:rPr lang="fi-FI">
                    <a:noFill/>
                  </a:rPr>
                  <a:t> </a:t>
                </a:r>
              </a:p>
            </p:txBody>
          </p:sp>
        </mc:Fallback>
      </mc:AlternateContent>
      <p:sp>
        <p:nvSpPr>
          <p:cNvPr id="5" name="W1"/>
          <p:cNvSpPr txBox="1"/>
          <p:nvPr/>
        </p:nvSpPr>
        <p:spPr>
          <a:xfrm>
            <a:off x="2527744" y="639950"/>
            <a:ext cx="724364" cy="646331"/>
          </a:xfrm>
          <a:prstGeom prst="rect">
            <a:avLst/>
          </a:prstGeom>
          <a:noFill/>
        </p:spPr>
        <p:txBody>
          <a:bodyPr wrap="square" rtlCol="0">
            <a:spAutoFit/>
          </a:bodyPr>
          <a:lstStyle/>
          <a:p>
            <a:pPr algn="ctr"/>
            <a:r>
              <a:rPr lang="fi-FI" dirty="0" smtClean="0"/>
              <a:t>High pass</a:t>
            </a:r>
            <a:endParaRPr lang="fi-FI" dirty="0"/>
          </a:p>
        </p:txBody>
      </p:sp>
      <p:sp>
        <p:nvSpPr>
          <p:cNvPr id="30" name="W2"/>
          <p:cNvSpPr txBox="1"/>
          <p:nvPr/>
        </p:nvSpPr>
        <p:spPr>
          <a:xfrm>
            <a:off x="2524588" y="3048882"/>
            <a:ext cx="724364" cy="646331"/>
          </a:xfrm>
          <a:prstGeom prst="rect">
            <a:avLst/>
          </a:prstGeom>
          <a:noFill/>
        </p:spPr>
        <p:txBody>
          <a:bodyPr wrap="square" rtlCol="0">
            <a:spAutoFit/>
          </a:bodyPr>
          <a:lstStyle/>
          <a:p>
            <a:pPr algn="ctr"/>
            <a:r>
              <a:rPr lang="fi-FI" dirty="0" smtClean="0"/>
              <a:t>Low pass</a:t>
            </a:r>
            <a:endParaRPr lang="fi-FI" dirty="0"/>
          </a:p>
        </p:txBody>
      </p:sp>
      <p:sp>
        <p:nvSpPr>
          <p:cNvPr id="6" name="}"/>
          <p:cNvSpPr/>
          <p:nvPr/>
        </p:nvSpPr>
        <p:spPr>
          <a:xfrm>
            <a:off x="5622324" y="556631"/>
            <a:ext cx="333633" cy="4388932"/>
          </a:xfrm>
          <a:prstGeom prst="rightBrace">
            <a:avLst>
              <a:gd name="adj1" fmla="val 60186"/>
              <a:gd name="adj2" fmla="val 49832"/>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i-FI"/>
          </a:p>
        </p:txBody>
      </p:sp>
      <p:pic>
        <p:nvPicPr>
          <p:cNvPr id="31" name="Gradient Part"/>
          <p:cNvPicPr>
            <a:picLocks noChangeAspect="1"/>
          </p:cNvPicPr>
          <p:nvPr/>
        </p:nvPicPr>
        <p:blipFill rotWithShape="1">
          <a:blip r:embed="rId9">
            <a:extLst>
              <a:ext uri="{28A0092B-C50C-407E-A947-70E740481C1C}">
                <a14:useLocalDpi xmlns:a14="http://schemas.microsoft.com/office/drawing/2010/main" val="0"/>
              </a:ext>
            </a:extLst>
          </a:blip>
          <a:srcRect l="53444" t="51575" r="35733" b="29174"/>
          <a:stretch/>
        </p:blipFill>
        <p:spPr>
          <a:xfrm>
            <a:off x="3392166" y="556631"/>
            <a:ext cx="1980000" cy="1980000"/>
          </a:xfrm>
          <a:prstGeom prst="rect">
            <a:avLst/>
          </a:prstGeom>
        </p:spPr>
      </p:pic>
      <p:sp>
        <p:nvSpPr>
          <p:cNvPr id="7" name="Slide Number Placeholder 6"/>
          <p:cNvSpPr>
            <a:spLocks noGrp="1"/>
          </p:cNvSpPr>
          <p:nvPr>
            <p:ph type="sldNum" sz="quarter" idx="12"/>
          </p:nvPr>
        </p:nvSpPr>
        <p:spPr>
          <a:xfrm>
            <a:off x="6553200" y="4766400"/>
            <a:ext cx="2133600" cy="274637"/>
          </a:xfrm>
        </p:spPr>
        <p:txBody>
          <a:bodyPr/>
          <a:lstStyle/>
          <a:p>
            <a:fld id="{CDB8BC0E-CEE3-4EC1-B849-44D559D8322A}" type="slidenum">
              <a:rPr lang="en-US" altLang="fi-FI" smtClean="0"/>
              <a:pPr/>
              <a:t>58</a:t>
            </a:fld>
            <a:endParaRPr lang="en-US" altLang="fi-FI" dirty="0"/>
          </a:p>
        </p:txBody>
      </p:sp>
      <p:sp>
        <p:nvSpPr>
          <p:cNvPr id="15" name="TextBox 14"/>
          <p:cNvSpPr txBox="1"/>
          <p:nvPr/>
        </p:nvSpPr>
        <p:spPr>
          <a:xfrm>
            <a:off x="244895" y="178926"/>
            <a:ext cx="2366832" cy="369332"/>
          </a:xfrm>
          <a:prstGeom prst="rect">
            <a:avLst/>
          </a:prstGeom>
          <a:noFill/>
        </p:spPr>
        <p:txBody>
          <a:bodyPr wrap="square" rtlCol="0">
            <a:spAutoFit/>
          </a:bodyPr>
          <a:lstStyle/>
          <a:p>
            <a:pPr algn="ctr"/>
            <a:r>
              <a:rPr lang="fi-FI" dirty="0" smtClean="0"/>
              <a:t>Integrated Gradients</a:t>
            </a:r>
            <a:endParaRPr lang="fi-FI" dirty="0"/>
          </a:p>
        </p:txBody>
      </p:sp>
      <p:sp>
        <p:nvSpPr>
          <p:cNvPr id="16" name="TextBox 15"/>
          <p:cNvSpPr txBox="1"/>
          <p:nvPr/>
        </p:nvSpPr>
        <p:spPr>
          <a:xfrm>
            <a:off x="153807" y="2586515"/>
            <a:ext cx="2539945" cy="369332"/>
          </a:xfrm>
          <a:prstGeom prst="rect">
            <a:avLst/>
          </a:prstGeom>
          <a:noFill/>
        </p:spPr>
        <p:txBody>
          <a:bodyPr wrap="square" rtlCol="0">
            <a:spAutoFit/>
          </a:bodyPr>
          <a:lstStyle/>
          <a:p>
            <a:pPr algn="ctr"/>
            <a:r>
              <a:rPr lang="fi-FI" dirty="0"/>
              <a:t>Standard Monte </a:t>
            </a:r>
            <a:r>
              <a:rPr lang="fi-FI" dirty="0" smtClean="0"/>
              <a:t>Carlo</a:t>
            </a:r>
            <a:endParaRPr lang="fi-FI" dirty="0"/>
          </a:p>
        </p:txBody>
      </p:sp>
      <p:sp>
        <p:nvSpPr>
          <p:cNvPr id="17" name="Reconstruction text"/>
          <p:cNvSpPr txBox="1"/>
          <p:nvPr/>
        </p:nvSpPr>
        <p:spPr>
          <a:xfrm>
            <a:off x="6981424" y="1376406"/>
            <a:ext cx="1980000" cy="369332"/>
          </a:xfrm>
          <a:prstGeom prst="rect">
            <a:avLst/>
          </a:prstGeom>
          <a:noFill/>
        </p:spPr>
        <p:txBody>
          <a:bodyPr wrap="square" rtlCol="0">
            <a:spAutoFit/>
          </a:bodyPr>
          <a:lstStyle/>
          <a:p>
            <a:pPr algn="ctr"/>
            <a:r>
              <a:rPr lang="fi-FI" dirty="0" smtClean="0"/>
              <a:t>Reconstruction</a:t>
            </a:r>
            <a:endParaRPr lang="fi-FI" dirty="0"/>
          </a:p>
        </p:txBody>
      </p:sp>
      <p:pic>
        <p:nvPicPr>
          <p:cNvPr id="23" name="Picture 2" descr="http://b.fastcompany.net/multisite_files/fastcompany/imagecache/inline-large/inline/2013/11/3021307-inline-fb-likebutton-printpackaging.jpg"/>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6754" y="3819244"/>
            <a:ext cx="1749340" cy="822736"/>
          </a:xfrm>
          <a:prstGeom prst="rect">
            <a:avLst/>
          </a:prstGeom>
          <a:noFill/>
          <a:extLst>
            <a:ext uri="{909E8E84-426E-40dd-AFC4-6F175D3DCCD1}">
              <a14:hiddenFill xmlns=""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45055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500"/>
                                        <p:tgtEl>
                                          <p:spTgt spid="4"/>
                                        </p:tgtEl>
                                      </p:cBhvr>
                                    </p:animEffect>
                                  </p:childTnLst>
                                </p:cTn>
                              </p:par>
                            </p:childTnLst>
                          </p:cTn>
                        </p:par>
                        <p:par>
                          <p:cTn id="55" fill="hold">
                            <p:stCondLst>
                              <p:cond delay="1000"/>
                            </p:stCondLst>
                            <p:childTnLst>
                              <p:par>
                                <p:cTn id="56" presetID="10" presetClass="entr" presetSubtype="0" fill="hold" nodeType="after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fade">
                                      <p:cBhvr>
                                        <p:cTn id="58" dur="500"/>
                                        <p:tgtEl>
                                          <p:spTgt spid="3"/>
                                        </p:tgtEl>
                                      </p:cBhvr>
                                    </p:animEffect>
                                  </p:childTnLst>
                                </p:cTn>
                              </p:par>
                              <p:par>
                                <p:cTn id="59" presetID="10" presetClass="entr" presetSubtype="0" fill="hold" nodeType="withEffect">
                                  <p:stCondLst>
                                    <p:cond delay="0"/>
                                  </p:stCondLst>
                                  <p:childTnLst>
                                    <p:set>
                                      <p:cBhvr>
                                        <p:cTn id="60" dur="1" fill="hold">
                                          <p:stCondLst>
                                            <p:cond delay="0"/>
                                          </p:stCondLst>
                                        </p:cTn>
                                        <p:tgtEl>
                                          <p:spTgt spid="17">
                                            <p:txEl>
                                              <p:pRg st="0" end="0"/>
                                            </p:txEl>
                                          </p:spTgt>
                                        </p:tgtEl>
                                        <p:attrNameLst>
                                          <p:attrName>style.visibility</p:attrName>
                                        </p:attrNameLst>
                                      </p:cBhvr>
                                      <p:to>
                                        <p:strVal val="visible"/>
                                      </p:to>
                                    </p:set>
                                    <p:animEffect transition="in" filter="fade">
                                      <p:cBhvr>
                                        <p:cTn id="61" dur="500"/>
                                        <p:tgtEl>
                                          <p:spTgt spid="17">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anim calcmode="lin" valueType="num">
                                      <p:cBhvr>
                                        <p:cTn id="66" dur="500" fill="hold"/>
                                        <p:tgtEl>
                                          <p:spTgt spid="23"/>
                                        </p:tgtEl>
                                        <p:attrNameLst>
                                          <p:attrName>ppt_w</p:attrName>
                                        </p:attrNameLst>
                                      </p:cBhvr>
                                      <p:tavLst>
                                        <p:tav tm="0">
                                          <p:val>
                                            <p:fltVal val="0"/>
                                          </p:val>
                                        </p:tav>
                                        <p:tav tm="100000">
                                          <p:val>
                                            <p:strVal val="#ppt_w"/>
                                          </p:val>
                                        </p:tav>
                                      </p:tavLst>
                                    </p:anim>
                                    <p:anim calcmode="lin" valueType="num">
                                      <p:cBhvr>
                                        <p:cTn id="67" dur="500" fill="hold"/>
                                        <p:tgtEl>
                                          <p:spTgt spid="23"/>
                                        </p:tgtEl>
                                        <p:attrNameLst>
                                          <p:attrName>ppt_h</p:attrName>
                                        </p:attrNameLst>
                                      </p:cBhvr>
                                      <p:tavLst>
                                        <p:tav tm="0">
                                          <p:val>
                                            <p:fltVal val="0"/>
                                          </p:val>
                                        </p:tav>
                                        <p:tav tm="100000">
                                          <p:val>
                                            <p:strVal val="#ppt_h"/>
                                          </p:val>
                                        </p:tav>
                                      </p:tavLst>
                                    </p:anim>
                                    <p:anim calcmode="lin" valueType="num">
                                      <p:cBhvr>
                                        <p:cTn id="68" dur="500" fill="hold"/>
                                        <p:tgtEl>
                                          <p:spTgt spid="23"/>
                                        </p:tgtEl>
                                        <p:attrNameLst>
                                          <p:attrName>style.rotation</p:attrName>
                                        </p:attrNameLst>
                                      </p:cBhvr>
                                      <p:tavLst>
                                        <p:tav tm="0">
                                          <p:val>
                                            <p:fltVal val="90"/>
                                          </p:val>
                                        </p:tav>
                                        <p:tav tm="100000">
                                          <p:val>
                                            <p:fltVal val="0"/>
                                          </p:val>
                                        </p:tav>
                                      </p:tavLst>
                                    </p:anim>
                                    <p:animEffect transition="in" filter="fade">
                                      <p:cBhvr>
                                        <p:cTn id="6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4" grpId="0"/>
      <p:bldP spid="5" grpId="0"/>
      <p:bldP spid="30" grpId="0"/>
      <p:bldP spid="6" grpId="0" animBg="1"/>
      <p:bldP spid="15" grpId="0"/>
      <p:bldP spid="1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Gray Background"/>
          <p:cNvSpPr/>
          <p:nvPr/>
        </p:nvSpPr>
        <p:spPr>
          <a:xfrm>
            <a:off x="0" y="-3937"/>
            <a:ext cx="4572000" cy="51435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49" name="TextBox 48"/>
          <p:cNvSpPr txBox="1"/>
          <p:nvPr/>
        </p:nvSpPr>
        <p:spPr>
          <a:xfrm>
            <a:off x="4572000" y="39855"/>
            <a:ext cx="4572000" cy="461665"/>
          </a:xfrm>
          <a:prstGeom prst="rect">
            <a:avLst/>
          </a:prstGeom>
          <a:noFill/>
        </p:spPr>
        <p:txBody>
          <a:bodyPr wrap="square" rtlCol="0">
            <a:spAutoFit/>
          </a:bodyPr>
          <a:lstStyle/>
          <a:p>
            <a:pPr algn="ctr"/>
            <a:r>
              <a:rPr lang="fi-FI" sz="2400" dirty="0" smtClean="0">
                <a:solidFill>
                  <a:srgbClr val="000000"/>
                </a:solidFill>
                <a:latin typeface="+mj-lt"/>
              </a:rPr>
              <a:t>Fourier</a:t>
            </a:r>
            <a:endParaRPr lang="fi-FI" sz="2400" dirty="0">
              <a:solidFill>
                <a:srgbClr val="000000"/>
              </a:solidFill>
              <a:latin typeface="+mj-lt"/>
            </a:endParaRPr>
          </a:p>
        </p:txBody>
      </p:sp>
      <p:sp>
        <p:nvSpPr>
          <p:cNvPr id="52" name="TextBox 51"/>
          <p:cNvSpPr txBox="1"/>
          <p:nvPr/>
        </p:nvSpPr>
        <p:spPr>
          <a:xfrm>
            <a:off x="-4316" y="39855"/>
            <a:ext cx="4576315" cy="461665"/>
          </a:xfrm>
          <a:prstGeom prst="rect">
            <a:avLst/>
          </a:prstGeom>
          <a:noFill/>
        </p:spPr>
        <p:txBody>
          <a:bodyPr wrap="square" rtlCol="0">
            <a:spAutoFit/>
          </a:bodyPr>
          <a:lstStyle/>
          <a:p>
            <a:pPr algn="ctr"/>
            <a:r>
              <a:rPr lang="fi-FI" sz="2400" dirty="0" smtClean="0">
                <a:solidFill>
                  <a:srgbClr val="000000"/>
                </a:solidFill>
                <a:latin typeface="+mj-lt"/>
              </a:rPr>
              <a:t>Primal</a:t>
            </a:r>
            <a:endParaRPr lang="fi-FI" sz="2400" dirty="0">
              <a:solidFill>
                <a:srgbClr val="000000"/>
              </a:solidFill>
              <a:latin typeface="+mj-lt"/>
            </a:endParaRPr>
          </a:p>
        </p:txBody>
      </p:sp>
      <p:pic>
        <p:nvPicPr>
          <p:cNvPr id="286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3567" y="1623874"/>
            <a:ext cx="3372800" cy="189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0" name="Rectangle 49"/>
          <p:cNvSpPr/>
          <p:nvPr/>
        </p:nvSpPr>
        <p:spPr>
          <a:xfrm>
            <a:off x="7947375" y="3336835"/>
            <a:ext cx="315035" cy="1842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nvGrpSpPr>
          <p:cNvPr id="20" name="Screened Poisson"/>
          <p:cNvGrpSpPr/>
          <p:nvPr/>
        </p:nvGrpSpPr>
        <p:grpSpPr>
          <a:xfrm>
            <a:off x="1474232" y="1309975"/>
            <a:ext cx="1605022" cy="1351785"/>
            <a:chOff x="4211343" y="1528831"/>
            <a:chExt cx="1605022" cy="1351785"/>
          </a:xfrm>
        </p:grpSpPr>
        <p:sp>
          <p:nvSpPr>
            <p:cNvPr id="21" name="Screen: BG Rect"/>
            <p:cNvSpPr/>
            <p:nvPr/>
          </p:nvSpPr>
          <p:spPr>
            <a:xfrm>
              <a:off x="4255294" y="1578770"/>
              <a:ext cx="1533525" cy="997744"/>
            </a:xfrm>
            <a:prstGeom prst="rect">
              <a:avLst/>
            </a:prstGeom>
            <a:solidFill>
              <a:schemeClr val="bg1"/>
            </a:solidFill>
            <a:ln>
              <a:solidFill>
                <a:schemeClr val="bg1"/>
              </a:solidFill>
            </a:ln>
            <a:effectLst>
              <a:outerShdw blurRad="152400" dist="2032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i-FI" dirty="0" smtClean="0"/>
                <a:t>Sc</a:t>
              </a:r>
              <a:endParaRPr lang="fi-FI" dirty="0"/>
            </a:p>
          </p:txBody>
        </p:sp>
        <p:pic>
          <p:nvPicPr>
            <p:cNvPr id="22" name="Poisson" descr="C:\Users\make\AppData\Local\Microsoft\Windows\Temporary Internet Files\Content.IE5\TIPNK09T\Vector_Fish_by_ChiragtheOO7[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6854" y="1657196"/>
              <a:ext cx="1189246" cy="840401"/>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Screen" descr="C:\Users\make\AppData\Local\Microsoft\Windows\Temporary Internet Files\Content.IE5\C7LR034D\apple_led_cinema_screen_by_fisshy94-d38e3o5[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1343" y="1528831"/>
              <a:ext cx="1605022" cy="1351785"/>
            </a:xfrm>
            <a:prstGeom prst="rect">
              <a:avLst/>
            </a:prstGeom>
            <a:noFill/>
            <a:effectLst/>
            <a:extLst>
              <a:ext uri="{909E8E84-426E-40dd-AFC4-6F175D3DCCD1}">
                <a14:hiddenFill xmlns=""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25" name="Equation"/>
              <p:cNvSpPr txBox="1"/>
              <p:nvPr/>
            </p:nvSpPr>
            <p:spPr>
              <a:xfrm>
                <a:off x="0" y="2888803"/>
                <a:ext cx="4572000" cy="1671163"/>
              </a:xfrm>
              <a:prstGeom prst="rect">
                <a:avLst/>
              </a:prstGeom>
              <a:noFill/>
              <a:effectLst/>
            </p:spPr>
            <p:txBody>
              <a:bodyPr wrap="square" rtlCol="0">
                <a:spAutoFit/>
              </a:bodyPr>
              <a:lstStyle/>
              <a:p>
                <a:pPr/>
                <a14:m>
                  <m:oMathPara xmlns:m="http://schemas.openxmlformats.org/officeDocument/2006/math">
                    <m:oMathParaPr>
                      <m:jc m:val="center"/>
                    </m:oMathParaPr>
                    <m:oMath xmlns:m="http://schemas.openxmlformats.org/officeDocument/2006/math">
                      <m:limLow>
                        <m:limLowPr>
                          <m:ctrlPr>
                            <a:rPr lang="fi-FI" sz="2800" i="1" smtClean="0">
                              <a:solidFill>
                                <a:srgbClr val="000000"/>
                              </a:solidFill>
                              <a:latin typeface="Cambria Math" panose="02040503050406030204" pitchFamily="18" charset="0"/>
                            </a:rPr>
                          </m:ctrlPr>
                        </m:limLowPr>
                        <m:e>
                          <m:r>
                            <m:rPr>
                              <m:sty m:val="p"/>
                            </m:rPr>
                            <a:rPr lang="fi-FI" sz="2800">
                              <a:solidFill>
                                <a:srgbClr val="000000"/>
                              </a:solidFill>
                              <a:latin typeface="Cambria Math"/>
                            </a:rPr>
                            <m:t>arg</m:t>
                          </m:r>
                          <m:r>
                            <a:rPr lang="fi-FI" sz="2800">
                              <a:solidFill>
                                <a:srgbClr val="000000"/>
                              </a:solidFill>
                              <a:latin typeface="Cambria Math"/>
                            </a:rPr>
                            <m:t> </m:t>
                          </m:r>
                          <m:r>
                            <m:rPr>
                              <m:sty m:val="p"/>
                            </m:rPr>
                            <a:rPr lang="fi-FI" sz="2800">
                              <a:solidFill>
                                <a:srgbClr val="000000"/>
                              </a:solidFill>
                              <a:latin typeface="Cambria Math"/>
                            </a:rPr>
                            <m:t>min</m:t>
                          </m:r>
                        </m:e>
                        <m:lim>
                          <m:r>
                            <a:rPr lang="fi-FI" sz="2800" b="1" i="1">
                              <a:solidFill>
                                <a:srgbClr val="000000"/>
                              </a:solidFill>
                              <a:latin typeface="Cambria Math"/>
                            </a:rPr>
                            <m:t>𝑿</m:t>
                          </m:r>
                        </m:lim>
                      </m:limLow>
                    </m:oMath>
                  </m:oMathPara>
                </a14:m>
                <a:endParaRPr lang="fi-FI" sz="2800" i="1" dirty="0" smtClean="0">
                  <a:solidFill>
                    <a:srgbClr val="000000"/>
                  </a:solidFill>
                  <a:latin typeface="Cambria Math" panose="02040503050406030204" pitchFamily="18" charset="0"/>
                </a:endParaRPr>
              </a:p>
              <a:p>
                <a:pPr/>
                <a14:m>
                  <m:oMathPara xmlns:m="http://schemas.openxmlformats.org/officeDocument/2006/math">
                    <m:oMathParaPr>
                      <m:jc m:val="center"/>
                    </m:oMathParaPr>
                    <m:oMath xmlns:m="http://schemas.openxmlformats.org/officeDocument/2006/math">
                      <m:sSubSup>
                        <m:sSubSupPr>
                          <m:ctrlPr>
                            <a:rPr lang="fi-FI" sz="2800" i="1" dirty="0" smtClean="0">
                              <a:solidFill>
                                <a:srgbClr val="000000"/>
                              </a:solidFill>
                              <a:latin typeface="Cambria Math" panose="02040503050406030204" pitchFamily="18" charset="0"/>
                            </a:rPr>
                          </m:ctrlPr>
                        </m:sSubSupPr>
                        <m:e>
                          <m:d>
                            <m:dPr>
                              <m:begChr m:val="‖"/>
                              <m:endChr m:val="‖"/>
                              <m:ctrlPr>
                                <a:rPr lang="fi-FI" sz="2800" i="1" dirty="0" smtClean="0">
                                  <a:solidFill>
                                    <a:srgbClr val="000000"/>
                                  </a:solidFill>
                                  <a:latin typeface="Cambria Math" panose="02040503050406030204" pitchFamily="18" charset="0"/>
                                </a:rPr>
                              </m:ctrlPr>
                            </m:dPr>
                            <m:e>
                              <m:r>
                                <a:rPr lang="fi-FI" sz="2800" b="0" i="0" dirty="0" smtClean="0">
                                  <a:solidFill>
                                    <a:srgbClr val="000000"/>
                                  </a:solidFill>
                                  <a:latin typeface="Cambria Math"/>
                                </a:rPr>
                                <m:t>𝛻</m:t>
                              </m:r>
                              <m:r>
                                <a:rPr lang="fi-FI" sz="2800" b="1" i="1" smtClean="0">
                                  <a:solidFill>
                                    <a:srgbClr val="000000"/>
                                  </a:solidFill>
                                  <a:latin typeface="Cambria Math"/>
                                </a:rPr>
                                <m:t>𝑿</m:t>
                              </m:r>
                              <m:r>
                                <a:rPr lang="fi-FI" sz="2800" i="1" dirty="0">
                                  <a:solidFill>
                                    <a:srgbClr val="000000"/>
                                  </a:solidFill>
                                  <a:latin typeface="Cambria Math"/>
                                </a:rPr>
                                <m:t>−</m:t>
                              </m:r>
                              <m:d>
                                <m:dPr>
                                  <m:begChr m:val="["/>
                                  <m:endChr m:val="]"/>
                                  <m:ctrlPr>
                                    <a:rPr lang="fi-FI" sz="2800" i="1" dirty="0" smtClean="0">
                                      <a:solidFill>
                                        <a:srgbClr val="000000"/>
                                      </a:solidFill>
                                      <a:latin typeface="Cambria Math" panose="02040503050406030204" pitchFamily="18" charset="0"/>
                                    </a:rPr>
                                  </m:ctrlPr>
                                </m:dPr>
                                <m:e>
                                  <m:m>
                                    <m:mPr>
                                      <m:mcs>
                                        <m:mc>
                                          <m:mcPr>
                                            <m:count m:val="1"/>
                                            <m:mcJc m:val="center"/>
                                          </m:mcPr>
                                        </m:mc>
                                      </m:mcs>
                                      <m:ctrlPr>
                                        <a:rPr lang="fi-FI" sz="2800" i="1" dirty="0" smtClean="0">
                                          <a:solidFill>
                                            <a:srgbClr val="000000"/>
                                          </a:solidFill>
                                          <a:latin typeface="Cambria Math" panose="02040503050406030204" pitchFamily="18" charset="0"/>
                                        </a:rPr>
                                      </m:ctrlPr>
                                    </m:mPr>
                                    <m:mr>
                                      <m:e>
                                        <m:r>
                                          <m:rPr>
                                            <m:brk m:alnAt="7"/>
                                          </m:rPr>
                                          <a:rPr lang="fi-FI" sz="2800" b="0" i="1" dirty="0" smtClean="0">
                                            <a:solidFill>
                                              <a:srgbClr val="000000"/>
                                            </a:solidFill>
                                            <a:latin typeface="Cambria Math" panose="02040503050406030204" pitchFamily="18" charset="0"/>
                                          </a:rPr>
                                          <m:t>𝑑</m:t>
                                        </m:r>
                                        <m:r>
                                          <a:rPr lang="fi-FI" sz="2800" b="0" i="1" dirty="0" smtClean="0">
                                            <a:solidFill>
                                              <a:srgbClr val="000000"/>
                                            </a:solidFill>
                                            <a:latin typeface="Cambria Math" panose="02040503050406030204" pitchFamily="18" charset="0"/>
                                          </a:rPr>
                                          <m:t>𝑥</m:t>
                                        </m:r>
                                      </m:e>
                                    </m:mr>
                                    <m:mr>
                                      <m:e>
                                        <m:r>
                                          <a:rPr lang="fi-FI" sz="2800" b="0" i="1" dirty="0" smtClean="0">
                                            <a:solidFill>
                                              <a:srgbClr val="000000"/>
                                            </a:solidFill>
                                            <a:latin typeface="Cambria Math" panose="02040503050406030204" pitchFamily="18" charset="0"/>
                                          </a:rPr>
                                          <m:t>𝑑𝑦</m:t>
                                        </m:r>
                                      </m:e>
                                    </m:mr>
                                  </m:m>
                                </m:e>
                              </m:d>
                            </m:e>
                          </m:d>
                        </m:e>
                        <m:sub>
                          <m:r>
                            <a:rPr lang="fi-FI" sz="2800" i="1" dirty="0">
                              <a:solidFill>
                                <a:srgbClr val="000000"/>
                              </a:solidFill>
                              <a:latin typeface="Cambria Math"/>
                            </a:rPr>
                            <m:t>2</m:t>
                          </m:r>
                        </m:sub>
                        <m:sup>
                          <m:r>
                            <a:rPr lang="fi-FI" sz="2800" i="1" dirty="0">
                              <a:solidFill>
                                <a:srgbClr val="000000"/>
                              </a:solidFill>
                              <a:latin typeface="Cambria Math"/>
                            </a:rPr>
                            <m:t>2</m:t>
                          </m:r>
                        </m:sup>
                      </m:sSubSup>
                      <m:r>
                        <a:rPr lang="fi-FI" sz="2800" b="0" i="1" dirty="0" smtClean="0">
                          <a:solidFill>
                            <a:srgbClr val="000000"/>
                          </a:solidFill>
                          <a:latin typeface="Cambria Math"/>
                        </a:rPr>
                        <m:t>+</m:t>
                      </m:r>
                      <m:sSup>
                        <m:sSupPr>
                          <m:ctrlPr>
                            <a:rPr lang="fi-FI" sz="2800" b="0" i="1" dirty="0" smtClean="0">
                              <a:solidFill>
                                <a:srgbClr val="000000"/>
                              </a:solidFill>
                              <a:latin typeface="Cambria Math" panose="02040503050406030204" pitchFamily="18" charset="0"/>
                            </a:rPr>
                          </m:ctrlPr>
                        </m:sSupPr>
                        <m:e>
                          <m:r>
                            <a:rPr lang="fi-FI" sz="2800" b="0" i="1" dirty="0" smtClean="0">
                              <a:solidFill>
                                <a:srgbClr val="000000"/>
                              </a:solidFill>
                              <a:latin typeface="Cambria Math"/>
                            </a:rPr>
                            <m:t>𝛼</m:t>
                          </m:r>
                        </m:e>
                        <m:sup>
                          <m:r>
                            <a:rPr lang="fi-FI" sz="2800" b="0" i="1" dirty="0" smtClean="0">
                              <a:solidFill>
                                <a:srgbClr val="000000"/>
                              </a:solidFill>
                              <a:latin typeface="Cambria Math"/>
                            </a:rPr>
                            <m:t>2</m:t>
                          </m:r>
                        </m:sup>
                      </m:sSup>
                      <m:sSubSup>
                        <m:sSubSupPr>
                          <m:ctrlPr>
                            <a:rPr lang="fi-FI" sz="2800" i="1" dirty="0">
                              <a:solidFill>
                                <a:srgbClr val="000000"/>
                              </a:solidFill>
                              <a:latin typeface="Cambria Math" panose="02040503050406030204" pitchFamily="18" charset="0"/>
                            </a:rPr>
                          </m:ctrlPr>
                        </m:sSubSupPr>
                        <m:e>
                          <m:d>
                            <m:dPr>
                              <m:begChr m:val="‖"/>
                              <m:endChr m:val="‖"/>
                              <m:ctrlPr>
                                <a:rPr lang="fi-FI" sz="2800" i="1" dirty="0">
                                  <a:solidFill>
                                    <a:srgbClr val="000000"/>
                                  </a:solidFill>
                                  <a:latin typeface="Cambria Math" panose="02040503050406030204" pitchFamily="18" charset="0"/>
                                </a:rPr>
                              </m:ctrlPr>
                            </m:dPr>
                            <m:e>
                              <m:r>
                                <a:rPr lang="fi-FI" sz="2800" b="1" i="1" smtClean="0">
                                  <a:solidFill>
                                    <a:srgbClr val="000000"/>
                                  </a:solidFill>
                                  <a:latin typeface="Cambria Math"/>
                                </a:rPr>
                                <m:t>𝑿</m:t>
                              </m:r>
                              <m:r>
                                <a:rPr lang="fi-FI" sz="2800" b="0" i="1" dirty="0" smtClean="0">
                                  <a:solidFill>
                                    <a:srgbClr val="000000"/>
                                  </a:solidFill>
                                  <a:latin typeface="Cambria Math"/>
                                </a:rPr>
                                <m:t>−</m:t>
                              </m:r>
                              <m:r>
                                <a:rPr lang="fi-FI" sz="2800" b="0" i="1" dirty="0" smtClean="0">
                                  <a:solidFill>
                                    <a:srgbClr val="000000"/>
                                  </a:solidFill>
                                  <a:latin typeface="Cambria Math" panose="02040503050406030204" pitchFamily="18" charset="0"/>
                                </a:rPr>
                                <m:t>𝑓</m:t>
                              </m:r>
                            </m:e>
                          </m:d>
                        </m:e>
                        <m:sub>
                          <m:r>
                            <a:rPr lang="fi-FI" sz="2800" i="1" dirty="0">
                              <a:solidFill>
                                <a:srgbClr val="000000"/>
                              </a:solidFill>
                              <a:latin typeface="Cambria Math"/>
                            </a:rPr>
                            <m:t>2</m:t>
                          </m:r>
                        </m:sub>
                        <m:sup>
                          <m:r>
                            <a:rPr lang="fi-FI" sz="2800" i="1" dirty="0">
                              <a:solidFill>
                                <a:srgbClr val="000000"/>
                              </a:solidFill>
                              <a:latin typeface="Cambria Math"/>
                            </a:rPr>
                            <m:t>2</m:t>
                          </m:r>
                        </m:sup>
                      </m:sSubSup>
                    </m:oMath>
                  </m:oMathPara>
                </a14:m>
                <a:endParaRPr lang="fi-FI" sz="2800" dirty="0">
                  <a:solidFill>
                    <a:srgbClr val="000000"/>
                  </a:solidFill>
                </a:endParaRPr>
              </a:p>
            </p:txBody>
          </p:sp>
        </mc:Choice>
        <mc:Fallback xmlns="">
          <p:sp>
            <p:nvSpPr>
              <p:cNvPr id="25" name="Equation"/>
              <p:cNvSpPr txBox="1">
                <a:spLocks noRot="1" noChangeAspect="1" noMove="1" noResize="1" noEditPoints="1" noAdjustHandles="1" noChangeArrowheads="1" noChangeShapeType="1" noTextEdit="1"/>
              </p:cNvSpPr>
              <p:nvPr/>
            </p:nvSpPr>
            <p:spPr>
              <a:xfrm>
                <a:off x="0" y="2888803"/>
                <a:ext cx="4572000" cy="1671163"/>
              </a:xfrm>
              <a:prstGeom prst="rect">
                <a:avLst/>
              </a:prstGeom>
              <a:blipFill rotWithShape="0">
                <a:blip r:embed="rId7"/>
                <a:stretch>
                  <a:fillRect/>
                </a:stretch>
              </a:blipFill>
              <a:effectLst/>
            </p:spPr>
            <p:txBody>
              <a:bodyPr/>
              <a:lstStyle/>
              <a:p>
                <a:r>
                  <a:rPr lang="en-US">
                    <a:noFill/>
                  </a:rPr>
                  <a:t> </a:t>
                </a:r>
              </a:p>
            </p:txBody>
          </p:sp>
        </mc:Fallback>
      </mc:AlternateContent>
      <p:sp>
        <p:nvSpPr>
          <p:cNvPr id="2" name="Slide Number Placeholder 1"/>
          <p:cNvSpPr>
            <a:spLocks noGrp="1"/>
          </p:cNvSpPr>
          <p:nvPr>
            <p:ph type="sldNum" sz="quarter" idx="12"/>
          </p:nvPr>
        </p:nvSpPr>
        <p:spPr>
          <a:xfrm>
            <a:off x="6553200" y="4766400"/>
            <a:ext cx="2133600" cy="274637"/>
          </a:xfrm>
        </p:spPr>
        <p:txBody>
          <a:bodyPr/>
          <a:lstStyle/>
          <a:p>
            <a:fld id="{CDB8BC0E-CEE3-4EC1-B849-44D559D8322A}" type="slidenum">
              <a:rPr lang="en-US" altLang="fi-FI" smtClean="0"/>
              <a:pPr/>
              <a:t>59</a:t>
            </a:fld>
            <a:endParaRPr lang="en-US" altLang="fi-FI" dirty="0"/>
          </a:p>
        </p:txBody>
      </p:sp>
    </p:spTree>
    <p:custDataLst>
      <p:tags r:id="rId1"/>
    </p:custDataLst>
    <p:extLst>
      <p:ext uri="{BB962C8B-B14F-4D97-AF65-F5344CB8AC3E}">
        <p14:creationId xmlns:p14="http://schemas.microsoft.com/office/powerpoint/2010/main" val="3698946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ay Background"/>
          <p:cNvSpPr/>
          <p:nvPr/>
        </p:nvSpPr>
        <p:spPr>
          <a:xfrm>
            <a:off x="4750385" y="1"/>
            <a:ext cx="4393615" cy="51435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 name="Slide Number Placeholder 1"/>
          <p:cNvSpPr>
            <a:spLocks noGrp="1"/>
          </p:cNvSpPr>
          <p:nvPr>
            <p:ph type="sldNum" sz="quarter" idx="12"/>
          </p:nvPr>
        </p:nvSpPr>
        <p:spPr/>
        <p:txBody>
          <a:bodyPr/>
          <a:lstStyle/>
          <a:p>
            <a:fld id="{CDB8BC0E-CEE3-4EC1-B849-44D559D8322A}" type="slidenum">
              <a:rPr lang="en-US" altLang="fi-FI" smtClean="0"/>
              <a:pPr/>
              <a:t>6</a:t>
            </a:fld>
            <a:endParaRPr lang="en-US" altLang="fi-FI"/>
          </a:p>
        </p:txBody>
      </p:sp>
      <p:grpSp>
        <p:nvGrpSpPr>
          <p:cNvPr id="90" name="Integrand"/>
          <p:cNvGrpSpPr/>
          <p:nvPr/>
        </p:nvGrpSpPr>
        <p:grpSpPr>
          <a:xfrm>
            <a:off x="4750385" y="1214812"/>
            <a:ext cx="4391749" cy="3026666"/>
            <a:chOff x="4750385" y="1334987"/>
            <a:chExt cx="4391749" cy="3026666"/>
          </a:xfrm>
        </p:grpSpPr>
        <p:pic>
          <p:nvPicPr>
            <p:cNvPr id="18" name="Integrand Image"/>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71032" y="1783061"/>
              <a:ext cx="3974106" cy="2578592"/>
            </a:xfrm>
            <a:prstGeom prst="rect">
              <a:avLst/>
            </a:prstGeom>
          </p:spPr>
        </p:pic>
        <mc:AlternateContent xmlns:mc="http://schemas.openxmlformats.org/markup-compatibility/2006" xmlns:a14="http://schemas.microsoft.com/office/drawing/2010/main">
          <mc:Choice Requires="a14">
            <p:sp>
              <p:nvSpPr>
                <p:cNvPr id="35" name="X"/>
                <p:cNvSpPr txBox="1"/>
                <p:nvPr/>
              </p:nvSpPr>
              <p:spPr>
                <a:xfrm>
                  <a:off x="8802157" y="4006895"/>
                  <a:ext cx="339977" cy="35475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i="1" dirty="0" smtClean="0">
                            <a:solidFill>
                              <a:srgbClr val="000000"/>
                            </a:solidFill>
                            <a:latin typeface="Cambria Math"/>
                          </a:rPr>
                          <m:t>𝑥</m:t>
                        </m:r>
                      </m:oMath>
                    </m:oMathPara>
                  </a14:m>
                  <a:endParaRPr lang="fi-FI" sz="2400" dirty="0">
                    <a:solidFill>
                      <a:srgbClr val="000000"/>
                    </a:solidFill>
                  </a:endParaRPr>
                </a:p>
              </p:txBody>
            </p:sp>
          </mc:Choice>
          <mc:Fallback xmlns="">
            <p:sp>
              <p:nvSpPr>
                <p:cNvPr id="35" name="X"/>
                <p:cNvSpPr txBox="1">
                  <a:spLocks noRot="1" noChangeAspect="1" noMove="1" noResize="1" noEditPoints="1" noAdjustHandles="1" noChangeArrowheads="1" noChangeShapeType="1" noTextEdit="1"/>
                </p:cNvSpPr>
                <p:nvPr/>
              </p:nvSpPr>
              <p:spPr>
                <a:xfrm>
                  <a:off x="8802157" y="4006895"/>
                  <a:ext cx="339977" cy="354758"/>
                </a:xfrm>
                <a:prstGeom prst="rect">
                  <a:avLst/>
                </a:prstGeom>
                <a:blipFill rotWithShape="1">
                  <a:blip r:embed="rId5"/>
                  <a:stretch>
                    <a:fillRect b="-18966"/>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36" name="Y"/>
                <p:cNvSpPr txBox="1"/>
                <p:nvPr/>
              </p:nvSpPr>
              <p:spPr>
                <a:xfrm>
                  <a:off x="4750385" y="1334987"/>
                  <a:ext cx="44493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𝑝</m:t>
                        </m:r>
                      </m:oMath>
                    </m:oMathPara>
                  </a14:m>
                  <a:endParaRPr lang="fi-FI" sz="2400" dirty="0">
                    <a:solidFill>
                      <a:srgbClr val="000000"/>
                    </a:solidFill>
                  </a:endParaRPr>
                </a:p>
              </p:txBody>
            </p:sp>
          </mc:Choice>
          <mc:Fallback xmlns="">
            <p:sp>
              <p:nvSpPr>
                <p:cNvPr id="36" name="Y"/>
                <p:cNvSpPr txBox="1">
                  <a:spLocks noRot="1" noChangeAspect="1" noMove="1" noResize="1" noEditPoints="1" noAdjustHandles="1" noChangeArrowheads="1" noChangeShapeType="1" noTextEdit="1"/>
                </p:cNvSpPr>
                <p:nvPr/>
              </p:nvSpPr>
              <p:spPr>
                <a:xfrm>
                  <a:off x="4750385" y="1334987"/>
                  <a:ext cx="444930" cy="461665"/>
                </a:xfrm>
                <a:prstGeom prst="rect">
                  <a:avLst/>
                </a:prstGeom>
                <a:blipFill rotWithShape="1">
                  <a:blip r:embed="rId6"/>
                  <a:stretch>
                    <a:fillRect b="-11842"/>
                  </a:stretch>
                </a:blipFill>
              </p:spPr>
              <p:txBody>
                <a:bodyPr/>
                <a:lstStyle/>
                <a:p>
                  <a:r>
                    <a:rPr lang="fi-FI">
                      <a:noFill/>
                    </a:rPr>
                    <a:t> </a:t>
                  </a:r>
                </a:p>
              </p:txBody>
            </p:sp>
          </mc:Fallback>
        </mc:AlternateContent>
      </p:grpSp>
      <p:pic>
        <p:nvPicPr>
          <p:cNvPr id="73" name="Integrand Image"/>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71032" y="1666759"/>
            <a:ext cx="3974106" cy="2578045"/>
          </a:xfrm>
          <a:prstGeom prst="rect">
            <a:avLst/>
          </a:prstGeom>
        </p:spPr>
      </p:pic>
      <p:pic>
        <p:nvPicPr>
          <p:cNvPr id="3" name="Pathspace Setting Imag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1290" y="1337564"/>
            <a:ext cx="4325494" cy="3079423"/>
          </a:xfrm>
          <a:prstGeom prst="rect">
            <a:avLst/>
          </a:prstGeom>
        </p:spPr>
      </p:pic>
      <p:cxnSp>
        <p:nvCxnSpPr>
          <p:cNvPr id="37" name="Path 2"/>
          <p:cNvCxnSpPr/>
          <p:nvPr/>
        </p:nvCxnSpPr>
        <p:spPr>
          <a:xfrm>
            <a:off x="845976" y="2376997"/>
            <a:ext cx="2525485" cy="1781622"/>
          </a:xfrm>
          <a:prstGeom prst="line">
            <a:avLst/>
          </a:prstGeom>
          <a:ln cap="rnd"/>
        </p:spPr>
        <p:style>
          <a:lnRef idx="3">
            <a:schemeClr val="accent5"/>
          </a:lnRef>
          <a:fillRef idx="0">
            <a:schemeClr val="accent5"/>
          </a:fillRef>
          <a:effectRef idx="2">
            <a:schemeClr val="accent5"/>
          </a:effectRef>
          <a:fontRef idx="minor">
            <a:schemeClr val="tx1"/>
          </a:fontRef>
        </p:style>
      </p:cxnSp>
      <p:sp>
        <p:nvSpPr>
          <p:cNvPr id="45" name="Rectangle 44"/>
          <p:cNvSpPr/>
          <p:nvPr/>
        </p:nvSpPr>
        <p:spPr>
          <a:xfrm>
            <a:off x="1991938" y="1119549"/>
            <a:ext cx="1194161" cy="421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cxnSp>
        <p:nvCxnSpPr>
          <p:cNvPr id="74" name="Path2 - 2 - 6"/>
          <p:cNvCxnSpPr/>
          <p:nvPr/>
        </p:nvCxnSpPr>
        <p:spPr>
          <a:xfrm flipH="1" flipV="1">
            <a:off x="2697395" y="1664237"/>
            <a:ext cx="674068" cy="2494382"/>
          </a:xfrm>
          <a:prstGeom prst="line">
            <a:avLst/>
          </a:prstGeom>
          <a:ln cap="rnd"/>
        </p:spPr>
        <p:style>
          <a:lnRef idx="3">
            <a:schemeClr val="accent5"/>
          </a:lnRef>
          <a:fillRef idx="0">
            <a:schemeClr val="accent5"/>
          </a:fillRef>
          <a:effectRef idx="2">
            <a:schemeClr val="accent5"/>
          </a:effectRef>
          <a:fontRef idx="minor">
            <a:schemeClr val="tx1"/>
          </a:fontRef>
        </p:style>
      </p:cxnSp>
      <p:sp>
        <p:nvSpPr>
          <p:cNvPr id="38" name="Text: Path Space"/>
          <p:cNvSpPr txBox="1"/>
          <p:nvPr/>
        </p:nvSpPr>
        <p:spPr>
          <a:xfrm>
            <a:off x="4750385" y="635853"/>
            <a:ext cx="4391749" cy="461665"/>
          </a:xfrm>
          <a:prstGeom prst="rect">
            <a:avLst/>
          </a:prstGeom>
          <a:noFill/>
        </p:spPr>
        <p:txBody>
          <a:bodyPr wrap="square" rtlCol="0">
            <a:spAutoFit/>
          </a:bodyPr>
          <a:lstStyle/>
          <a:p>
            <a:pPr algn="ctr"/>
            <a:r>
              <a:rPr lang="fi-FI" sz="2400" b="1" dirty="0" smtClean="0">
                <a:solidFill>
                  <a:srgbClr val="000000"/>
                </a:solidFill>
              </a:rPr>
              <a:t>Path Space </a:t>
            </a:r>
            <a:endParaRPr lang="fi-FI" sz="2400" b="1" dirty="0">
              <a:solidFill>
                <a:srgbClr val="000000"/>
              </a:solidFill>
            </a:endParaRPr>
          </a:p>
        </p:txBody>
      </p:sp>
      <p:sp>
        <p:nvSpPr>
          <p:cNvPr id="39" name="Text: Scene"/>
          <p:cNvSpPr txBox="1"/>
          <p:nvPr/>
        </p:nvSpPr>
        <p:spPr>
          <a:xfrm>
            <a:off x="1" y="639533"/>
            <a:ext cx="4750384" cy="461665"/>
          </a:xfrm>
          <a:prstGeom prst="rect">
            <a:avLst/>
          </a:prstGeom>
          <a:noFill/>
        </p:spPr>
        <p:txBody>
          <a:bodyPr wrap="square" rtlCol="0">
            <a:spAutoFit/>
          </a:bodyPr>
          <a:lstStyle/>
          <a:p>
            <a:pPr algn="ctr"/>
            <a:r>
              <a:rPr lang="fi-FI" sz="2400" b="1" dirty="0" smtClean="0">
                <a:solidFill>
                  <a:srgbClr val="000000"/>
                </a:solidFill>
              </a:rPr>
              <a:t>Scene</a:t>
            </a:r>
            <a:endParaRPr lang="fi-FI" sz="2400" b="1" dirty="0">
              <a:solidFill>
                <a:srgbClr val="000000"/>
              </a:solidFill>
            </a:endParaRPr>
          </a:p>
        </p:txBody>
      </p:sp>
      <p:sp>
        <p:nvSpPr>
          <p:cNvPr id="33" name="Arrow 1 - Light1"/>
          <p:cNvSpPr/>
          <p:nvPr/>
        </p:nvSpPr>
        <p:spPr>
          <a:xfrm>
            <a:off x="1727200" y="1470880"/>
            <a:ext cx="975115" cy="367004"/>
          </a:xfrm>
          <a:prstGeom prst="rightArrow">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34" name="Arrow 1 - Light2"/>
          <p:cNvSpPr/>
          <p:nvPr/>
        </p:nvSpPr>
        <p:spPr>
          <a:xfrm rot="16200000">
            <a:off x="6517405" y="2987134"/>
            <a:ext cx="2057794" cy="367004"/>
          </a:xfrm>
          <a:prstGeom prst="rightArrow">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49" name="Arrow 2 - Surface2"/>
          <p:cNvSpPr/>
          <p:nvPr/>
        </p:nvSpPr>
        <p:spPr>
          <a:xfrm>
            <a:off x="4920375" y="3983147"/>
            <a:ext cx="2616596" cy="367004"/>
          </a:xfrm>
          <a:prstGeom prst="rightArrow">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48" name="Arrow 2 - Surface1"/>
          <p:cNvSpPr/>
          <p:nvPr/>
        </p:nvSpPr>
        <p:spPr>
          <a:xfrm>
            <a:off x="431540" y="3975117"/>
            <a:ext cx="2939921" cy="367004"/>
          </a:xfrm>
          <a:prstGeom prst="rightArrow">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mc:AlternateContent xmlns:mc="http://schemas.openxmlformats.org/markup-compatibility/2006" xmlns:a14="http://schemas.microsoft.com/office/drawing/2010/main">
        <mc:Choice Requires="a14">
          <p:sp>
            <p:nvSpPr>
              <p:cNvPr id="5" name="Y"/>
              <p:cNvSpPr txBox="1"/>
              <p:nvPr/>
            </p:nvSpPr>
            <p:spPr>
              <a:xfrm>
                <a:off x="1915493" y="1422913"/>
                <a:ext cx="39145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b="1" i="1" dirty="0" smtClean="0">
                          <a:solidFill>
                            <a:srgbClr val="000000"/>
                          </a:solidFill>
                          <a:latin typeface="Cambria Math"/>
                        </a:rPr>
                        <m:t>𝒑</m:t>
                      </m:r>
                    </m:oMath>
                  </m:oMathPara>
                </a14:m>
                <a:endParaRPr lang="fi-FI" b="1" dirty="0">
                  <a:solidFill>
                    <a:srgbClr val="000000"/>
                  </a:solidFill>
                </a:endParaRPr>
              </a:p>
            </p:txBody>
          </p:sp>
        </mc:Choice>
        <mc:Fallback xmlns="">
          <p:sp>
            <p:nvSpPr>
              <p:cNvPr id="5" name="Y"/>
              <p:cNvSpPr txBox="1">
                <a:spLocks noRot="1" noChangeAspect="1" noMove="1" noResize="1" noEditPoints="1" noAdjustHandles="1" noChangeArrowheads="1" noChangeShapeType="1" noTextEdit="1"/>
              </p:cNvSpPr>
              <p:nvPr/>
            </p:nvSpPr>
            <p:spPr>
              <a:xfrm>
                <a:off x="1915493" y="1422913"/>
                <a:ext cx="391454" cy="369332"/>
              </a:xfrm>
              <a:prstGeom prst="rect">
                <a:avLst/>
              </a:prstGeom>
              <a:blipFill rotWithShape="1">
                <a:blip r:embed="rId9"/>
                <a:stretch>
                  <a:fillRect b="-6557"/>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4" name="X"/>
              <p:cNvSpPr txBox="1"/>
              <p:nvPr/>
            </p:nvSpPr>
            <p:spPr>
              <a:xfrm>
                <a:off x="1651438" y="3947552"/>
                <a:ext cx="38183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b="1" i="1" dirty="0" smtClean="0">
                          <a:solidFill>
                            <a:srgbClr val="000000"/>
                          </a:solidFill>
                          <a:latin typeface="Cambria Math"/>
                        </a:rPr>
                        <m:t>𝒙</m:t>
                      </m:r>
                    </m:oMath>
                  </m:oMathPara>
                </a14:m>
                <a:endParaRPr lang="fi-FI" b="1" dirty="0">
                  <a:solidFill>
                    <a:srgbClr val="000000"/>
                  </a:solidFill>
                </a:endParaRPr>
              </a:p>
            </p:txBody>
          </p:sp>
        </mc:Choice>
        <mc:Fallback xmlns="">
          <p:sp>
            <p:nvSpPr>
              <p:cNvPr id="4" name="X"/>
              <p:cNvSpPr txBox="1">
                <a:spLocks noRot="1" noChangeAspect="1" noMove="1" noResize="1" noEditPoints="1" noAdjustHandles="1" noChangeArrowheads="1" noChangeShapeType="1" noTextEdit="1"/>
              </p:cNvSpPr>
              <p:nvPr/>
            </p:nvSpPr>
            <p:spPr>
              <a:xfrm>
                <a:off x="1651438" y="3947552"/>
                <a:ext cx="381835" cy="369332"/>
              </a:xfrm>
              <a:prstGeom prst="rect">
                <a:avLst/>
              </a:prstGeom>
              <a:blipFill rotWithShape="1">
                <a:blip r:embed="rId10"/>
                <a:stretch>
                  <a:fillRect/>
                </a:stretch>
              </a:blipFill>
            </p:spPr>
            <p:txBody>
              <a:bodyPr/>
              <a:lstStyle/>
              <a:p>
                <a:r>
                  <a:rPr lang="fi-FI">
                    <a:noFill/>
                  </a:rPr>
                  <a:t> </a:t>
                </a:r>
              </a:p>
            </p:txBody>
          </p:sp>
        </mc:Fallback>
      </mc:AlternateContent>
      <p:sp>
        <p:nvSpPr>
          <p:cNvPr id="57" name="Sample 2-6 - Integral Dot"/>
          <p:cNvSpPr/>
          <p:nvPr/>
        </p:nvSpPr>
        <p:spPr>
          <a:xfrm>
            <a:off x="7487290" y="2045577"/>
            <a:ext cx="124264" cy="124264"/>
          </a:xfrm>
          <a:prstGeom prst="ellipse">
            <a:avLst/>
          </a:prstGeom>
          <a:gradFill>
            <a:gsLst>
              <a:gs pos="0">
                <a:schemeClr val="accent2">
                  <a:lumMod val="18000"/>
                  <a:lumOff val="82000"/>
                </a:schemeClr>
              </a:gs>
              <a:gs pos="100000">
                <a:schemeClr val="accent2">
                  <a:lumMod val="60000"/>
                  <a:lumOff val="40000"/>
                </a:schemeClr>
              </a:gs>
            </a:gsLst>
          </a:gradFill>
          <a:ln>
            <a:solidFill>
              <a:schemeClr val="accent6"/>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46" name="Rectangle 45"/>
          <p:cNvSpPr/>
          <p:nvPr/>
        </p:nvSpPr>
        <p:spPr>
          <a:xfrm>
            <a:off x="3491880" y="4241478"/>
            <a:ext cx="1194161" cy="421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mc:AlternateContent xmlns:mc="http://schemas.openxmlformats.org/markup-compatibility/2006" xmlns:a14="http://schemas.microsoft.com/office/drawing/2010/main">
        <mc:Choice Requires="a14">
          <p:sp>
            <p:nvSpPr>
              <p:cNvPr id="50" name="X"/>
              <p:cNvSpPr txBox="1"/>
              <p:nvPr/>
            </p:nvSpPr>
            <p:spPr>
              <a:xfrm>
                <a:off x="6035370" y="3951587"/>
                <a:ext cx="38183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b="1" i="1" dirty="0" smtClean="0">
                          <a:solidFill>
                            <a:srgbClr val="000000"/>
                          </a:solidFill>
                          <a:latin typeface="Cambria Math"/>
                        </a:rPr>
                        <m:t>𝒙</m:t>
                      </m:r>
                    </m:oMath>
                  </m:oMathPara>
                </a14:m>
                <a:endParaRPr lang="fi-FI" b="1" dirty="0">
                  <a:solidFill>
                    <a:srgbClr val="000000"/>
                  </a:solidFill>
                </a:endParaRPr>
              </a:p>
            </p:txBody>
          </p:sp>
        </mc:Choice>
        <mc:Fallback xmlns="">
          <p:sp>
            <p:nvSpPr>
              <p:cNvPr id="50" name="X"/>
              <p:cNvSpPr txBox="1">
                <a:spLocks noRot="1" noChangeAspect="1" noMove="1" noResize="1" noEditPoints="1" noAdjustHandles="1" noChangeArrowheads="1" noChangeShapeType="1" noTextEdit="1"/>
              </p:cNvSpPr>
              <p:nvPr/>
            </p:nvSpPr>
            <p:spPr>
              <a:xfrm>
                <a:off x="6035370" y="3951587"/>
                <a:ext cx="381835" cy="369332"/>
              </a:xfrm>
              <a:prstGeom prst="rect">
                <a:avLst/>
              </a:prstGeom>
              <a:blipFill rotWithShape="1">
                <a:blip r:embed="rId11"/>
                <a:stretch>
                  <a:fillRect/>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59" name="Y"/>
              <p:cNvSpPr txBox="1"/>
              <p:nvPr/>
            </p:nvSpPr>
            <p:spPr>
              <a:xfrm>
                <a:off x="7356090" y="2910329"/>
                <a:ext cx="39145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b="1" i="1" dirty="0" smtClean="0">
                          <a:solidFill>
                            <a:srgbClr val="000000"/>
                          </a:solidFill>
                          <a:latin typeface="Cambria Math"/>
                        </a:rPr>
                        <m:t>𝒑</m:t>
                      </m:r>
                    </m:oMath>
                  </m:oMathPara>
                </a14:m>
                <a:endParaRPr lang="fi-FI" b="1" dirty="0">
                  <a:solidFill>
                    <a:srgbClr val="000000"/>
                  </a:solidFill>
                </a:endParaRPr>
              </a:p>
            </p:txBody>
          </p:sp>
        </mc:Choice>
        <mc:Fallback xmlns="">
          <p:sp>
            <p:nvSpPr>
              <p:cNvPr id="59" name="Y"/>
              <p:cNvSpPr txBox="1">
                <a:spLocks noRot="1" noChangeAspect="1" noMove="1" noResize="1" noEditPoints="1" noAdjustHandles="1" noChangeArrowheads="1" noChangeShapeType="1" noTextEdit="1"/>
              </p:cNvSpPr>
              <p:nvPr/>
            </p:nvSpPr>
            <p:spPr>
              <a:xfrm>
                <a:off x="7356090" y="2910329"/>
                <a:ext cx="391454" cy="369332"/>
              </a:xfrm>
              <a:prstGeom prst="rect">
                <a:avLst/>
              </a:prstGeom>
              <a:blipFill rotWithShape="1">
                <a:blip r:embed="rId12"/>
                <a:stretch>
                  <a:fillRect b="-6557"/>
                </a:stretch>
              </a:blipFill>
            </p:spPr>
            <p:txBody>
              <a:bodyPr/>
              <a:lstStyle/>
              <a:p>
                <a:r>
                  <a:rPr lang="fi-FI">
                    <a:noFill/>
                  </a:rPr>
                  <a:t> </a:t>
                </a:r>
              </a:p>
            </p:txBody>
          </p:sp>
        </mc:Fallback>
      </mc:AlternateContent>
      <p:sp>
        <p:nvSpPr>
          <p:cNvPr id="77" name="Cross 6"/>
          <p:cNvSpPr/>
          <p:nvPr/>
        </p:nvSpPr>
        <p:spPr>
          <a:xfrm>
            <a:off x="2817246" y="2376997"/>
            <a:ext cx="217182" cy="217182"/>
          </a:xfrm>
          <a:prstGeom prst="mathMultiply">
            <a:avLst/>
          </a:prstGeom>
          <a:solidFill>
            <a:schemeClr val="accent3">
              <a:lumMod val="60000"/>
              <a:lumOff val="4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Tree>
    <p:custDataLst>
      <p:tags r:id="rId1"/>
    </p:custDataLst>
    <p:extLst>
      <p:ext uri="{BB962C8B-B14F-4D97-AF65-F5344CB8AC3E}">
        <p14:creationId xmlns:p14="http://schemas.microsoft.com/office/powerpoint/2010/main" val="982282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300"/>
                                        <p:tgtEl>
                                          <p:spTgt spid="4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3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3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3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0"/>
                                        </p:tgtEl>
                                        <p:attrNameLst>
                                          <p:attrName>style.visibility</p:attrName>
                                        </p:attrNameLst>
                                      </p:cBhvr>
                                      <p:to>
                                        <p:strVal val="visible"/>
                                      </p:to>
                                    </p:set>
                                    <p:animEffect transition="in" filter="fade">
                                      <p:cBhvr>
                                        <p:cTn id="23" dur="500"/>
                                        <p:tgtEl>
                                          <p:spTgt spid="9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fade">
                                      <p:cBhvr>
                                        <p:cTn id="31" dur="500"/>
                                        <p:tgtEl>
                                          <p:spTgt spid="5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500"/>
                                        <p:tgtEl>
                                          <p:spTgt spid="5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500"/>
                                        <p:tgtEl>
                                          <p:spTgt spid="4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500"/>
                                        <p:tgtEl>
                                          <p:spTgt spid="5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fade">
                                      <p:cBhvr>
                                        <p:cTn id="48"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3" grpId="0" animBg="1"/>
      <p:bldP spid="34" grpId="0" animBg="1"/>
      <p:bldP spid="49" grpId="0" animBg="1"/>
      <p:bldP spid="48" grpId="0" animBg="1"/>
      <p:bldP spid="5" grpId="0"/>
      <p:bldP spid="4" grpId="0"/>
      <p:bldP spid="57" grpId="0" animBg="1"/>
      <p:bldP spid="50" grpId="0"/>
      <p:bldP spid="5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553200" y="4766400"/>
            <a:ext cx="2133600" cy="274637"/>
          </a:xfrm>
        </p:spPr>
        <p:txBody>
          <a:bodyPr/>
          <a:lstStyle/>
          <a:p>
            <a:fld id="{1BF733FE-B12D-4178-8228-3BEB23DC5626}" type="slidenum">
              <a:rPr lang="en-US" altLang="fi-FI" smtClean="0"/>
              <a:pPr/>
              <a:t>60</a:t>
            </a:fld>
            <a:endParaRPr lang="en-US" altLang="fi-FI" dirty="0"/>
          </a:p>
        </p:txBody>
      </p:sp>
      <p:sp>
        <p:nvSpPr>
          <p:cNvPr id="3" name="Content Placeholder 2"/>
          <p:cNvSpPr>
            <a:spLocks noGrp="1"/>
          </p:cNvSpPr>
          <p:nvPr>
            <p:ph idx="13"/>
          </p:nvPr>
        </p:nvSpPr>
        <p:spPr/>
        <p:txBody>
          <a:bodyPr/>
          <a:lstStyle/>
          <a:p>
            <a:r>
              <a:rPr lang="en-US" dirty="0" smtClean="0"/>
              <a:t>Benefits when gradient has low energy in comparison to actual signal</a:t>
            </a:r>
          </a:p>
          <a:p>
            <a:pPr lvl="1"/>
            <a:r>
              <a:rPr lang="en-US" dirty="0" smtClean="0"/>
              <a:t>Higher-energy gradients will perform worse</a:t>
            </a:r>
          </a:p>
          <a:p>
            <a:pPr lvl="1"/>
            <a:r>
              <a:rPr lang="en-US" dirty="0" smtClean="0"/>
              <a:t>E.g. complex geometry at </a:t>
            </a:r>
            <a:r>
              <a:rPr lang="en-US" dirty="0" err="1" smtClean="0"/>
              <a:t>subpixel</a:t>
            </a:r>
            <a:r>
              <a:rPr lang="en-US" dirty="0" smtClean="0"/>
              <a:t> scales</a:t>
            </a:r>
          </a:p>
          <a:p>
            <a:pPr lvl="1"/>
            <a:endParaRPr lang="en-US" dirty="0"/>
          </a:p>
          <a:p>
            <a:r>
              <a:rPr lang="en-US" dirty="0" smtClean="0"/>
              <a:t>Often a net win!</a:t>
            </a:r>
            <a:endParaRPr lang="en-US" dirty="0"/>
          </a:p>
        </p:txBody>
      </p:sp>
      <p:sp>
        <p:nvSpPr>
          <p:cNvPr id="4" name="Title 3"/>
          <p:cNvSpPr>
            <a:spLocks noGrp="1"/>
          </p:cNvSpPr>
          <p:nvPr>
            <p:ph type="title"/>
          </p:nvPr>
        </p:nvSpPr>
        <p:spPr/>
        <p:txBody>
          <a:bodyPr/>
          <a:lstStyle/>
          <a:p>
            <a:r>
              <a:rPr lang="en-US" dirty="0" smtClean="0"/>
              <a:t>Analysis Conclusions</a:t>
            </a:r>
            <a:endParaRPr lang="en-US" dirty="0"/>
          </a:p>
        </p:txBody>
      </p:sp>
    </p:spTree>
    <p:extLst>
      <p:ext uri="{BB962C8B-B14F-4D97-AF65-F5344CB8AC3E}">
        <p14:creationId xmlns:p14="http://schemas.microsoft.com/office/powerpoint/2010/main" val="89905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smtClean="0"/>
              <a:t>Results</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2469CDA9-80C4-4D97-A125-D5DED02C06CC}" type="slidenum">
              <a:rPr lang="en-US" altLang="fi-FI" smtClean="0"/>
              <a:pPr/>
              <a:t>61</a:t>
            </a:fld>
            <a:endParaRPr lang="en-US" altLang="fi-FI"/>
          </a:p>
        </p:txBody>
      </p:sp>
    </p:spTree>
    <p:extLst>
      <p:ext uri="{BB962C8B-B14F-4D97-AF65-F5344CB8AC3E}">
        <p14:creationId xmlns:p14="http://schemas.microsoft.com/office/powerpoint/2010/main" val="2302569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31245" t="17822" r="56252" b="59010"/>
          <a:stretch/>
        </p:blipFill>
        <p:spPr/>
      </p:pic>
      <p:sp>
        <p:nvSpPr>
          <p:cNvPr id="10" name="Text Placeholder 9"/>
          <p:cNvSpPr>
            <a:spLocks noGrp="1"/>
          </p:cNvSpPr>
          <p:nvPr>
            <p:ph type="body" sz="quarter" idx="14"/>
          </p:nvPr>
        </p:nvSpPr>
        <p:spPr>
          <a:noFill/>
        </p:spPr>
        <p:txBody>
          <a:bodyPr/>
          <a:lstStyle/>
          <a:p>
            <a:r>
              <a:rPr lang="fi-FI" dirty="0"/>
              <a:t>Path </a:t>
            </a:r>
            <a:r>
              <a:rPr lang="fi-FI" dirty="0" smtClean="0"/>
              <a:t>Tracing</a:t>
            </a:r>
            <a:r>
              <a:rPr lang="fi-FI" dirty="0"/>
              <a:t>, </a:t>
            </a:r>
            <a:r>
              <a:rPr lang="fi-FI" dirty="0" smtClean="0"/>
              <a:t>8 spp</a:t>
            </a:r>
            <a:endParaRPr lang="fi-FI" dirty="0"/>
          </a:p>
        </p:txBody>
      </p:sp>
      <p:pic>
        <p:nvPicPr>
          <p:cNvPr id="9" name="Picture Placeholder 8"/>
          <p:cNvPicPr>
            <a:picLocks noGrp="1" noChangeAspect="1"/>
          </p:cNvPicPr>
          <p:nvPr>
            <p:ph type="pic" idx="15"/>
          </p:nvPr>
        </p:nvPicPr>
        <p:blipFill rotWithShape="1">
          <a:blip r:embed="rId4">
            <a:extLst>
              <a:ext uri="{28A0092B-C50C-407E-A947-70E740481C1C}">
                <a14:useLocalDpi xmlns:a14="http://schemas.microsoft.com/office/drawing/2010/main" val="0"/>
              </a:ext>
            </a:extLst>
          </a:blip>
          <a:srcRect l="31247" t="17822" r="56251" b="59010"/>
          <a:stretch/>
        </p:blipFill>
        <p:spPr/>
      </p:pic>
      <p:sp>
        <p:nvSpPr>
          <p:cNvPr id="3" name="Text Placeholder 2"/>
          <p:cNvSpPr>
            <a:spLocks noGrp="1"/>
          </p:cNvSpPr>
          <p:nvPr>
            <p:ph type="body" sz="quarter" idx="16"/>
          </p:nvPr>
        </p:nvSpPr>
        <p:spPr/>
        <p:txBody>
          <a:bodyPr/>
          <a:lstStyle/>
          <a:p>
            <a:r>
              <a:rPr lang="fi-FI" dirty="0"/>
              <a:t>Ours, Equal Time</a:t>
            </a:r>
          </a:p>
        </p:txBody>
      </p:sp>
      <p:cxnSp>
        <p:nvCxnSpPr>
          <p:cNvPr id="18" name="Straight Connector 17"/>
          <p:cNvCxnSpPr/>
          <p:nvPr/>
        </p:nvCxnSpPr>
        <p:spPr>
          <a:xfrm>
            <a:off x="4572000" y="0"/>
            <a:ext cx="0" cy="5143501"/>
          </a:xfrm>
          <a:prstGeom prst="line">
            <a:avLst/>
          </a:prstGeom>
          <a:ln w="2540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12"/>
          </p:nvPr>
        </p:nvSpPr>
        <p:spPr>
          <a:xfrm>
            <a:off x="7019227" y="4414651"/>
            <a:ext cx="2133600" cy="274637"/>
          </a:xfrm>
        </p:spPr>
        <p:txBody>
          <a:bodyPr/>
          <a:lstStyle/>
          <a:p>
            <a:fld id="{B0B407E7-3A6C-44B6-ADAB-31AD73D40FA0}" type="slidenum">
              <a:rPr lang="en-US" altLang="fi-FI" smtClean="0"/>
              <a:pPr/>
              <a:t>62</a:t>
            </a:fld>
            <a:endParaRPr lang="en-US" altLang="fi-FI" dirty="0"/>
          </a:p>
        </p:txBody>
      </p:sp>
    </p:spTree>
    <p:extLst>
      <p:ext uri="{BB962C8B-B14F-4D97-AF65-F5344CB8AC3E}">
        <p14:creationId xmlns:p14="http://schemas.microsoft.com/office/powerpoint/2010/main" val="3843291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69CDA9-80C4-4D97-A125-D5DED02C06CC}" type="slidenum">
              <a:rPr lang="en-US" altLang="fi-FI" smtClean="0"/>
              <a:pPr/>
              <a:t>63</a:t>
            </a:fld>
            <a:endParaRPr lang="en-US" altLang="fi-FI"/>
          </a:p>
        </p:txBody>
      </p:sp>
    </p:spTree>
    <p:extLst>
      <p:ext uri="{BB962C8B-B14F-4D97-AF65-F5344CB8AC3E}">
        <p14:creationId xmlns:p14="http://schemas.microsoft.com/office/powerpoint/2010/main" val="2908750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4" name="Slide Number Placeholder 3"/>
          <p:cNvSpPr>
            <a:spLocks noGrp="1"/>
          </p:cNvSpPr>
          <p:nvPr>
            <p:ph type="sldNum" sz="quarter" idx="12"/>
          </p:nvPr>
        </p:nvSpPr>
        <p:spPr/>
        <p:txBody>
          <a:bodyPr/>
          <a:lstStyle/>
          <a:p>
            <a:fld id="{B0B407E7-3A6C-44B6-ADAB-31AD73D40FA0}" type="slidenum">
              <a:rPr lang="en-US" altLang="fi-FI" smtClean="0"/>
              <a:pPr/>
              <a:t>64</a:t>
            </a:fld>
            <a:endParaRPr lang="en-US" altLang="fi-FI"/>
          </a:p>
        </p:txBody>
      </p:sp>
      <p:sp>
        <p:nvSpPr>
          <p:cNvPr id="10" name="Text Placeholder 9"/>
          <p:cNvSpPr>
            <a:spLocks noGrp="1"/>
          </p:cNvSpPr>
          <p:nvPr>
            <p:ph type="body" sz="quarter" idx="14"/>
          </p:nvPr>
        </p:nvSpPr>
        <p:spPr/>
        <p:txBody>
          <a:bodyPr/>
          <a:lstStyle/>
          <a:p>
            <a:r>
              <a:rPr lang="fi-FI" dirty="0" smtClean="0"/>
              <a:t>Path tracing, 512 spp</a:t>
            </a:r>
            <a:endParaRPr lang="fi-FI" dirty="0"/>
          </a:p>
        </p:txBody>
      </p:sp>
    </p:spTree>
    <p:extLst>
      <p:ext uri="{BB962C8B-B14F-4D97-AF65-F5344CB8AC3E}">
        <p14:creationId xmlns:p14="http://schemas.microsoft.com/office/powerpoint/2010/main" val="1264778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4" name="Slide Number Placeholder 3"/>
          <p:cNvSpPr>
            <a:spLocks noGrp="1"/>
          </p:cNvSpPr>
          <p:nvPr>
            <p:ph type="sldNum" sz="quarter" idx="12"/>
          </p:nvPr>
        </p:nvSpPr>
        <p:spPr/>
        <p:txBody>
          <a:bodyPr/>
          <a:lstStyle/>
          <a:p>
            <a:fld id="{B0B407E7-3A6C-44B6-ADAB-31AD73D40FA0}" type="slidenum">
              <a:rPr lang="en-US" altLang="fi-FI" smtClean="0"/>
              <a:pPr/>
              <a:t>65</a:t>
            </a:fld>
            <a:endParaRPr lang="en-US" altLang="fi-FI"/>
          </a:p>
        </p:txBody>
      </p:sp>
      <p:sp>
        <p:nvSpPr>
          <p:cNvPr id="10" name="Text Placeholder 9"/>
          <p:cNvSpPr>
            <a:spLocks noGrp="1"/>
          </p:cNvSpPr>
          <p:nvPr>
            <p:ph type="body" sz="quarter" idx="14"/>
          </p:nvPr>
        </p:nvSpPr>
        <p:spPr/>
        <p:txBody>
          <a:bodyPr/>
          <a:lstStyle/>
          <a:p>
            <a:r>
              <a:rPr lang="fi-FI" dirty="0"/>
              <a:t>Ours, Equal Time</a:t>
            </a:r>
          </a:p>
        </p:txBody>
      </p:sp>
    </p:spTree>
    <p:extLst>
      <p:ext uri="{BB962C8B-B14F-4D97-AF65-F5344CB8AC3E}">
        <p14:creationId xmlns:p14="http://schemas.microsoft.com/office/powerpoint/2010/main" val="1455516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l="4074" t="34042" r="83423" b="42790"/>
          <a:stretch/>
        </p:blipFill>
        <p:spPr/>
      </p:pic>
      <p:sp>
        <p:nvSpPr>
          <p:cNvPr id="10" name="Text Placeholder 9"/>
          <p:cNvSpPr>
            <a:spLocks noGrp="1"/>
          </p:cNvSpPr>
          <p:nvPr>
            <p:ph type="body" sz="quarter" idx="14"/>
          </p:nvPr>
        </p:nvSpPr>
        <p:spPr/>
        <p:txBody>
          <a:bodyPr/>
          <a:lstStyle/>
          <a:p>
            <a:r>
              <a:rPr lang="fi-FI" dirty="0" smtClean="0"/>
              <a:t>Path Tracing, 512 spp</a:t>
            </a:r>
            <a:endParaRPr lang="fi-FI" dirty="0"/>
          </a:p>
        </p:txBody>
      </p:sp>
      <p:pic>
        <p:nvPicPr>
          <p:cNvPr id="9" name="Picture Placeholder 8"/>
          <p:cNvPicPr>
            <a:picLocks noGrp="1" noChangeAspect="1"/>
          </p:cNvPicPr>
          <p:nvPr>
            <p:ph type="pic" idx="15"/>
          </p:nvPr>
        </p:nvPicPr>
        <p:blipFill rotWithShape="1">
          <a:blip r:embed="rId5">
            <a:extLst>
              <a:ext uri="{28A0092B-C50C-407E-A947-70E740481C1C}">
                <a14:useLocalDpi xmlns:a14="http://schemas.microsoft.com/office/drawing/2010/main" val="0"/>
              </a:ext>
            </a:extLst>
          </a:blip>
          <a:srcRect l="4077" t="34042" r="83421" b="42790"/>
          <a:stretch/>
        </p:blipFill>
        <p:spPr/>
      </p:pic>
      <p:sp>
        <p:nvSpPr>
          <p:cNvPr id="3" name="Text Placeholder 2"/>
          <p:cNvSpPr>
            <a:spLocks noGrp="1"/>
          </p:cNvSpPr>
          <p:nvPr>
            <p:ph type="body" sz="quarter" idx="16"/>
          </p:nvPr>
        </p:nvSpPr>
        <p:spPr/>
        <p:txBody>
          <a:bodyPr/>
          <a:lstStyle/>
          <a:p>
            <a:r>
              <a:rPr lang="fi-FI" dirty="0"/>
              <a:t>Ours, Equal Time</a:t>
            </a:r>
          </a:p>
        </p:txBody>
      </p:sp>
      <p:cxnSp>
        <p:nvCxnSpPr>
          <p:cNvPr id="18" name="Straight Connector 17"/>
          <p:cNvCxnSpPr/>
          <p:nvPr/>
        </p:nvCxnSpPr>
        <p:spPr>
          <a:xfrm>
            <a:off x="4572000" y="0"/>
            <a:ext cx="1" cy="5143501"/>
          </a:xfrm>
          <a:prstGeom prst="line">
            <a:avLst/>
          </a:prstGeom>
          <a:ln w="5080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12"/>
          </p:nvPr>
        </p:nvSpPr>
        <p:spPr>
          <a:xfrm>
            <a:off x="7010400" y="4414652"/>
            <a:ext cx="2133600" cy="274637"/>
          </a:xfrm>
        </p:spPr>
        <p:txBody>
          <a:bodyPr/>
          <a:lstStyle/>
          <a:p>
            <a:fld id="{B0B407E7-3A6C-44B6-ADAB-31AD73D40FA0}" type="slidenum">
              <a:rPr lang="en-US" altLang="fi-FI" smtClean="0"/>
              <a:pPr/>
              <a:t>66</a:t>
            </a:fld>
            <a:endParaRPr lang="en-US" altLang="fi-FI" dirty="0"/>
          </a:p>
        </p:txBody>
      </p:sp>
      <p:sp>
        <p:nvSpPr>
          <p:cNvPr id="11" name="Hilight Box"/>
          <p:cNvSpPr/>
          <p:nvPr/>
        </p:nvSpPr>
        <p:spPr>
          <a:xfrm>
            <a:off x="4797024" y="1883895"/>
            <a:ext cx="540061" cy="957886"/>
          </a:xfrm>
          <a:prstGeom prst="rect">
            <a:avLst/>
          </a:prstGeom>
          <a:noFill/>
          <a:ln w="412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2" name="Hilight Box"/>
          <p:cNvSpPr/>
          <p:nvPr/>
        </p:nvSpPr>
        <p:spPr>
          <a:xfrm>
            <a:off x="206514" y="1896675"/>
            <a:ext cx="540061" cy="957886"/>
          </a:xfrm>
          <a:prstGeom prst="rect">
            <a:avLst/>
          </a:prstGeom>
          <a:noFill/>
          <a:ln w="412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Tree>
    <p:custDataLst>
      <p:tags r:id="rId1"/>
    </p:custDataLst>
    <p:extLst>
      <p:ext uri="{BB962C8B-B14F-4D97-AF65-F5344CB8AC3E}">
        <p14:creationId xmlns:p14="http://schemas.microsoft.com/office/powerpoint/2010/main" val="3981985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4077" t="34042" r="83421" b="42790"/>
          <a:stretch/>
        </p:blipFill>
        <p:spPr/>
      </p:pic>
      <p:sp>
        <p:nvSpPr>
          <p:cNvPr id="10" name="Text Placeholder 9"/>
          <p:cNvSpPr>
            <a:spLocks noGrp="1"/>
          </p:cNvSpPr>
          <p:nvPr>
            <p:ph type="body" sz="quarter" idx="14"/>
          </p:nvPr>
        </p:nvSpPr>
        <p:spPr/>
        <p:txBody>
          <a:bodyPr/>
          <a:lstStyle/>
          <a:p>
            <a:r>
              <a:rPr lang="fi-FI" dirty="0">
                <a:effectLst>
                  <a:glow rad="393700">
                    <a:schemeClr val="bg1">
                      <a:alpha val="60000"/>
                    </a:schemeClr>
                  </a:glow>
                  <a:outerShdw blurRad="50800" dist="38100" dir="2700000" algn="tl" rotWithShape="0">
                    <a:srgbClr val="000000">
                      <a:alpha val="40000"/>
                    </a:srgbClr>
                  </a:outerShdw>
                </a:effectLst>
              </a:rPr>
              <a:t>Path </a:t>
            </a:r>
            <a:r>
              <a:rPr lang="fi-FI" dirty="0" smtClean="0">
                <a:effectLst>
                  <a:glow rad="393700">
                    <a:schemeClr val="bg1">
                      <a:alpha val="60000"/>
                    </a:schemeClr>
                  </a:glow>
                  <a:outerShdw blurRad="50800" dist="38100" dir="2700000" algn="tl" rotWithShape="0">
                    <a:srgbClr val="000000">
                      <a:alpha val="40000"/>
                    </a:srgbClr>
                  </a:outerShdw>
                </a:effectLst>
              </a:rPr>
              <a:t>Tracing</a:t>
            </a:r>
            <a:r>
              <a:rPr lang="fi-FI" dirty="0">
                <a:effectLst>
                  <a:glow rad="393700">
                    <a:schemeClr val="bg1">
                      <a:alpha val="60000"/>
                    </a:schemeClr>
                  </a:glow>
                  <a:outerShdw blurRad="50800" dist="38100" dir="2700000" algn="tl" rotWithShape="0">
                    <a:srgbClr val="000000">
                      <a:alpha val="40000"/>
                    </a:srgbClr>
                  </a:outerShdw>
                </a:effectLst>
              </a:rPr>
              <a:t>, </a:t>
            </a:r>
            <a:r>
              <a:rPr lang="fi-FI" dirty="0" smtClean="0">
                <a:effectLst>
                  <a:glow rad="393700">
                    <a:schemeClr val="bg1">
                      <a:alpha val="60000"/>
                    </a:schemeClr>
                  </a:glow>
                  <a:outerShdw blurRad="50800" dist="38100" dir="2700000" algn="tl" rotWithShape="0">
                    <a:srgbClr val="000000">
                      <a:alpha val="40000"/>
                    </a:srgbClr>
                  </a:outerShdw>
                </a:effectLst>
              </a:rPr>
              <a:t>64 spp</a:t>
            </a:r>
            <a:endParaRPr lang="fi-FI" dirty="0">
              <a:effectLst>
                <a:glow rad="393700">
                  <a:schemeClr val="bg1">
                    <a:alpha val="60000"/>
                  </a:schemeClr>
                </a:glow>
                <a:outerShdw blurRad="50800" dist="38100" dir="2700000" algn="tl" rotWithShape="0">
                  <a:srgbClr val="000000">
                    <a:alpha val="40000"/>
                  </a:srgbClr>
                </a:outerShdw>
              </a:effectLst>
            </a:endParaRPr>
          </a:p>
        </p:txBody>
      </p:sp>
      <p:pic>
        <p:nvPicPr>
          <p:cNvPr id="9" name="Picture Placeholder 8"/>
          <p:cNvPicPr>
            <a:picLocks noGrp="1" noChangeAspect="1"/>
          </p:cNvPicPr>
          <p:nvPr>
            <p:ph type="pic" idx="15"/>
          </p:nvPr>
        </p:nvPicPr>
        <p:blipFill rotWithShape="1">
          <a:blip r:embed="rId4">
            <a:extLst>
              <a:ext uri="{28A0092B-C50C-407E-A947-70E740481C1C}">
                <a14:useLocalDpi xmlns:a14="http://schemas.microsoft.com/office/drawing/2010/main" val="0"/>
              </a:ext>
            </a:extLst>
          </a:blip>
          <a:srcRect l="4075" t="34043" r="83422" b="42790"/>
          <a:stretch/>
        </p:blipFill>
        <p:spPr/>
      </p:pic>
      <p:sp>
        <p:nvSpPr>
          <p:cNvPr id="3" name="Text Placeholder 2"/>
          <p:cNvSpPr>
            <a:spLocks noGrp="1"/>
          </p:cNvSpPr>
          <p:nvPr>
            <p:ph type="body" sz="quarter" idx="16"/>
          </p:nvPr>
        </p:nvSpPr>
        <p:spPr/>
        <p:txBody>
          <a:bodyPr/>
          <a:lstStyle/>
          <a:p>
            <a:r>
              <a:rPr lang="fi-FI" dirty="0"/>
              <a:t>Ours, Equal Time</a:t>
            </a:r>
          </a:p>
        </p:txBody>
      </p:sp>
      <p:cxnSp>
        <p:nvCxnSpPr>
          <p:cNvPr id="18" name="Straight Connector 17"/>
          <p:cNvCxnSpPr/>
          <p:nvPr/>
        </p:nvCxnSpPr>
        <p:spPr>
          <a:xfrm>
            <a:off x="4572000" y="0"/>
            <a:ext cx="0" cy="5143501"/>
          </a:xfrm>
          <a:prstGeom prst="line">
            <a:avLst/>
          </a:prstGeom>
          <a:ln w="5080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12"/>
          </p:nvPr>
        </p:nvSpPr>
        <p:spPr>
          <a:xfrm>
            <a:off x="7010400" y="4414651"/>
            <a:ext cx="2133600" cy="274637"/>
          </a:xfrm>
        </p:spPr>
        <p:txBody>
          <a:bodyPr/>
          <a:lstStyle/>
          <a:p>
            <a:fld id="{B0B407E7-3A6C-44B6-ADAB-31AD73D40FA0}" type="slidenum">
              <a:rPr lang="en-US" altLang="fi-FI" smtClean="0"/>
              <a:pPr/>
              <a:t>67</a:t>
            </a:fld>
            <a:endParaRPr lang="en-US" altLang="fi-FI" dirty="0"/>
          </a:p>
        </p:txBody>
      </p:sp>
    </p:spTree>
    <p:extLst>
      <p:ext uri="{BB962C8B-B14F-4D97-AF65-F5344CB8AC3E}">
        <p14:creationId xmlns:p14="http://schemas.microsoft.com/office/powerpoint/2010/main" val="253648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575" y="726545"/>
            <a:ext cx="7534890" cy="4309110"/>
          </a:xfrm>
          <a:prstGeom prst="rect">
            <a:avLst/>
          </a:prstGeom>
        </p:spPr>
      </p:pic>
      <p:sp>
        <p:nvSpPr>
          <p:cNvPr id="4" name="Slide Number Placeholder 3"/>
          <p:cNvSpPr>
            <a:spLocks noGrp="1"/>
          </p:cNvSpPr>
          <p:nvPr>
            <p:ph type="sldNum" sz="quarter" idx="12"/>
          </p:nvPr>
        </p:nvSpPr>
        <p:spPr/>
        <p:txBody>
          <a:bodyPr/>
          <a:lstStyle/>
          <a:p>
            <a:fld id="{B0B407E7-3A6C-44B6-ADAB-31AD73D40FA0}" type="slidenum">
              <a:rPr lang="en-US" altLang="fi-FI" smtClean="0"/>
              <a:pPr/>
              <a:t>68</a:t>
            </a:fld>
            <a:endParaRPr lang="en-US" altLang="fi-FI"/>
          </a:p>
        </p:txBody>
      </p:sp>
      <p:sp>
        <p:nvSpPr>
          <p:cNvPr id="2" name="Title 1"/>
          <p:cNvSpPr>
            <a:spLocks noGrp="1"/>
          </p:cNvSpPr>
          <p:nvPr>
            <p:ph type="title"/>
          </p:nvPr>
        </p:nvSpPr>
        <p:spPr/>
        <p:txBody>
          <a:bodyPr/>
          <a:lstStyle/>
          <a:p>
            <a:r>
              <a:rPr lang="fi-FI" dirty="0"/>
              <a:t>Error vs. Time </a:t>
            </a:r>
            <a:r>
              <a:rPr lang="fi-FI" dirty="0" smtClean="0"/>
              <a:t>(Bathroom)</a:t>
            </a:r>
            <a:endParaRPr lang="fi-FI" dirty="0"/>
          </a:p>
        </p:txBody>
      </p:sp>
      <p:cxnSp>
        <p:nvCxnSpPr>
          <p:cNvPr id="6" name="Speed Bar"/>
          <p:cNvCxnSpPr/>
          <p:nvPr/>
        </p:nvCxnSpPr>
        <p:spPr>
          <a:xfrm flipH="1">
            <a:off x="4143992" y="2739377"/>
            <a:ext cx="1845203" cy="0"/>
          </a:xfrm>
          <a:prstGeom prst="line">
            <a:avLst/>
          </a:prstGeom>
          <a:ln w="50800">
            <a:solidFill>
              <a:srgbClr val="000000"/>
            </a:solidFill>
            <a:headEnd type="arrow" w="sm" len="sm"/>
            <a:tailEnd type="arrow" w="sm" len="sm"/>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7" name="nX"/>
          <p:cNvSpPr txBox="1"/>
          <p:nvPr/>
        </p:nvSpPr>
        <p:spPr>
          <a:xfrm>
            <a:off x="4709209" y="2379337"/>
            <a:ext cx="697627" cy="646331"/>
          </a:xfrm>
          <a:prstGeom prst="rect">
            <a:avLst/>
          </a:prstGeom>
          <a:noFill/>
          <a:ln>
            <a:noFill/>
          </a:ln>
          <a:effectLst/>
        </p:spPr>
        <p:txBody>
          <a:bodyPr wrap="none" rtlCol="0">
            <a:spAutoFit/>
          </a:bodyPr>
          <a:lstStyle/>
          <a:p>
            <a:r>
              <a:rPr lang="fi-FI" sz="3600" b="1" dirty="0">
                <a:ln>
                  <a:solidFill>
                    <a:srgbClr val="000000"/>
                  </a:solidFill>
                </a:ln>
                <a:solidFill>
                  <a:schemeClr val="accent5">
                    <a:lumMod val="60000"/>
                    <a:lumOff val="40000"/>
                  </a:schemeClr>
                </a:solidFill>
                <a:effectLst>
                  <a:outerShdw blurRad="50800" dist="38100" dir="2700000" algn="tl" rotWithShape="0">
                    <a:prstClr val="black">
                      <a:alpha val="40000"/>
                    </a:prstClr>
                  </a:outerShdw>
                </a:effectLst>
              </a:rPr>
              <a:t>7</a:t>
            </a:r>
            <a:r>
              <a:rPr lang="fi-FI" sz="3600" b="1" dirty="0" smtClean="0">
                <a:ln>
                  <a:solidFill>
                    <a:srgbClr val="000000"/>
                  </a:solidFill>
                </a:ln>
                <a:solidFill>
                  <a:schemeClr val="accent5">
                    <a:lumMod val="60000"/>
                    <a:lumOff val="40000"/>
                  </a:schemeClr>
                </a:solidFill>
                <a:effectLst>
                  <a:outerShdw blurRad="50800" dist="38100" dir="2700000" algn="tl" rotWithShape="0">
                    <a:prstClr val="black">
                      <a:alpha val="40000"/>
                    </a:prstClr>
                  </a:outerShdw>
                </a:effectLst>
              </a:rPr>
              <a:t>x</a:t>
            </a:r>
            <a:endParaRPr lang="fi-FI" sz="3600" b="1" dirty="0">
              <a:ln>
                <a:solidFill>
                  <a:srgbClr val="000000"/>
                </a:solidFill>
              </a:ln>
              <a:solidFill>
                <a:schemeClr val="accent5">
                  <a:lumMod val="60000"/>
                  <a:lumOff val="40000"/>
                </a:schemeClr>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967010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69CDA9-80C4-4D97-A125-D5DED02C06CC}" type="slidenum">
              <a:rPr lang="en-US" altLang="fi-FI" smtClean="0"/>
              <a:pPr/>
              <a:t>69</a:t>
            </a:fld>
            <a:endParaRPr lang="en-US" altLang="fi-FI"/>
          </a:p>
        </p:txBody>
      </p:sp>
    </p:spTree>
    <p:extLst>
      <p:ext uri="{BB962C8B-B14F-4D97-AF65-F5344CB8AC3E}">
        <p14:creationId xmlns:p14="http://schemas.microsoft.com/office/powerpoint/2010/main" val="571328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ay Background"/>
          <p:cNvSpPr/>
          <p:nvPr/>
        </p:nvSpPr>
        <p:spPr>
          <a:xfrm>
            <a:off x="4750385" y="1"/>
            <a:ext cx="4393615" cy="51435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 name="Slide Number Placeholder 1"/>
          <p:cNvSpPr>
            <a:spLocks noGrp="1"/>
          </p:cNvSpPr>
          <p:nvPr>
            <p:ph type="sldNum" sz="quarter" idx="12"/>
          </p:nvPr>
        </p:nvSpPr>
        <p:spPr/>
        <p:txBody>
          <a:bodyPr/>
          <a:lstStyle/>
          <a:p>
            <a:fld id="{CDB8BC0E-CEE3-4EC1-B849-44D559D8322A}" type="slidenum">
              <a:rPr lang="en-US" altLang="fi-FI" smtClean="0"/>
              <a:pPr/>
              <a:t>7</a:t>
            </a:fld>
            <a:endParaRPr lang="en-US" altLang="fi-FI"/>
          </a:p>
        </p:txBody>
      </p:sp>
      <p:grpSp>
        <p:nvGrpSpPr>
          <p:cNvPr id="90" name="Integrand"/>
          <p:cNvGrpSpPr/>
          <p:nvPr/>
        </p:nvGrpSpPr>
        <p:grpSpPr>
          <a:xfrm>
            <a:off x="4750385" y="1214812"/>
            <a:ext cx="4391749" cy="3026666"/>
            <a:chOff x="4750385" y="1334987"/>
            <a:chExt cx="4391749" cy="3026666"/>
          </a:xfrm>
        </p:grpSpPr>
        <p:pic>
          <p:nvPicPr>
            <p:cNvPr id="18" name="Integrand Image"/>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70611" y="1783061"/>
              <a:ext cx="3974949" cy="2578592"/>
            </a:xfrm>
            <a:prstGeom prst="rect">
              <a:avLst/>
            </a:prstGeom>
          </p:spPr>
        </p:pic>
        <mc:AlternateContent xmlns:mc="http://schemas.openxmlformats.org/markup-compatibility/2006" xmlns:a14="http://schemas.microsoft.com/office/drawing/2010/main">
          <mc:Choice Requires="a14">
            <p:sp>
              <p:nvSpPr>
                <p:cNvPr id="35" name="X"/>
                <p:cNvSpPr txBox="1"/>
                <p:nvPr/>
              </p:nvSpPr>
              <p:spPr>
                <a:xfrm>
                  <a:off x="8802157" y="4006895"/>
                  <a:ext cx="339977" cy="35475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i="1" dirty="0" smtClean="0">
                            <a:solidFill>
                              <a:srgbClr val="000000"/>
                            </a:solidFill>
                            <a:latin typeface="Cambria Math"/>
                          </a:rPr>
                          <m:t>𝑥</m:t>
                        </m:r>
                      </m:oMath>
                    </m:oMathPara>
                  </a14:m>
                  <a:endParaRPr lang="fi-FI" sz="2400" dirty="0">
                    <a:solidFill>
                      <a:srgbClr val="000000"/>
                    </a:solidFill>
                  </a:endParaRPr>
                </a:p>
              </p:txBody>
            </p:sp>
          </mc:Choice>
          <mc:Fallback xmlns="">
            <p:sp>
              <p:nvSpPr>
                <p:cNvPr id="35" name="X"/>
                <p:cNvSpPr txBox="1">
                  <a:spLocks noRot="1" noChangeAspect="1" noMove="1" noResize="1" noEditPoints="1" noAdjustHandles="1" noChangeArrowheads="1" noChangeShapeType="1" noTextEdit="1"/>
                </p:cNvSpPr>
                <p:nvPr/>
              </p:nvSpPr>
              <p:spPr>
                <a:xfrm>
                  <a:off x="8802157" y="4006895"/>
                  <a:ext cx="339977" cy="354758"/>
                </a:xfrm>
                <a:prstGeom prst="rect">
                  <a:avLst/>
                </a:prstGeom>
                <a:blipFill rotWithShape="1">
                  <a:blip r:embed="rId5"/>
                  <a:stretch>
                    <a:fillRect b="-18966"/>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36" name="Y"/>
                <p:cNvSpPr txBox="1"/>
                <p:nvPr/>
              </p:nvSpPr>
              <p:spPr>
                <a:xfrm>
                  <a:off x="4750385" y="1334987"/>
                  <a:ext cx="44493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𝑝</m:t>
                        </m:r>
                      </m:oMath>
                    </m:oMathPara>
                  </a14:m>
                  <a:endParaRPr lang="fi-FI" sz="2400" dirty="0">
                    <a:solidFill>
                      <a:srgbClr val="000000"/>
                    </a:solidFill>
                  </a:endParaRPr>
                </a:p>
              </p:txBody>
            </p:sp>
          </mc:Choice>
          <mc:Fallback xmlns="">
            <p:sp>
              <p:nvSpPr>
                <p:cNvPr id="36" name="Y"/>
                <p:cNvSpPr txBox="1">
                  <a:spLocks noRot="1" noChangeAspect="1" noMove="1" noResize="1" noEditPoints="1" noAdjustHandles="1" noChangeArrowheads="1" noChangeShapeType="1" noTextEdit="1"/>
                </p:cNvSpPr>
                <p:nvPr/>
              </p:nvSpPr>
              <p:spPr>
                <a:xfrm>
                  <a:off x="4750385" y="1334987"/>
                  <a:ext cx="444930" cy="461665"/>
                </a:xfrm>
                <a:prstGeom prst="rect">
                  <a:avLst/>
                </a:prstGeom>
                <a:blipFill rotWithShape="1">
                  <a:blip r:embed="rId6"/>
                  <a:stretch>
                    <a:fillRect b="-11842"/>
                  </a:stretch>
                </a:blipFill>
              </p:spPr>
              <p:txBody>
                <a:bodyPr/>
                <a:lstStyle/>
                <a:p>
                  <a:r>
                    <a:rPr lang="fi-FI">
                      <a:noFill/>
                    </a:rPr>
                    <a:t> </a:t>
                  </a:r>
                </a:p>
              </p:txBody>
            </p:sp>
          </mc:Fallback>
        </mc:AlternateContent>
      </p:grpSp>
      <p:pic>
        <p:nvPicPr>
          <p:cNvPr id="3" name="Pathspace Setting 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290" y="1337564"/>
            <a:ext cx="4325494" cy="3079423"/>
          </a:xfrm>
          <a:prstGeom prst="rect">
            <a:avLst/>
          </a:prstGeom>
        </p:spPr>
      </p:pic>
      <p:cxnSp>
        <p:nvCxnSpPr>
          <p:cNvPr id="37" name="Path 2"/>
          <p:cNvCxnSpPr/>
          <p:nvPr/>
        </p:nvCxnSpPr>
        <p:spPr>
          <a:xfrm>
            <a:off x="845976" y="2376997"/>
            <a:ext cx="2525485" cy="1781622"/>
          </a:xfrm>
          <a:prstGeom prst="line">
            <a:avLst/>
          </a:prstGeom>
          <a:ln cap="rnd"/>
        </p:spPr>
        <p:style>
          <a:lnRef idx="3">
            <a:schemeClr val="accent5"/>
          </a:lnRef>
          <a:fillRef idx="0">
            <a:schemeClr val="accent5"/>
          </a:fillRef>
          <a:effectRef idx="2">
            <a:schemeClr val="accent5"/>
          </a:effectRef>
          <a:fontRef idx="minor">
            <a:schemeClr val="tx1"/>
          </a:fontRef>
        </p:style>
      </p:cxnSp>
      <p:sp>
        <p:nvSpPr>
          <p:cNvPr id="45" name="Rectangle 44"/>
          <p:cNvSpPr/>
          <p:nvPr/>
        </p:nvSpPr>
        <p:spPr>
          <a:xfrm>
            <a:off x="1991938" y="1119549"/>
            <a:ext cx="1194161" cy="421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6" name="Freeform 25"/>
          <p:cNvSpPr/>
          <p:nvPr/>
        </p:nvSpPr>
        <p:spPr>
          <a:xfrm>
            <a:off x="1726525" y="1648460"/>
            <a:ext cx="1623060" cy="2491740"/>
          </a:xfrm>
          <a:custGeom>
            <a:avLst/>
            <a:gdLst>
              <a:gd name="connsiteX0" fmla="*/ 0 w 1623060"/>
              <a:gd name="connsiteY0" fmla="*/ 0 h 2491740"/>
              <a:gd name="connsiteX1" fmla="*/ 1623060 w 1623060"/>
              <a:gd name="connsiteY1" fmla="*/ 2491740 h 2491740"/>
              <a:gd name="connsiteX2" fmla="*/ 1082040 w 1623060"/>
              <a:gd name="connsiteY2" fmla="*/ 15240 h 2491740"/>
              <a:gd name="connsiteX3" fmla="*/ 0 w 1623060"/>
              <a:gd name="connsiteY3" fmla="*/ 0 h 2491740"/>
            </a:gdLst>
            <a:ahLst/>
            <a:cxnLst>
              <a:cxn ang="0">
                <a:pos x="connsiteX0" y="connsiteY0"/>
              </a:cxn>
              <a:cxn ang="0">
                <a:pos x="connsiteX1" y="connsiteY1"/>
              </a:cxn>
              <a:cxn ang="0">
                <a:pos x="connsiteX2" y="connsiteY2"/>
              </a:cxn>
              <a:cxn ang="0">
                <a:pos x="connsiteX3" y="connsiteY3"/>
              </a:cxn>
            </a:cxnLst>
            <a:rect l="l" t="t" r="r" b="b"/>
            <a:pathLst>
              <a:path w="1623060" h="2491740">
                <a:moveTo>
                  <a:pt x="0" y="0"/>
                </a:moveTo>
                <a:lnTo>
                  <a:pt x="1623060" y="2491740"/>
                </a:lnTo>
                <a:lnTo>
                  <a:pt x="1082040" y="15240"/>
                </a:lnTo>
                <a:lnTo>
                  <a:pt x="0" y="0"/>
                </a:lnTo>
                <a:close/>
              </a:path>
            </a:pathLst>
          </a:custGeom>
          <a:solidFill>
            <a:schemeClr val="accent3">
              <a:lumMod val="20000"/>
              <a:lumOff val="80000"/>
              <a:alpha val="60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92" name="Integral Line"/>
          <p:cNvCxnSpPr/>
          <p:nvPr/>
        </p:nvCxnSpPr>
        <p:spPr>
          <a:xfrm>
            <a:off x="7543265" y="1935057"/>
            <a:ext cx="0" cy="2208793"/>
          </a:xfrm>
          <a:prstGeom prst="line">
            <a:avLst/>
          </a:prstGeom>
          <a:ln>
            <a:solidFill>
              <a:srgbClr val="E30078"/>
            </a:solidFill>
            <a:tailEnd type="triangle"/>
          </a:ln>
        </p:spPr>
        <p:style>
          <a:lnRef idx="3">
            <a:schemeClr val="accent5"/>
          </a:lnRef>
          <a:fillRef idx="0">
            <a:schemeClr val="accent5"/>
          </a:fillRef>
          <a:effectRef idx="2">
            <a:schemeClr val="accent5"/>
          </a:effectRef>
          <a:fontRef idx="minor">
            <a:schemeClr val="tx1"/>
          </a:fontRef>
        </p:style>
      </p:cxnSp>
      <p:sp>
        <p:nvSpPr>
          <p:cNvPr id="38" name="Y"/>
          <p:cNvSpPr txBox="1"/>
          <p:nvPr/>
        </p:nvSpPr>
        <p:spPr>
          <a:xfrm>
            <a:off x="4750385" y="635853"/>
            <a:ext cx="4391749" cy="461665"/>
          </a:xfrm>
          <a:prstGeom prst="rect">
            <a:avLst/>
          </a:prstGeom>
          <a:noFill/>
        </p:spPr>
        <p:txBody>
          <a:bodyPr wrap="square" rtlCol="0">
            <a:spAutoFit/>
          </a:bodyPr>
          <a:lstStyle/>
          <a:p>
            <a:pPr algn="ctr"/>
            <a:r>
              <a:rPr lang="fi-FI" sz="2400" b="1" dirty="0" smtClean="0">
                <a:solidFill>
                  <a:srgbClr val="000000"/>
                </a:solidFill>
              </a:rPr>
              <a:t>Path Space </a:t>
            </a:r>
            <a:endParaRPr lang="fi-FI" sz="2400" b="1" dirty="0">
              <a:solidFill>
                <a:srgbClr val="000000"/>
              </a:solidFill>
            </a:endParaRPr>
          </a:p>
        </p:txBody>
      </p:sp>
      <p:sp>
        <p:nvSpPr>
          <p:cNvPr id="39" name="Y" hidden="1"/>
          <p:cNvSpPr txBox="1"/>
          <p:nvPr/>
        </p:nvSpPr>
        <p:spPr>
          <a:xfrm>
            <a:off x="1" y="639533"/>
            <a:ext cx="4750384" cy="461665"/>
          </a:xfrm>
          <a:prstGeom prst="rect">
            <a:avLst/>
          </a:prstGeom>
          <a:noFill/>
        </p:spPr>
        <p:txBody>
          <a:bodyPr wrap="square" rtlCol="0">
            <a:spAutoFit/>
          </a:bodyPr>
          <a:lstStyle/>
          <a:p>
            <a:pPr algn="ctr"/>
            <a:r>
              <a:rPr lang="fi-FI" sz="2400" b="1" dirty="0" smtClean="0">
                <a:solidFill>
                  <a:srgbClr val="000000"/>
                </a:solidFill>
              </a:rPr>
              <a:t>Scene</a:t>
            </a:r>
            <a:endParaRPr lang="fi-FI" sz="2400" b="1" dirty="0">
              <a:solidFill>
                <a:srgbClr val="000000"/>
              </a:solidFill>
            </a:endParaRPr>
          </a:p>
        </p:txBody>
      </p:sp>
      <p:sp>
        <p:nvSpPr>
          <p:cNvPr id="85" name="Integral Sign"/>
          <p:cNvSpPr txBox="1"/>
          <p:nvPr/>
        </p:nvSpPr>
        <p:spPr>
          <a:xfrm>
            <a:off x="7127006" y="2594362"/>
            <a:ext cx="292919" cy="830997"/>
          </a:xfrm>
          <a:prstGeom prst="rect">
            <a:avLst/>
          </a:prstGeom>
          <a:noFill/>
        </p:spPr>
        <p:txBody>
          <a:bodyPr wrap="square" rtlCol="0">
            <a:spAutoFit/>
          </a:bodyPr>
          <a:lstStyle/>
          <a:p>
            <a:r>
              <a:rPr lang="fi-FI" sz="4800" b="1" dirty="0" smtClean="0">
                <a:ln w="6350">
                  <a:solidFill>
                    <a:schemeClr val="accent3">
                      <a:lumMod val="75000"/>
                    </a:schemeClr>
                  </a:solidFill>
                </a:ln>
                <a:solidFill>
                  <a:schemeClr val="accent5"/>
                </a:solidFill>
              </a:rPr>
              <a:t>∫</a:t>
            </a:r>
            <a:endParaRPr lang="fi-FI" sz="4800" b="1" dirty="0">
              <a:ln w="6350">
                <a:solidFill>
                  <a:schemeClr val="accent3">
                    <a:lumMod val="75000"/>
                  </a:schemeClr>
                </a:solidFill>
              </a:ln>
              <a:solidFill>
                <a:schemeClr val="accent5"/>
              </a:solidFill>
            </a:endParaRPr>
          </a:p>
        </p:txBody>
      </p:sp>
      <p:sp>
        <p:nvSpPr>
          <p:cNvPr id="46" name="Rectangle 45"/>
          <p:cNvSpPr/>
          <p:nvPr/>
        </p:nvSpPr>
        <p:spPr>
          <a:xfrm>
            <a:off x="3491880" y="4241478"/>
            <a:ext cx="1194161" cy="421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cxnSp>
        <p:nvCxnSpPr>
          <p:cNvPr id="28" name="Path2 - 2 - 1"/>
          <p:cNvCxnSpPr/>
          <p:nvPr/>
        </p:nvCxnSpPr>
        <p:spPr>
          <a:xfrm flipH="1" flipV="1">
            <a:off x="1758830" y="1669730"/>
            <a:ext cx="1624146" cy="2484100"/>
          </a:xfrm>
          <a:prstGeom prst="line">
            <a:avLst/>
          </a:prstGeom>
          <a:ln cap="rnd"/>
        </p:spPr>
        <p:style>
          <a:lnRef idx="3">
            <a:schemeClr val="accent5"/>
          </a:lnRef>
          <a:fillRef idx="0">
            <a:schemeClr val="accent5"/>
          </a:fillRef>
          <a:effectRef idx="2">
            <a:schemeClr val="accent5"/>
          </a:effectRef>
          <a:fontRef idx="minor">
            <a:schemeClr val="tx1"/>
          </a:fontRef>
        </p:style>
      </p:cxnSp>
      <p:cxnSp>
        <p:nvCxnSpPr>
          <p:cNvPr id="29" name="Path2 - 2 - 2"/>
          <p:cNvCxnSpPr/>
          <p:nvPr/>
        </p:nvCxnSpPr>
        <p:spPr>
          <a:xfrm flipH="1" flipV="1">
            <a:off x="1987430" y="1677350"/>
            <a:ext cx="1395546" cy="2476478"/>
          </a:xfrm>
          <a:prstGeom prst="line">
            <a:avLst/>
          </a:prstGeom>
          <a:ln cap="rnd"/>
        </p:spPr>
        <p:style>
          <a:lnRef idx="3">
            <a:schemeClr val="accent5"/>
          </a:lnRef>
          <a:fillRef idx="0">
            <a:schemeClr val="accent5"/>
          </a:fillRef>
          <a:effectRef idx="2">
            <a:schemeClr val="accent5"/>
          </a:effectRef>
          <a:fontRef idx="minor">
            <a:schemeClr val="tx1"/>
          </a:fontRef>
        </p:style>
      </p:cxnSp>
      <p:cxnSp>
        <p:nvCxnSpPr>
          <p:cNvPr id="30" name="Path2 - 2 - 3"/>
          <p:cNvCxnSpPr/>
          <p:nvPr/>
        </p:nvCxnSpPr>
        <p:spPr>
          <a:xfrm flipH="1" flipV="1">
            <a:off x="2216030" y="1669730"/>
            <a:ext cx="1166946" cy="2484098"/>
          </a:xfrm>
          <a:prstGeom prst="line">
            <a:avLst/>
          </a:prstGeom>
          <a:ln cap="rnd"/>
        </p:spPr>
        <p:style>
          <a:lnRef idx="3">
            <a:schemeClr val="accent5"/>
          </a:lnRef>
          <a:fillRef idx="0">
            <a:schemeClr val="accent5"/>
          </a:fillRef>
          <a:effectRef idx="2">
            <a:schemeClr val="accent5"/>
          </a:effectRef>
          <a:fontRef idx="minor">
            <a:schemeClr val="tx1"/>
          </a:fontRef>
        </p:style>
      </p:cxnSp>
      <p:cxnSp>
        <p:nvCxnSpPr>
          <p:cNvPr id="31" name="Path2 - 2 - 4"/>
          <p:cNvCxnSpPr/>
          <p:nvPr/>
        </p:nvCxnSpPr>
        <p:spPr>
          <a:xfrm flipH="1" flipV="1">
            <a:off x="2437010" y="1669730"/>
            <a:ext cx="945966" cy="2484097"/>
          </a:xfrm>
          <a:prstGeom prst="line">
            <a:avLst/>
          </a:prstGeom>
          <a:ln cap="rnd"/>
        </p:spPr>
        <p:style>
          <a:lnRef idx="3">
            <a:schemeClr val="accent5"/>
          </a:lnRef>
          <a:fillRef idx="0">
            <a:schemeClr val="accent5"/>
          </a:fillRef>
          <a:effectRef idx="2">
            <a:schemeClr val="accent5"/>
          </a:effectRef>
          <a:fontRef idx="minor">
            <a:schemeClr val="tx1"/>
          </a:fontRef>
        </p:style>
      </p:cxnSp>
      <p:cxnSp>
        <p:nvCxnSpPr>
          <p:cNvPr id="32" name="Path2 - 2 - 5"/>
          <p:cNvCxnSpPr/>
          <p:nvPr/>
        </p:nvCxnSpPr>
        <p:spPr>
          <a:xfrm flipH="1" flipV="1">
            <a:off x="2642750" y="1662110"/>
            <a:ext cx="740226" cy="2491718"/>
          </a:xfrm>
          <a:prstGeom prst="line">
            <a:avLst/>
          </a:prstGeom>
          <a:ln cap="rnd"/>
        </p:spPr>
        <p:style>
          <a:lnRef idx="3">
            <a:schemeClr val="accent5"/>
          </a:lnRef>
          <a:fillRef idx="0">
            <a:schemeClr val="accent5"/>
          </a:fillRef>
          <a:effectRef idx="2">
            <a:schemeClr val="accent5"/>
          </a:effectRef>
          <a:fontRef idx="minor">
            <a:schemeClr val="tx1"/>
          </a:fontRef>
        </p:style>
      </p:cxnSp>
      <p:cxnSp>
        <p:nvCxnSpPr>
          <p:cNvPr id="33" name="Path2 - 2 - 6"/>
          <p:cNvCxnSpPr/>
          <p:nvPr/>
        </p:nvCxnSpPr>
        <p:spPr>
          <a:xfrm flipH="1" flipV="1">
            <a:off x="2825630" y="1662110"/>
            <a:ext cx="557346" cy="2491717"/>
          </a:xfrm>
          <a:prstGeom prst="line">
            <a:avLst/>
          </a:prstGeom>
          <a:ln cap="rnd"/>
        </p:spPr>
        <p:style>
          <a:lnRef idx="3">
            <a:schemeClr val="accent5"/>
          </a:lnRef>
          <a:fillRef idx="0">
            <a:schemeClr val="accent5"/>
          </a:fillRef>
          <a:effectRef idx="2">
            <a:schemeClr val="accent5"/>
          </a:effectRef>
          <a:fontRef idx="minor">
            <a:schemeClr val="tx1"/>
          </a:fontRef>
        </p:style>
      </p:cxnSp>
      <p:sp>
        <p:nvSpPr>
          <p:cNvPr id="34" name="Cross 3"/>
          <p:cNvSpPr/>
          <p:nvPr/>
        </p:nvSpPr>
        <p:spPr>
          <a:xfrm>
            <a:off x="2473232" y="2368632"/>
            <a:ext cx="217182" cy="217182"/>
          </a:xfrm>
          <a:prstGeom prst="mathMultiply">
            <a:avLst/>
          </a:prstGeom>
          <a:solidFill>
            <a:schemeClr val="accent3">
              <a:lumMod val="60000"/>
              <a:lumOff val="4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40" name="Cross 4"/>
          <p:cNvSpPr/>
          <p:nvPr/>
        </p:nvSpPr>
        <p:spPr>
          <a:xfrm>
            <a:off x="2621952" y="2372205"/>
            <a:ext cx="217182" cy="217182"/>
          </a:xfrm>
          <a:prstGeom prst="mathMultiply">
            <a:avLst/>
          </a:prstGeom>
          <a:solidFill>
            <a:schemeClr val="accent3">
              <a:lumMod val="60000"/>
              <a:lumOff val="4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41" name="Cross 5"/>
          <p:cNvSpPr/>
          <p:nvPr/>
        </p:nvSpPr>
        <p:spPr>
          <a:xfrm>
            <a:off x="2761023" y="2372205"/>
            <a:ext cx="217182" cy="217182"/>
          </a:xfrm>
          <a:prstGeom prst="mathMultiply">
            <a:avLst/>
          </a:prstGeom>
          <a:solidFill>
            <a:schemeClr val="accent3">
              <a:lumMod val="60000"/>
              <a:lumOff val="4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42" name="Cross 6"/>
          <p:cNvSpPr/>
          <p:nvPr/>
        </p:nvSpPr>
        <p:spPr>
          <a:xfrm>
            <a:off x="2904959" y="2372205"/>
            <a:ext cx="217182" cy="217182"/>
          </a:xfrm>
          <a:prstGeom prst="mathMultiply">
            <a:avLst/>
          </a:prstGeom>
          <a:solidFill>
            <a:schemeClr val="accent3">
              <a:lumMod val="60000"/>
              <a:lumOff val="4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Tree>
    <p:custDataLst>
      <p:tags r:id="rId1"/>
    </p:custDataLst>
    <p:extLst>
      <p:ext uri="{BB962C8B-B14F-4D97-AF65-F5344CB8AC3E}">
        <p14:creationId xmlns:p14="http://schemas.microsoft.com/office/powerpoint/2010/main" val="1549911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49852" t="48388" r="37644" b="28444"/>
          <a:stretch/>
        </p:blipFill>
        <p:spPr/>
      </p:pic>
      <p:sp>
        <p:nvSpPr>
          <p:cNvPr id="10" name="Text Placeholder 9"/>
          <p:cNvSpPr>
            <a:spLocks noGrp="1"/>
          </p:cNvSpPr>
          <p:nvPr>
            <p:ph type="body" sz="quarter" idx="14"/>
          </p:nvPr>
        </p:nvSpPr>
        <p:spPr>
          <a:xfrm>
            <a:off x="-1" y="4551971"/>
            <a:ext cx="4617005" cy="591530"/>
          </a:xfrm>
        </p:spPr>
        <p:txBody>
          <a:bodyPr/>
          <a:lstStyle/>
          <a:p>
            <a:r>
              <a:rPr lang="fi-FI" dirty="0" smtClean="0"/>
              <a:t>Path Tracing, 4096 spp</a:t>
            </a:r>
            <a:endParaRPr lang="fi-FI" dirty="0"/>
          </a:p>
        </p:txBody>
      </p:sp>
      <p:pic>
        <p:nvPicPr>
          <p:cNvPr id="9" name="Picture Placeholder 8"/>
          <p:cNvPicPr>
            <a:picLocks noGrp="1" noChangeAspect="1"/>
          </p:cNvPicPr>
          <p:nvPr>
            <p:ph type="pic" idx="15"/>
          </p:nvPr>
        </p:nvPicPr>
        <p:blipFill rotWithShape="1">
          <a:blip r:embed="rId4">
            <a:extLst>
              <a:ext uri="{28A0092B-C50C-407E-A947-70E740481C1C}">
                <a14:useLocalDpi xmlns:a14="http://schemas.microsoft.com/office/drawing/2010/main" val="0"/>
              </a:ext>
            </a:extLst>
          </a:blip>
          <a:srcRect l="49852" t="48388" r="37644" b="28444"/>
          <a:stretch/>
        </p:blipFill>
        <p:spPr/>
      </p:pic>
      <p:sp>
        <p:nvSpPr>
          <p:cNvPr id="3" name="Text Placeholder 2"/>
          <p:cNvSpPr>
            <a:spLocks noGrp="1"/>
          </p:cNvSpPr>
          <p:nvPr>
            <p:ph type="body" sz="quarter" idx="16"/>
          </p:nvPr>
        </p:nvSpPr>
        <p:spPr/>
        <p:txBody>
          <a:bodyPr/>
          <a:lstStyle/>
          <a:p>
            <a:r>
              <a:rPr lang="fi-FI" dirty="0"/>
              <a:t>Ours, Equal Time</a:t>
            </a:r>
          </a:p>
        </p:txBody>
      </p:sp>
      <p:cxnSp>
        <p:nvCxnSpPr>
          <p:cNvPr id="18" name="Straight Connector 17"/>
          <p:cNvCxnSpPr/>
          <p:nvPr/>
        </p:nvCxnSpPr>
        <p:spPr>
          <a:xfrm>
            <a:off x="4572000" y="0"/>
            <a:ext cx="1" cy="5143501"/>
          </a:xfrm>
          <a:prstGeom prst="line">
            <a:avLst/>
          </a:prstGeom>
          <a:ln w="5080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12"/>
          </p:nvPr>
        </p:nvSpPr>
        <p:spPr>
          <a:xfrm>
            <a:off x="7007096" y="4414652"/>
            <a:ext cx="2133600" cy="274637"/>
          </a:xfrm>
        </p:spPr>
        <p:txBody>
          <a:bodyPr/>
          <a:lstStyle/>
          <a:p>
            <a:fld id="{B0B407E7-3A6C-44B6-ADAB-31AD73D40FA0}" type="slidenum">
              <a:rPr lang="en-US" altLang="fi-FI" smtClean="0"/>
              <a:pPr/>
              <a:t>70</a:t>
            </a:fld>
            <a:endParaRPr lang="en-US" altLang="fi-FI" dirty="0"/>
          </a:p>
        </p:txBody>
      </p:sp>
      <p:sp>
        <p:nvSpPr>
          <p:cNvPr id="12" name="nX"/>
          <p:cNvSpPr txBox="1"/>
          <p:nvPr/>
        </p:nvSpPr>
        <p:spPr>
          <a:xfrm>
            <a:off x="4617005" y="-123035"/>
            <a:ext cx="1553630" cy="1569660"/>
          </a:xfrm>
          <a:prstGeom prst="rect">
            <a:avLst/>
          </a:prstGeom>
          <a:noFill/>
          <a:ln>
            <a:noFill/>
          </a:ln>
          <a:effectLst/>
        </p:spPr>
        <p:txBody>
          <a:bodyPr wrap="none" rtlCol="0">
            <a:spAutoFit/>
          </a:bodyPr>
          <a:lstStyle/>
          <a:p>
            <a:r>
              <a:rPr lang="fi-FI" sz="9600" b="1" dirty="0" smtClean="0">
                <a:ln>
                  <a:solidFill>
                    <a:srgbClr val="000000"/>
                  </a:solidFill>
                </a:ln>
                <a:solidFill>
                  <a:schemeClr val="accent5">
                    <a:lumMod val="60000"/>
                    <a:lumOff val="40000"/>
                  </a:schemeClr>
                </a:solidFill>
                <a:effectLst>
                  <a:glow rad="317500">
                    <a:schemeClr val="bg1">
                      <a:alpha val="77000"/>
                    </a:schemeClr>
                  </a:glow>
                  <a:outerShdw blurRad="50800" dist="38100" dir="2700000" algn="tl" rotWithShape="0">
                    <a:prstClr val="black">
                      <a:alpha val="40000"/>
                    </a:prstClr>
                  </a:outerShdw>
                </a:effectLst>
              </a:rPr>
              <a:t>5x</a:t>
            </a:r>
            <a:endParaRPr lang="fi-FI" sz="9600" b="1" dirty="0">
              <a:ln>
                <a:solidFill>
                  <a:srgbClr val="000000"/>
                </a:solidFill>
              </a:ln>
              <a:solidFill>
                <a:schemeClr val="accent5">
                  <a:lumMod val="60000"/>
                  <a:lumOff val="40000"/>
                </a:schemeClr>
              </a:solidFill>
              <a:effectLst>
                <a:glow rad="317500">
                  <a:schemeClr val="bg1">
                    <a:alpha val="77000"/>
                  </a:schemeClr>
                </a:glow>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473749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69CDA9-80C4-4D97-A125-D5DED02C06CC}" type="slidenum">
              <a:rPr lang="en-US" altLang="fi-FI" smtClean="0"/>
              <a:pPr/>
              <a:t>71</a:t>
            </a:fld>
            <a:endParaRPr lang="en-US" altLang="fi-FI"/>
          </a:p>
        </p:txBody>
      </p:sp>
    </p:spTree>
    <p:extLst>
      <p:ext uri="{BB962C8B-B14F-4D97-AF65-F5344CB8AC3E}">
        <p14:creationId xmlns:p14="http://schemas.microsoft.com/office/powerpoint/2010/main" val="791735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3226" t="39123" r="74270" b="37725"/>
          <a:stretch/>
        </p:blipFill>
        <p:spPr/>
      </p:pic>
      <p:sp>
        <p:nvSpPr>
          <p:cNvPr id="10" name="Text Placeholder 9"/>
          <p:cNvSpPr>
            <a:spLocks noGrp="1"/>
          </p:cNvSpPr>
          <p:nvPr>
            <p:ph type="body" sz="quarter" idx="14"/>
          </p:nvPr>
        </p:nvSpPr>
        <p:spPr/>
        <p:txBody>
          <a:bodyPr/>
          <a:lstStyle/>
          <a:p>
            <a:r>
              <a:rPr lang="fi-FI" dirty="0" smtClean="0"/>
              <a:t>Path Tracing, 512 spp</a:t>
            </a:r>
            <a:endParaRPr lang="fi-FI" dirty="0"/>
          </a:p>
        </p:txBody>
      </p:sp>
      <p:pic>
        <p:nvPicPr>
          <p:cNvPr id="9" name="Picture Placeholder 8"/>
          <p:cNvPicPr>
            <a:picLocks noGrp="1" noChangeAspect="1"/>
          </p:cNvPicPr>
          <p:nvPr>
            <p:ph type="pic" idx="15"/>
          </p:nvPr>
        </p:nvPicPr>
        <p:blipFill rotWithShape="1">
          <a:blip r:embed="rId4">
            <a:extLst>
              <a:ext uri="{28A0092B-C50C-407E-A947-70E740481C1C}">
                <a14:useLocalDpi xmlns:a14="http://schemas.microsoft.com/office/drawing/2010/main" val="0"/>
              </a:ext>
            </a:extLst>
          </a:blip>
          <a:srcRect l="13224" t="39122" r="74271" b="37724"/>
          <a:stretch/>
        </p:blipFill>
        <p:spPr/>
      </p:pic>
      <p:sp>
        <p:nvSpPr>
          <p:cNvPr id="3" name="Text Placeholder 2"/>
          <p:cNvSpPr>
            <a:spLocks noGrp="1"/>
          </p:cNvSpPr>
          <p:nvPr>
            <p:ph type="body" sz="quarter" idx="16"/>
          </p:nvPr>
        </p:nvSpPr>
        <p:spPr/>
        <p:txBody>
          <a:bodyPr/>
          <a:lstStyle/>
          <a:p>
            <a:r>
              <a:rPr lang="fi-FI" dirty="0" smtClean="0"/>
              <a:t>Ours, Equal Time</a:t>
            </a:r>
            <a:endParaRPr lang="fi-FI" dirty="0"/>
          </a:p>
        </p:txBody>
      </p:sp>
      <p:cxnSp>
        <p:nvCxnSpPr>
          <p:cNvPr id="18" name="Straight Connector 17"/>
          <p:cNvCxnSpPr/>
          <p:nvPr/>
        </p:nvCxnSpPr>
        <p:spPr>
          <a:xfrm>
            <a:off x="4572000" y="0"/>
            <a:ext cx="1" cy="5143500"/>
          </a:xfrm>
          <a:prstGeom prst="line">
            <a:avLst/>
          </a:prstGeom>
          <a:ln w="5080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12"/>
          </p:nvPr>
        </p:nvSpPr>
        <p:spPr>
          <a:xfrm>
            <a:off x="7010400" y="4414651"/>
            <a:ext cx="2133600" cy="274637"/>
          </a:xfrm>
        </p:spPr>
        <p:txBody>
          <a:bodyPr/>
          <a:lstStyle/>
          <a:p>
            <a:fld id="{B0B407E7-3A6C-44B6-ADAB-31AD73D40FA0}" type="slidenum">
              <a:rPr lang="en-US" altLang="fi-FI" smtClean="0"/>
              <a:pPr/>
              <a:t>72</a:t>
            </a:fld>
            <a:endParaRPr lang="en-US" altLang="fi-FI" dirty="0"/>
          </a:p>
        </p:txBody>
      </p:sp>
      <p:sp>
        <p:nvSpPr>
          <p:cNvPr id="11" name="nX"/>
          <p:cNvSpPr txBox="1"/>
          <p:nvPr/>
        </p:nvSpPr>
        <p:spPr>
          <a:xfrm>
            <a:off x="4617005" y="-115103"/>
            <a:ext cx="1553630" cy="1569660"/>
          </a:xfrm>
          <a:prstGeom prst="rect">
            <a:avLst/>
          </a:prstGeom>
          <a:noFill/>
          <a:ln>
            <a:noFill/>
          </a:ln>
          <a:effectLst/>
        </p:spPr>
        <p:txBody>
          <a:bodyPr wrap="none" rtlCol="0">
            <a:spAutoFit/>
          </a:bodyPr>
          <a:lstStyle/>
          <a:p>
            <a:r>
              <a:rPr lang="fi-FI" sz="9600" b="1" dirty="0" smtClean="0">
                <a:ln>
                  <a:solidFill>
                    <a:srgbClr val="000000"/>
                  </a:solidFill>
                </a:ln>
                <a:solidFill>
                  <a:schemeClr val="accent5">
                    <a:lumMod val="60000"/>
                    <a:lumOff val="40000"/>
                  </a:schemeClr>
                </a:solidFill>
                <a:effectLst>
                  <a:glow rad="317500">
                    <a:schemeClr val="bg1">
                      <a:alpha val="77000"/>
                    </a:schemeClr>
                  </a:glow>
                  <a:outerShdw blurRad="50800" dist="38100" dir="2700000" algn="tl" rotWithShape="0">
                    <a:prstClr val="black">
                      <a:alpha val="40000"/>
                    </a:prstClr>
                  </a:outerShdw>
                </a:effectLst>
              </a:rPr>
              <a:t>5x</a:t>
            </a:r>
            <a:endParaRPr lang="fi-FI" sz="9600" b="1" dirty="0">
              <a:ln>
                <a:solidFill>
                  <a:srgbClr val="000000"/>
                </a:solidFill>
              </a:ln>
              <a:solidFill>
                <a:schemeClr val="accent5">
                  <a:lumMod val="60000"/>
                  <a:lumOff val="40000"/>
                </a:schemeClr>
              </a:solidFill>
              <a:effectLst>
                <a:glow rad="317500">
                  <a:schemeClr val="bg1">
                    <a:alpha val="77000"/>
                  </a:schemeClr>
                </a:glow>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778171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3">
            <a:extLst>
              <a:ext uri="{28A0092B-C50C-407E-A947-70E740481C1C}">
                <a14:useLocalDpi xmlns:a14="http://schemas.microsoft.com/office/drawing/2010/main" val="0"/>
              </a:ext>
            </a:extLst>
          </a:blip>
          <a:srcRect l="23027" r="23027"/>
          <a:stretch>
            <a:fillRect/>
          </a:stretch>
        </p:blipFill>
        <p:spPr/>
      </p:pic>
      <p:sp>
        <p:nvSpPr>
          <p:cNvPr id="10" name="Text Placeholder 9"/>
          <p:cNvSpPr>
            <a:spLocks noGrp="1"/>
          </p:cNvSpPr>
          <p:nvPr>
            <p:ph type="body" sz="quarter" idx="14"/>
          </p:nvPr>
        </p:nvSpPr>
        <p:spPr/>
        <p:txBody>
          <a:bodyPr/>
          <a:lstStyle/>
          <a:p>
            <a:r>
              <a:rPr lang="fi-FI" dirty="0" smtClean="0">
                <a:solidFill>
                  <a:schemeClr val="bg1"/>
                </a:solidFill>
              </a:rPr>
              <a:t>Gradient MLT, 512 spp</a:t>
            </a:r>
            <a:endParaRPr lang="fi-FI" dirty="0">
              <a:solidFill>
                <a:schemeClr val="bg1"/>
              </a:solidFill>
            </a:endParaRPr>
          </a:p>
        </p:txBody>
      </p:sp>
      <p:pic>
        <p:nvPicPr>
          <p:cNvPr id="9" name="Picture Placeholder 8"/>
          <p:cNvPicPr>
            <a:picLocks noGrp="1" noChangeAspect="1"/>
          </p:cNvPicPr>
          <p:nvPr>
            <p:ph type="pic" idx="15"/>
          </p:nvPr>
        </p:nvPicPr>
        <p:blipFill>
          <a:blip r:embed="rId4">
            <a:extLst>
              <a:ext uri="{28A0092B-C50C-407E-A947-70E740481C1C}">
                <a14:useLocalDpi xmlns:a14="http://schemas.microsoft.com/office/drawing/2010/main" val="0"/>
              </a:ext>
            </a:extLst>
          </a:blip>
          <a:srcRect l="23027" r="23027"/>
          <a:stretch>
            <a:fillRect/>
          </a:stretch>
        </p:blipFill>
        <p:spPr/>
      </p:pic>
      <p:sp>
        <p:nvSpPr>
          <p:cNvPr id="3" name="Text Placeholder 2"/>
          <p:cNvSpPr>
            <a:spLocks noGrp="1"/>
          </p:cNvSpPr>
          <p:nvPr>
            <p:ph type="body" sz="quarter" idx="16"/>
          </p:nvPr>
        </p:nvSpPr>
        <p:spPr/>
        <p:txBody>
          <a:bodyPr/>
          <a:lstStyle/>
          <a:p>
            <a:r>
              <a:rPr lang="fi-FI" dirty="0" smtClean="0">
                <a:solidFill>
                  <a:schemeClr val="bg1"/>
                </a:solidFill>
              </a:rPr>
              <a:t>Ours, 512 spp</a:t>
            </a:r>
            <a:endParaRPr lang="fi-FI" dirty="0">
              <a:solidFill>
                <a:schemeClr val="bg1"/>
              </a:solidFill>
            </a:endParaRPr>
          </a:p>
        </p:txBody>
      </p:sp>
      <p:cxnSp>
        <p:nvCxnSpPr>
          <p:cNvPr id="18" name="Straight Connector 17"/>
          <p:cNvCxnSpPr/>
          <p:nvPr/>
        </p:nvCxnSpPr>
        <p:spPr>
          <a:xfrm>
            <a:off x="4572000" y="0"/>
            <a:ext cx="1" cy="5143501"/>
          </a:xfrm>
          <a:prstGeom prst="line">
            <a:avLst/>
          </a:prstGeom>
          <a:ln w="5080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12"/>
          </p:nvPr>
        </p:nvSpPr>
        <p:spPr>
          <a:xfrm>
            <a:off x="7010400" y="4414652"/>
            <a:ext cx="2133600" cy="274637"/>
          </a:xfrm>
        </p:spPr>
        <p:txBody>
          <a:bodyPr/>
          <a:lstStyle/>
          <a:p>
            <a:fld id="{B0B407E7-3A6C-44B6-ADAB-31AD73D40FA0}" type="slidenum">
              <a:rPr lang="en-US" altLang="fi-FI" smtClean="0"/>
              <a:pPr/>
              <a:t>73</a:t>
            </a:fld>
            <a:endParaRPr lang="en-US" altLang="fi-FI"/>
          </a:p>
        </p:txBody>
      </p:sp>
    </p:spTree>
    <p:extLst>
      <p:ext uri="{BB962C8B-B14F-4D97-AF65-F5344CB8AC3E}">
        <p14:creationId xmlns:p14="http://schemas.microsoft.com/office/powerpoint/2010/main" val="4274441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smtClean="0"/>
              <a:t>conclusion</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2469CDA9-80C4-4D97-A125-D5DED02C06CC}" type="slidenum">
              <a:rPr lang="en-US" altLang="fi-FI" smtClean="0"/>
              <a:pPr/>
              <a:t>74</a:t>
            </a:fld>
            <a:endParaRPr lang="en-US" altLang="fi-FI"/>
          </a:p>
        </p:txBody>
      </p:sp>
    </p:spTree>
    <p:extLst>
      <p:ext uri="{BB962C8B-B14F-4D97-AF65-F5344CB8AC3E}">
        <p14:creationId xmlns:p14="http://schemas.microsoft.com/office/powerpoint/2010/main" val="1494593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i-FI" dirty="0" smtClean="0"/>
              <a:t>Conclusion</a:t>
            </a:r>
            <a:endParaRPr lang="en-US" dirty="0"/>
          </a:p>
        </p:txBody>
      </p:sp>
      <p:sp>
        <p:nvSpPr>
          <p:cNvPr id="4" name="Slide Number Placeholder 3"/>
          <p:cNvSpPr>
            <a:spLocks noGrp="1"/>
          </p:cNvSpPr>
          <p:nvPr>
            <p:ph type="sldNum" sz="quarter" idx="12"/>
          </p:nvPr>
        </p:nvSpPr>
        <p:spPr/>
        <p:txBody>
          <a:bodyPr/>
          <a:lstStyle/>
          <a:p>
            <a:fld id="{B0B407E7-3A6C-44B6-ADAB-31AD73D40FA0}" type="slidenum">
              <a:rPr lang="en-US" altLang="fi-FI" smtClean="0"/>
              <a:pPr/>
              <a:t>75</a:t>
            </a:fld>
            <a:endParaRPr lang="en-US" altLang="fi-FI"/>
          </a:p>
        </p:txBody>
      </p:sp>
      <p:sp>
        <p:nvSpPr>
          <p:cNvPr id="26" name="Slide Number Placeholder 1"/>
          <p:cNvSpPr txBox="1">
            <a:spLocks/>
          </p:cNvSpPr>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kern="1200">
                <a:solidFill>
                  <a:srgbClr val="FF5050"/>
                </a:solidFill>
                <a:latin typeface="Arial" charset="0"/>
                <a:ea typeface="ＭＳ Ｐゴシック" pitchFamily="8"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8"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8"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8"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8" charset="-128"/>
                <a:cs typeface="+mn-cs"/>
              </a:defRPr>
            </a:lvl5pPr>
            <a:lvl6pPr marL="2286000" algn="l" defTabSz="914400" rtl="0" eaLnBrk="1" latinLnBrk="0" hangingPunct="1">
              <a:defRPr kern="1200">
                <a:solidFill>
                  <a:schemeClr val="tx1"/>
                </a:solidFill>
                <a:latin typeface="Arial" charset="0"/>
                <a:ea typeface="ＭＳ Ｐゴシック" pitchFamily="8" charset="-128"/>
                <a:cs typeface="+mn-cs"/>
              </a:defRPr>
            </a:lvl6pPr>
            <a:lvl7pPr marL="2743200" algn="l" defTabSz="914400" rtl="0" eaLnBrk="1" latinLnBrk="0" hangingPunct="1">
              <a:defRPr kern="1200">
                <a:solidFill>
                  <a:schemeClr val="tx1"/>
                </a:solidFill>
                <a:latin typeface="Arial" charset="0"/>
                <a:ea typeface="ＭＳ Ｐゴシック" pitchFamily="8" charset="-128"/>
                <a:cs typeface="+mn-cs"/>
              </a:defRPr>
            </a:lvl7pPr>
            <a:lvl8pPr marL="3200400" algn="l" defTabSz="914400" rtl="0" eaLnBrk="1" latinLnBrk="0" hangingPunct="1">
              <a:defRPr kern="1200">
                <a:solidFill>
                  <a:schemeClr val="tx1"/>
                </a:solidFill>
                <a:latin typeface="Arial" charset="0"/>
                <a:ea typeface="ＭＳ Ｐゴシック" pitchFamily="8" charset="-128"/>
                <a:cs typeface="+mn-cs"/>
              </a:defRPr>
            </a:lvl8pPr>
            <a:lvl9pPr marL="3657600" algn="l" defTabSz="914400" rtl="0" eaLnBrk="1" latinLnBrk="0" hangingPunct="1">
              <a:defRPr kern="1200">
                <a:solidFill>
                  <a:schemeClr val="tx1"/>
                </a:solidFill>
                <a:latin typeface="Arial" charset="0"/>
                <a:ea typeface="ＭＳ Ｐゴシック" pitchFamily="8" charset="-128"/>
                <a:cs typeface="+mn-cs"/>
              </a:defRPr>
            </a:lvl9pPr>
          </a:lstStyle>
          <a:p>
            <a:fld id="{CDB8BC0E-CEE3-4EC1-B849-44D559D8322A}" type="slidenum">
              <a:rPr lang="en-US" altLang="fi-FI" smtClean="0"/>
              <a:pPr/>
              <a:t>75</a:t>
            </a:fld>
            <a:endParaRPr lang="en-US" altLang="fi-FI"/>
          </a:p>
        </p:txBody>
      </p:sp>
      <p:sp>
        <p:nvSpPr>
          <p:cNvPr id="28" name="TextBox 27"/>
          <p:cNvSpPr txBox="1"/>
          <p:nvPr/>
        </p:nvSpPr>
        <p:spPr>
          <a:xfrm>
            <a:off x="1351005" y="1742303"/>
            <a:ext cx="7721495" cy="2677656"/>
          </a:xfrm>
          <a:prstGeom prst="rect">
            <a:avLst/>
          </a:prstGeom>
          <a:noFill/>
        </p:spPr>
        <p:txBody>
          <a:bodyPr wrap="square" rtlCol="0">
            <a:spAutoFit/>
          </a:bodyPr>
          <a:lstStyle/>
          <a:p>
            <a:r>
              <a:rPr lang="fi-FI" sz="3200" dirty="0">
                <a:solidFill>
                  <a:srgbClr val="000000"/>
                </a:solidFill>
              </a:rPr>
              <a:t>Introduced gradient-domain path tracing</a:t>
            </a:r>
          </a:p>
          <a:p>
            <a:pPr marL="457200" lvl="2"/>
            <a:r>
              <a:rPr lang="fi-FI" sz="2000" dirty="0" smtClean="0">
                <a:solidFill>
                  <a:srgbClr val="000000"/>
                </a:solidFill>
              </a:rPr>
              <a:t>5x </a:t>
            </a:r>
            <a:r>
              <a:rPr lang="fi-FI" sz="2000" dirty="0">
                <a:solidFill>
                  <a:srgbClr val="000000"/>
                </a:solidFill>
              </a:rPr>
              <a:t>to 12x faster than standard path </a:t>
            </a:r>
            <a:r>
              <a:rPr lang="fi-FI" sz="2000" dirty="0" smtClean="0">
                <a:solidFill>
                  <a:srgbClr val="000000"/>
                </a:solidFill>
              </a:rPr>
              <a:t>tracing</a:t>
            </a:r>
          </a:p>
          <a:p>
            <a:pPr marL="457200" lvl="2"/>
            <a:r>
              <a:rPr lang="fi-FI" sz="2000" dirty="0" smtClean="0">
                <a:solidFill>
                  <a:srgbClr val="000000"/>
                </a:solidFill>
              </a:rPr>
              <a:t>Unbiased with L2 Poisson reconstruction</a:t>
            </a:r>
          </a:p>
          <a:p>
            <a:pPr marL="457200" lvl="2"/>
            <a:endParaRPr lang="fi-FI" sz="3200" dirty="0" smtClean="0">
              <a:solidFill>
                <a:srgbClr val="000000"/>
              </a:solidFill>
            </a:endParaRPr>
          </a:p>
          <a:p>
            <a:r>
              <a:rPr lang="fi-FI" sz="3200" dirty="0" smtClean="0">
                <a:solidFill>
                  <a:srgbClr val="000000"/>
                </a:solidFill>
              </a:rPr>
              <a:t>First </a:t>
            </a:r>
            <a:r>
              <a:rPr lang="fi-FI" sz="3200" dirty="0">
                <a:solidFill>
                  <a:srgbClr val="000000"/>
                </a:solidFill>
              </a:rPr>
              <a:t>end-to-end </a:t>
            </a:r>
            <a:r>
              <a:rPr lang="fi-FI" sz="3200" dirty="0" smtClean="0">
                <a:solidFill>
                  <a:srgbClr val="000000"/>
                </a:solidFill>
              </a:rPr>
              <a:t>frequency-domain analysis </a:t>
            </a:r>
            <a:r>
              <a:rPr lang="fi-FI" sz="3200" dirty="0">
                <a:solidFill>
                  <a:srgbClr val="000000"/>
                </a:solidFill>
              </a:rPr>
              <a:t>on gradient-domain </a:t>
            </a:r>
            <a:r>
              <a:rPr lang="fi-FI" sz="3200" dirty="0" smtClean="0">
                <a:solidFill>
                  <a:srgbClr val="000000"/>
                </a:solidFill>
              </a:rPr>
              <a:t>rendering</a:t>
            </a:r>
          </a:p>
        </p:txBody>
      </p:sp>
    </p:spTree>
    <p:extLst>
      <p:ext uri="{BB962C8B-B14F-4D97-AF65-F5344CB8AC3E}">
        <p14:creationId xmlns:p14="http://schemas.microsoft.com/office/powerpoint/2010/main" val="2703713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i-FI" dirty="0"/>
              <a:t>Future Work</a:t>
            </a:r>
            <a:endParaRPr lang="en-US" dirty="0"/>
          </a:p>
        </p:txBody>
      </p:sp>
      <p:sp>
        <p:nvSpPr>
          <p:cNvPr id="4" name="Slide Number Placeholder 3"/>
          <p:cNvSpPr>
            <a:spLocks noGrp="1"/>
          </p:cNvSpPr>
          <p:nvPr>
            <p:ph type="sldNum" sz="quarter" idx="12"/>
          </p:nvPr>
        </p:nvSpPr>
        <p:spPr/>
        <p:txBody>
          <a:bodyPr/>
          <a:lstStyle/>
          <a:p>
            <a:fld id="{B0B407E7-3A6C-44B6-ADAB-31AD73D40FA0}" type="slidenum">
              <a:rPr lang="en-US" altLang="fi-FI" smtClean="0"/>
              <a:pPr/>
              <a:t>76</a:t>
            </a:fld>
            <a:endParaRPr lang="en-US" altLang="fi-FI"/>
          </a:p>
        </p:txBody>
      </p:sp>
      <p:sp>
        <p:nvSpPr>
          <p:cNvPr id="26" name="Slide Number Placeholder 1"/>
          <p:cNvSpPr txBox="1">
            <a:spLocks/>
          </p:cNvSpPr>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kern="1200">
                <a:solidFill>
                  <a:srgbClr val="FF5050"/>
                </a:solidFill>
                <a:latin typeface="Arial" charset="0"/>
                <a:ea typeface="ＭＳ Ｐゴシック" pitchFamily="8"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8"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8"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8"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8" charset="-128"/>
                <a:cs typeface="+mn-cs"/>
              </a:defRPr>
            </a:lvl5pPr>
            <a:lvl6pPr marL="2286000" algn="l" defTabSz="914400" rtl="0" eaLnBrk="1" latinLnBrk="0" hangingPunct="1">
              <a:defRPr kern="1200">
                <a:solidFill>
                  <a:schemeClr val="tx1"/>
                </a:solidFill>
                <a:latin typeface="Arial" charset="0"/>
                <a:ea typeface="ＭＳ Ｐゴシック" pitchFamily="8" charset="-128"/>
                <a:cs typeface="+mn-cs"/>
              </a:defRPr>
            </a:lvl6pPr>
            <a:lvl7pPr marL="2743200" algn="l" defTabSz="914400" rtl="0" eaLnBrk="1" latinLnBrk="0" hangingPunct="1">
              <a:defRPr kern="1200">
                <a:solidFill>
                  <a:schemeClr val="tx1"/>
                </a:solidFill>
                <a:latin typeface="Arial" charset="0"/>
                <a:ea typeface="ＭＳ Ｐゴシック" pitchFamily="8" charset="-128"/>
                <a:cs typeface="+mn-cs"/>
              </a:defRPr>
            </a:lvl7pPr>
            <a:lvl8pPr marL="3200400" algn="l" defTabSz="914400" rtl="0" eaLnBrk="1" latinLnBrk="0" hangingPunct="1">
              <a:defRPr kern="1200">
                <a:solidFill>
                  <a:schemeClr val="tx1"/>
                </a:solidFill>
                <a:latin typeface="Arial" charset="0"/>
                <a:ea typeface="ＭＳ Ｐゴシック" pitchFamily="8" charset="-128"/>
                <a:cs typeface="+mn-cs"/>
              </a:defRPr>
            </a:lvl8pPr>
            <a:lvl9pPr marL="3657600" algn="l" defTabSz="914400" rtl="0" eaLnBrk="1" latinLnBrk="0" hangingPunct="1">
              <a:defRPr kern="1200">
                <a:solidFill>
                  <a:schemeClr val="tx1"/>
                </a:solidFill>
                <a:latin typeface="Arial" charset="0"/>
                <a:ea typeface="ＭＳ Ｐゴシック" pitchFamily="8" charset="-128"/>
                <a:cs typeface="+mn-cs"/>
              </a:defRPr>
            </a:lvl9pPr>
          </a:lstStyle>
          <a:p>
            <a:fld id="{CDB8BC0E-CEE3-4EC1-B849-44D559D8322A}" type="slidenum">
              <a:rPr lang="en-US" altLang="fi-FI" smtClean="0"/>
              <a:pPr/>
              <a:t>76</a:t>
            </a:fld>
            <a:endParaRPr lang="en-US" altLang="fi-FI"/>
          </a:p>
        </p:txBody>
      </p:sp>
      <p:sp>
        <p:nvSpPr>
          <p:cNvPr id="9" name="TextBox 8"/>
          <p:cNvSpPr txBox="1"/>
          <p:nvPr/>
        </p:nvSpPr>
        <p:spPr>
          <a:xfrm>
            <a:off x="1351005" y="1742303"/>
            <a:ext cx="7721495" cy="1569660"/>
          </a:xfrm>
          <a:prstGeom prst="rect">
            <a:avLst/>
          </a:prstGeom>
          <a:noFill/>
        </p:spPr>
        <p:txBody>
          <a:bodyPr wrap="square" rtlCol="0">
            <a:spAutoFit/>
          </a:bodyPr>
          <a:lstStyle/>
          <a:p>
            <a:r>
              <a:rPr lang="fi-FI" sz="3200" dirty="0">
                <a:solidFill>
                  <a:srgbClr val="000000"/>
                </a:solidFill>
              </a:rPr>
              <a:t>Adaptive sampling</a:t>
            </a:r>
          </a:p>
          <a:p>
            <a:endParaRPr lang="fi-FI" sz="3200" dirty="0">
              <a:solidFill>
                <a:srgbClr val="000000"/>
              </a:solidFill>
            </a:endParaRPr>
          </a:p>
          <a:p>
            <a:r>
              <a:rPr lang="fi-FI" sz="3200" dirty="0">
                <a:solidFill>
                  <a:srgbClr val="000000"/>
                </a:solidFill>
              </a:rPr>
              <a:t>Other gradient-domain methods</a:t>
            </a:r>
            <a:r>
              <a:rPr lang="fi-FI" sz="3200" dirty="0" smtClean="0">
                <a:solidFill>
                  <a:srgbClr val="000000"/>
                </a:solidFill>
              </a:rPr>
              <a:t>!</a:t>
            </a:r>
            <a:endParaRPr lang="fi-FI" sz="3200" dirty="0">
              <a:solidFill>
                <a:srgbClr val="000000"/>
              </a:solidFill>
            </a:endParaRPr>
          </a:p>
        </p:txBody>
      </p:sp>
    </p:spTree>
    <p:extLst>
      <p:ext uri="{BB962C8B-B14F-4D97-AF65-F5344CB8AC3E}">
        <p14:creationId xmlns:p14="http://schemas.microsoft.com/office/powerpoint/2010/main" val="3544514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DB8BC0E-CEE3-4EC1-B849-44D559D8322A}" type="slidenum">
              <a:rPr lang="en-US" altLang="fi-FI" smtClean="0"/>
              <a:pPr/>
              <a:t>77</a:t>
            </a:fld>
            <a:endParaRPr lang="en-US" altLang="fi-FI"/>
          </a:p>
        </p:txBody>
      </p:sp>
      <p:sp>
        <p:nvSpPr>
          <p:cNvPr id="3" name="TextBox 2"/>
          <p:cNvSpPr txBox="1"/>
          <p:nvPr/>
        </p:nvSpPr>
        <p:spPr>
          <a:xfrm>
            <a:off x="1978090" y="1698171"/>
            <a:ext cx="5141167" cy="1200329"/>
          </a:xfrm>
          <a:prstGeom prst="rect">
            <a:avLst/>
          </a:prstGeom>
          <a:noFill/>
        </p:spPr>
        <p:txBody>
          <a:bodyPr wrap="square" rtlCol="0">
            <a:spAutoFit/>
          </a:bodyPr>
          <a:lstStyle/>
          <a:p>
            <a:r>
              <a:rPr lang="fi-FI" sz="7200" dirty="0" smtClean="0">
                <a:solidFill>
                  <a:schemeClr val="bg1"/>
                </a:solidFill>
              </a:rPr>
              <a:t>Thank you!</a:t>
            </a:r>
            <a:endParaRPr lang="en-US" sz="7200" dirty="0">
              <a:solidFill>
                <a:schemeClr val="bg1"/>
              </a:solidFill>
            </a:endParaRPr>
          </a:p>
        </p:txBody>
      </p:sp>
    </p:spTree>
    <p:extLst>
      <p:ext uri="{BB962C8B-B14F-4D97-AF65-F5344CB8AC3E}">
        <p14:creationId xmlns:p14="http://schemas.microsoft.com/office/powerpoint/2010/main" val="2011393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 name="Shadow Maker"/>
          <p:cNvSpPr/>
          <p:nvPr/>
        </p:nvSpPr>
        <p:spPr>
          <a:xfrm>
            <a:off x="3923625" y="3987801"/>
            <a:ext cx="1318026" cy="889421"/>
          </a:xfrm>
          <a:custGeom>
            <a:avLst/>
            <a:gdLst>
              <a:gd name="connsiteX0" fmla="*/ 3175000 w 5562600"/>
              <a:gd name="connsiteY0" fmla="*/ 1955800 h 1981200"/>
              <a:gd name="connsiteX1" fmla="*/ 2679700 w 5562600"/>
              <a:gd name="connsiteY1" fmla="*/ 1460500 h 1981200"/>
              <a:gd name="connsiteX2" fmla="*/ 1073150 w 5562600"/>
              <a:gd name="connsiteY2" fmla="*/ 1428750 h 1981200"/>
              <a:gd name="connsiteX3" fmla="*/ 0 w 5562600"/>
              <a:gd name="connsiteY3" fmla="*/ 12700 h 1981200"/>
              <a:gd name="connsiteX4" fmla="*/ 4038600 w 5562600"/>
              <a:gd name="connsiteY4" fmla="*/ 0 h 1981200"/>
              <a:gd name="connsiteX5" fmla="*/ 5562600 w 5562600"/>
              <a:gd name="connsiteY5" fmla="*/ 1447800 h 1981200"/>
              <a:gd name="connsiteX6" fmla="*/ 3892550 w 5562600"/>
              <a:gd name="connsiteY6" fmla="*/ 1422400 h 1981200"/>
              <a:gd name="connsiteX7" fmla="*/ 4597400 w 5562600"/>
              <a:gd name="connsiteY7" fmla="*/ 1981200 h 1981200"/>
              <a:gd name="connsiteX8" fmla="*/ 3175000 w 5562600"/>
              <a:gd name="connsiteY8" fmla="*/ 1955800 h 1981200"/>
              <a:gd name="connsiteX0" fmla="*/ 3175000 w 6197600"/>
              <a:gd name="connsiteY0" fmla="*/ 4146550 h 4171950"/>
              <a:gd name="connsiteX1" fmla="*/ 2679700 w 6197600"/>
              <a:gd name="connsiteY1" fmla="*/ 3651250 h 4171950"/>
              <a:gd name="connsiteX2" fmla="*/ 1073150 w 6197600"/>
              <a:gd name="connsiteY2" fmla="*/ 3619500 h 4171950"/>
              <a:gd name="connsiteX3" fmla="*/ 0 w 6197600"/>
              <a:gd name="connsiteY3" fmla="*/ 2203450 h 4171950"/>
              <a:gd name="connsiteX4" fmla="*/ 6197600 w 6197600"/>
              <a:gd name="connsiteY4" fmla="*/ 0 h 4171950"/>
              <a:gd name="connsiteX5" fmla="*/ 5562600 w 6197600"/>
              <a:gd name="connsiteY5" fmla="*/ 3638550 h 4171950"/>
              <a:gd name="connsiteX6" fmla="*/ 3892550 w 6197600"/>
              <a:gd name="connsiteY6" fmla="*/ 3613150 h 4171950"/>
              <a:gd name="connsiteX7" fmla="*/ 4597400 w 6197600"/>
              <a:gd name="connsiteY7" fmla="*/ 4171950 h 4171950"/>
              <a:gd name="connsiteX8" fmla="*/ 3175000 w 6197600"/>
              <a:gd name="connsiteY8" fmla="*/ 4146550 h 4171950"/>
              <a:gd name="connsiteX0" fmla="*/ 3175000 w 6203950"/>
              <a:gd name="connsiteY0" fmla="*/ 4146550 h 4171950"/>
              <a:gd name="connsiteX1" fmla="*/ 2679700 w 6203950"/>
              <a:gd name="connsiteY1" fmla="*/ 3651250 h 4171950"/>
              <a:gd name="connsiteX2" fmla="*/ 1073150 w 6203950"/>
              <a:gd name="connsiteY2" fmla="*/ 3619500 h 4171950"/>
              <a:gd name="connsiteX3" fmla="*/ 0 w 6203950"/>
              <a:gd name="connsiteY3" fmla="*/ 2203450 h 4171950"/>
              <a:gd name="connsiteX4" fmla="*/ 6197600 w 6203950"/>
              <a:gd name="connsiteY4" fmla="*/ 0 h 4171950"/>
              <a:gd name="connsiteX5" fmla="*/ 6203950 w 6203950"/>
              <a:gd name="connsiteY5" fmla="*/ 3308350 h 4171950"/>
              <a:gd name="connsiteX6" fmla="*/ 3892550 w 6203950"/>
              <a:gd name="connsiteY6" fmla="*/ 3613150 h 4171950"/>
              <a:gd name="connsiteX7" fmla="*/ 4597400 w 6203950"/>
              <a:gd name="connsiteY7" fmla="*/ 4171950 h 4171950"/>
              <a:gd name="connsiteX8" fmla="*/ 3175000 w 6203950"/>
              <a:gd name="connsiteY8" fmla="*/ 4146550 h 4171950"/>
              <a:gd name="connsiteX0" fmla="*/ 3175000 w 6203950"/>
              <a:gd name="connsiteY0" fmla="*/ 4146550 h 4171950"/>
              <a:gd name="connsiteX1" fmla="*/ 2679700 w 6203950"/>
              <a:gd name="connsiteY1" fmla="*/ 3651250 h 4171950"/>
              <a:gd name="connsiteX2" fmla="*/ 1073150 w 6203950"/>
              <a:gd name="connsiteY2" fmla="*/ 3619500 h 4171950"/>
              <a:gd name="connsiteX3" fmla="*/ 0 w 6203950"/>
              <a:gd name="connsiteY3" fmla="*/ 2203450 h 4171950"/>
              <a:gd name="connsiteX4" fmla="*/ 6197600 w 6203950"/>
              <a:gd name="connsiteY4" fmla="*/ 0 h 4171950"/>
              <a:gd name="connsiteX5" fmla="*/ 6203950 w 6203950"/>
              <a:gd name="connsiteY5" fmla="*/ 3308350 h 4171950"/>
              <a:gd name="connsiteX6" fmla="*/ 4451350 w 6203950"/>
              <a:gd name="connsiteY6" fmla="*/ 3149600 h 4171950"/>
              <a:gd name="connsiteX7" fmla="*/ 4597400 w 6203950"/>
              <a:gd name="connsiteY7" fmla="*/ 4171950 h 4171950"/>
              <a:gd name="connsiteX8" fmla="*/ 3175000 w 6203950"/>
              <a:gd name="connsiteY8" fmla="*/ 4146550 h 4171950"/>
              <a:gd name="connsiteX0" fmla="*/ 3175000 w 6203950"/>
              <a:gd name="connsiteY0" fmla="*/ 4146550 h 4171950"/>
              <a:gd name="connsiteX1" fmla="*/ 2679700 w 6203950"/>
              <a:gd name="connsiteY1" fmla="*/ 3651250 h 4171950"/>
              <a:gd name="connsiteX2" fmla="*/ 1073150 w 6203950"/>
              <a:gd name="connsiteY2" fmla="*/ 3619500 h 4171950"/>
              <a:gd name="connsiteX3" fmla="*/ 0 w 6203950"/>
              <a:gd name="connsiteY3" fmla="*/ 2203450 h 4171950"/>
              <a:gd name="connsiteX4" fmla="*/ 6197600 w 6203950"/>
              <a:gd name="connsiteY4" fmla="*/ 0 h 4171950"/>
              <a:gd name="connsiteX5" fmla="*/ 6203950 w 6203950"/>
              <a:gd name="connsiteY5" fmla="*/ 3308350 h 4171950"/>
              <a:gd name="connsiteX6" fmla="*/ 4216400 w 6203950"/>
              <a:gd name="connsiteY6" fmla="*/ 3213100 h 4171950"/>
              <a:gd name="connsiteX7" fmla="*/ 4597400 w 6203950"/>
              <a:gd name="connsiteY7" fmla="*/ 4171950 h 4171950"/>
              <a:gd name="connsiteX8" fmla="*/ 3175000 w 6203950"/>
              <a:gd name="connsiteY8" fmla="*/ 4146550 h 4171950"/>
              <a:gd name="connsiteX0" fmla="*/ 3175000 w 6203950"/>
              <a:gd name="connsiteY0" fmla="*/ 4146550 h 4171950"/>
              <a:gd name="connsiteX1" fmla="*/ 2679700 w 6203950"/>
              <a:gd name="connsiteY1" fmla="*/ 3651250 h 4171950"/>
              <a:gd name="connsiteX2" fmla="*/ 1073150 w 6203950"/>
              <a:gd name="connsiteY2" fmla="*/ 3619500 h 4171950"/>
              <a:gd name="connsiteX3" fmla="*/ 0 w 6203950"/>
              <a:gd name="connsiteY3" fmla="*/ 2203450 h 4171950"/>
              <a:gd name="connsiteX4" fmla="*/ 6197600 w 6203950"/>
              <a:gd name="connsiteY4" fmla="*/ 0 h 4171950"/>
              <a:gd name="connsiteX5" fmla="*/ 6203950 w 6203950"/>
              <a:gd name="connsiteY5" fmla="*/ 3308350 h 4171950"/>
              <a:gd name="connsiteX6" fmla="*/ 4330700 w 6203950"/>
              <a:gd name="connsiteY6" fmla="*/ 3327400 h 4171950"/>
              <a:gd name="connsiteX7" fmla="*/ 4597400 w 6203950"/>
              <a:gd name="connsiteY7" fmla="*/ 4171950 h 4171950"/>
              <a:gd name="connsiteX8" fmla="*/ 3175000 w 6203950"/>
              <a:gd name="connsiteY8" fmla="*/ 4146550 h 4171950"/>
              <a:gd name="connsiteX0" fmla="*/ 3175000 w 6203950"/>
              <a:gd name="connsiteY0" fmla="*/ 4146550 h 4146550"/>
              <a:gd name="connsiteX1" fmla="*/ 2679700 w 6203950"/>
              <a:gd name="connsiteY1" fmla="*/ 3651250 h 4146550"/>
              <a:gd name="connsiteX2" fmla="*/ 1073150 w 6203950"/>
              <a:gd name="connsiteY2" fmla="*/ 3619500 h 4146550"/>
              <a:gd name="connsiteX3" fmla="*/ 0 w 6203950"/>
              <a:gd name="connsiteY3" fmla="*/ 2203450 h 4146550"/>
              <a:gd name="connsiteX4" fmla="*/ 6197600 w 6203950"/>
              <a:gd name="connsiteY4" fmla="*/ 0 h 4146550"/>
              <a:gd name="connsiteX5" fmla="*/ 6203950 w 6203950"/>
              <a:gd name="connsiteY5" fmla="*/ 3308350 h 4146550"/>
              <a:gd name="connsiteX6" fmla="*/ 4330700 w 6203950"/>
              <a:gd name="connsiteY6" fmla="*/ 3327400 h 4146550"/>
              <a:gd name="connsiteX7" fmla="*/ 4171950 w 6203950"/>
              <a:gd name="connsiteY7" fmla="*/ 4127500 h 4146550"/>
              <a:gd name="connsiteX8" fmla="*/ 3175000 w 6203950"/>
              <a:gd name="connsiteY8" fmla="*/ 4146550 h 4146550"/>
              <a:gd name="connsiteX0" fmla="*/ 3175000 w 6203950"/>
              <a:gd name="connsiteY0" fmla="*/ 4146550 h 4184650"/>
              <a:gd name="connsiteX1" fmla="*/ 2679700 w 6203950"/>
              <a:gd name="connsiteY1" fmla="*/ 3651250 h 4184650"/>
              <a:gd name="connsiteX2" fmla="*/ 1073150 w 6203950"/>
              <a:gd name="connsiteY2" fmla="*/ 3619500 h 4184650"/>
              <a:gd name="connsiteX3" fmla="*/ 0 w 6203950"/>
              <a:gd name="connsiteY3" fmla="*/ 2203450 h 4184650"/>
              <a:gd name="connsiteX4" fmla="*/ 6197600 w 6203950"/>
              <a:gd name="connsiteY4" fmla="*/ 0 h 4184650"/>
              <a:gd name="connsiteX5" fmla="*/ 6203950 w 6203950"/>
              <a:gd name="connsiteY5" fmla="*/ 3308350 h 4184650"/>
              <a:gd name="connsiteX6" fmla="*/ 4330700 w 6203950"/>
              <a:gd name="connsiteY6" fmla="*/ 3327400 h 4184650"/>
              <a:gd name="connsiteX7" fmla="*/ 4559300 w 6203950"/>
              <a:gd name="connsiteY7" fmla="*/ 4184650 h 4184650"/>
              <a:gd name="connsiteX8" fmla="*/ 3175000 w 6203950"/>
              <a:gd name="connsiteY8" fmla="*/ 4146550 h 4184650"/>
              <a:gd name="connsiteX0" fmla="*/ 3175000 w 6203950"/>
              <a:gd name="connsiteY0" fmla="*/ 4178300 h 4184650"/>
              <a:gd name="connsiteX1" fmla="*/ 2679700 w 6203950"/>
              <a:gd name="connsiteY1" fmla="*/ 3651250 h 4184650"/>
              <a:gd name="connsiteX2" fmla="*/ 1073150 w 6203950"/>
              <a:gd name="connsiteY2" fmla="*/ 3619500 h 4184650"/>
              <a:gd name="connsiteX3" fmla="*/ 0 w 6203950"/>
              <a:gd name="connsiteY3" fmla="*/ 2203450 h 4184650"/>
              <a:gd name="connsiteX4" fmla="*/ 6197600 w 6203950"/>
              <a:gd name="connsiteY4" fmla="*/ 0 h 4184650"/>
              <a:gd name="connsiteX5" fmla="*/ 6203950 w 6203950"/>
              <a:gd name="connsiteY5" fmla="*/ 3308350 h 4184650"/>
              <a:gd name="connsiteX6" fmla="*/ 4330700 w 6203950"/>
              <a:gd name="connsiteY6" fmla="*/ 3327400 h 4184650"/>
              <a:gd name="connsiteX7" fmla="*/ 4559300 w 6203950"/>
              <a:gd name="connsiteY7" fmla="*/ 4184650 h 4184650"/>
              <a:gd name="connsiteX8" fmla="*/ 3175000 w 6203950"/>
              <a:gd name="connsiteY8" fmla="*/ 4178300 h 4184650"/>
              <a:gd name="connsiteX0" fmla="*/ 3175000 w 6203950"/>
              <a:gd name="connsiteY0" fmla="*/ 4178300 h 4184650"/>
              <a:gd name="connsiteX1" fmla="*/ 3136900 w 6203950"/>
              <a:gd name="connsiteY1" fmla="*/ 3308350 h 4184650"/>
              <a:gd name="connsiteX2" fmla="*/ 1073150 w 6203950"/>
              <a:gd name="connsiteY2" fmla="*/ 3619500 h 4184650"/>
              <a:gd name="connsiteX3" fmla="*/ 0 w 6203950"/>
              <a:gd name="connsiteY3" fmla="*/ 2203450 h 4184650"/>
              <a:gd name="connsiteX4" fmla="*/ 6197600 w 6203950"/>
              <a:gd name="connsiteY4" fmla="*/ 0 h 4184650"/>
              <a:gd name="connsiteX5" fmla="*/ 6203950 w 6203950"/>
              <a:gd name="connsiteY5" fmla="*/ 3308350 h 4184650"/>
              <a:gd name="connsiteX6" fmla="*/ 4330700 w 6203950"/>
              <a:gd name="connsiteY6" fmla="*/ 3327400 h 4184650"/>
              <a:gd name="connsiteX7" fmla="*/ 4559300 w 6203950"/>
              <a:gd name="connsiteY7" fmla="*/ 4184650 h 4184650"/>
              <a:gd name="connsiteX8" fmla="*/ 3175000 w 6203950"/>
              <a:gd name="connsiteY8" fmla="*/ 4178300 h 4184650"/>
              <a:gd name="connsiteX0" fmla="*/ 3175000 w 6203950"/>
              <a:gd name="connsiteY0" fmla="*/ 4178300 h 4184650"/>
              <a:gd name="connsiteX1" fmla="*/ 3657600 w 6203950"/>
              <a:gd name="connsiteY1" fmla="*/ 3232150 h 4184650"/>
              <a:gd name="connsiteX2" fmla="*/ 1073150 w 6203950"/>
              <a:gd name="connsiteY2" fmla="*/ 3619500 h 4184650"/>
              <a:gd name="connsiteX3" fmla="*/ 0 w 6203950"/>
              <a:gd name="connsiteY3" fmla="*/ 2203450 h 4184650"/>
              <a:gd name="connsiteX4" fmla="*/ 6197600 w 6203950"/>
              <a:gd name="connsiteY4" fmla="*/ 0 h 4184650"/>
              <a:gd name="connsiteX5" fmla="*/ 6203950 w 6203950"/>
              <a:gd name="connsiteY5" fmla="*/ 3308350 h 4184650"/>
              <a:gd name="connsiteX6" fmla="*/ 4330700 w 6203950"/>
              <a:gd name="connsiteY6" fmla="*/ 3327400 h 4184650"/>
              <a:gd name="connsiteX7" fmla="*/ 4559300 w 6203950"/>
              <a:gd name="connsiteY7" fmla="*/ 4184650 h 4184650"/>
              <a:gd name="connsiteX8" fmla="*/ 3175000 w 6203950"/>
              <a:gd name="connsiteY8" fmla="*/ 4178300 h 4184650"/>
              <a:gd name="connsiteX0" fmla="*/ 3175000 w 6203950"/>
              <a:gd name="connsiteY0" fmla="*/ 4178300 h 4184650"/>
              <a:gd name="connsiteX1" fmla="*/ 3390900 w 6203950"/>
              <a:gd name="connsiteY1" fmla="*/ 3346450 h 4184650"/>
              <a:gd name="connsiteX2" fmla="*/ 1073150 w 6203950"/>
              <a:gd name="connsiteY2" fmla="*/ 3619500 h 4184650"/>
              <a:gd name="connsiteX3" fmla="*/ 0 w 6203950"/>
              <a:gd name="connsiteY3" fmla="*/ 2203450 h 4184650"/>
              <a:gd name="connsiteX4" fmla="*/ 6197600 w 6203950"/>
              <a:gd name="connsiteY4" fmla="*/ 0 h 4184650"/>
              <a:gd name="connsiteX5" fmla="*/ 6203950 w 6203950"/>
              <a:gd name="connsiteY5" fmla="*/ 3308350 h 4184650"/>
              <a:gd name="connsiteX6" fmla="*/ 4330700 w 6203950"/>
              <a:gd name="connsiteY6" fmla="*/ 3327400 h 4184650"/>
              <a:gd name="connsiteX7" fmla="*/ 4559300 w 6203950"/>
              <a:gd name="connsiteY7" fmla="*/ 4184650 h 4184650"/>
              <a:gd name="connsiteX8" fmla="*/ 3175000 w 6203950"/>
              <a:gd name="connsiteY8" fmla="*/ 4178300 h 4184650"/>
              <a:gd name="connsiteX0" fmla="*/ 3175000 w 6203950"/>
              <a:gd name="connsiteY0" fmla="*/ 4178300 h 4184650"/>
              <a:gd name="connsiteX1" fmla="*/ 3390900 w 6203950"/>
              <a:gd name="connsiteY1" fmla="*/ 3346450 h 4184650"/>
              <a:gd name="connsiteX2" fmla="*/ 1479550 w 6203950"/>
              <a:gd name="connsiteY2" fmla="*/ 2838450 h 4184650"/>
              <a:gd name="connsiteX3" fmla="*/ 0 w 6203950"/>
              <a:gd name="connsiteY3" fmla="*/ 2203450 h 4184650"/>
              <a:gd name="connsiteX4" fmla="*/ 6197600 w 6203950"/>
              <a:gd name="connsiteY4" fmla="*/ 0 h 4184650"/>
              <a:gd name="connsiteX5" fmla="*/ 6203950 w 6203950"/>
              <a:gd name="connsiteY5" fmla="*/ 3308350 h 4184650"/>
              <a:gd name="connsiteX6" fmla="*/ 4330700 w 6203950"/>
              <a:gd name="connsiteY6" fmla="*/ 3327400 h 4184650"/>
              <a:gd name="connsiteX7" fmla="*/ 4559300 w 6203950"/>
              <a:gd name="connsiteY7" fmla="*/ 4184650 h 4184650"/>
              <a:gd name="connsiteX8" fmla="*/ 3175000 w 6203950"/>
              <a:gd name="connsiteY8" fmla="*/ 4178300 h 4184650"/>
              <a:gd name="connsiteX0" fmla="*/ 3175000 w 6203950"/>
              <a:gd name="connsiteY0" fmla="*/ 4178300 h 4184650"/>
              <a:gd name="connsiteX1" fmla="*/ 3390900 w 6203950"/>
              <a:gd name="connsiteY1" fmla="*/ 3346450 h 4184650"/>
              <a:gd name="connsiteX2" fmla="*/ 1530350 w 6203950"/>
              <a:gd name="connsiteY2" fmla="*/ 3333750 h 4184650"/>
              <a:gd name="connsiteX3" fmla="*/ 0 w 6203950"/>
              <a:gd name="connsiteY3" fmla="*/ 2203450 h 4184650"/>
              <a:gd name="connsiteX4" fmla="*/ 6197600 w 6203950"/>
              <a:gd name="connsiteY4" fmla="*/ 0 h 4184650"/>
              <a:gd name="connsiteX5" fmla="*/ 6203950 w 6203950"/>
              <a:gd name="connsiteY5" fmla="*/ 3308350 h 4184650"/>
              <a:gd name="connsiteX6" fmla="*/ 4330700 w 6203950"/>
              <a:gd name="connsiteY6" fmla="*/ 3327400 h 4184650"/>
              <a:gd name="connsiteX7" fmla="*/ 4559300 w 6203950"/>
              <a:gd name="connsiteY7" fmla="*/ 4184650 h 4184650"/>
              <a:gd name="connsiteX8" fmla="*/ 3175000 w 6203950"/>
              <a:gd name="connsiteY8" fmla="*/ 4178300 h 4184650"/>
              <a:gd name="connsiteX0" fmla="*/ 1651000 w 4679950"/>
              <a:gd name="connsiteY0" fmla="*/ 4178300 h 4184650"/>
              <a:gd name="connsiteX1" fmla="*/ 1866900 w 4679950"/>
              <a:gd name="connsiteY1" fmla="*/ 3346450 h 4184650"/>
              <a:gd name="connsiteX2" fmla="*/ 6350 w 4679950"/>
              <a:gd name="connsiteY2" fmla="*/ 3333750 h 4184650"/>
              <a:gd name="connsiteX3" fmla="*/ 0 w 4679950"/>
              <a:gd name="connsiteY3" fmla="*/ 0 h 4184650"/>
              <a:gd name="connsiteX4" fmla="*/ 4673600 w 4679950"/>
              <a:gd name="connsiteY4" fmla="*/ 0 h 4184650"/>
              <a:gd name="connsiteX5" fmla="*/ 4679950 w 4679950"/>
              <a:gd name="connsiteY5" fmla="*/ 3308350 h 4184650"/>
              <a:gd name="connsiteX6" fmla="*/ 2806700 w 4679950"/>
              <a:gd name="connsiteY6" fmla="*/ 3327400 h 4184650"/>
              <a:gd name="connsiteX7" fmla="*/ 3035300 w 4679950"/>
              <a:gd name="connsiteY7" fmla="*/ 4184650 h 4184650"/>
              <a:gd name="connsiteX8" fmla="*/ 1651000 w 4679950"/>
              <a:gd name="connsiteY8" fmla="*/ 4178300 h 4184650"/>
              <a:gd name="connsiteX0" fmla="*/ 1651000 w 4679950"/>
              <a:gd name="connsiteY0" fmla="*/ 4178300 h 4184650"/>
              <a:gd name="connsiteX1" fmla="*/ 1866900 w 4679950"/>
              <a:gd name="connsiteY1" fmla="*/ 3346450 h 4184650"/>
              <a:gd name="connsiteX2" fmla="*/ 6350 w 4679950"/>
              <a:gd name="connsiteY2" fmla="*/ 3333750 h 4184650"/>
              <a:gd name="connsiteX3" fmla="*/ 0 w 4679950"/>
              <a:gd name="connsiteY3" fmla="*/ 0 h 4184650"/>
              <a:gd name="connsiteX4" fmla="*/ 4673600 w 4679950"/>
              <a:gd name="connsiteY4" fmla="*/ 0 h 4184650"/>
              <a:gd name="connsiteX5" fmla="*/ 4679950 w 4679950"/>
              <a:gd name="connsiteY5" fmla="*/ 3333750 h 4184650"/>
              <a:gd name="connsiteX6" fmla="*/ 2806700 w 4679950"/>
              <a:gd name="connsiteY6" fmla="*/ 3327400 h 4184650"/>
              <a:gd name="connsiteX7" fmla="*/ 3035300 w 4679950"/>
              <a:gd name="connsiteY7" fmla="*/ 4184650 h 4184650"/>
              <a:gd name="connsiteX8" fmla="*/ 1651000 w 4679950"/>
              <a:gd name="connsiteY8" fmla="*/ 4178300 h 4184650"/>
              <a:gd name="connsiteX0" fmla="*/ 1651000 w 4679950"/>
              <a:gd name="connsiteY0" fmla="*/ 4178300 h 4178300"/>
              <a:gd name="connsiteX1" fmla="*/ 1866900 w 4679950"/>
              <a:gd name="connsiteY1" fmla="*/ 3346450 h 4178300"/>
              <a:gd name="connsiteX2" fmla="*/ 6350 w 4679950"/>
              <a:gd name="connsiteY2" fmla="*/ 3333750 h 4178300"/>
              <a:gd name="connsiteX3" fmla="*/ 0 w 4679950"/>
              <a:gd name="connsiteY3" fmla="*/ 0 h 4178300"/>
              <a:gd name="connsiteX4" fmla="*/ 4673600 w 4679950"/>
              <a:gd name="connsiteY4" fmla="*/ 0 h 4178300"/>
              <a:gd name="connsiteX5" fmla="*/ 4679950 w 4679950"/>
              <a:gd name="connsiteY5" fmla="*/ 3333750 h 4178300"/>
              <a:gd name="connsiteX6" fmla="*/ 2806700 w 4679950"/>
              <a:gd name="connsiteY6" fmla="*/ 3327400 h 4178300"/>
              <a:gd name="connsiteX7" fmla="*/ 2863850 w 4679950"/>
              <a:gd name="connsiteY7" fmla="*/ 4152900 h 4178300"/>
              <a:gd name="connsiteX8" fmla="*/ 1651000 w 4679950"/>
              <a:gd name="connsiteY8" fmla="*/ 4178300 h 4178300"/>
              <a:gd name="connsiteX0" fmla="*/ 1816100 w 4679950"/>
              <a:gd name="connsiteY0" fmla="*/ 4140200 h 4152900"/>
              <a:gd name="connsiteX1" fmla="*/ 1866900 w 4679950"/>
              <a:gd name="connsiteY1" fmla="*/ 3346450 h 4152900"/>
              <a:gd name="connsiteX2" fmla="*/ 6350 w 4679950"/>
              <a:gd name="connsiteY2" fmla="*/ 3333750 h 4152900"/>
              <a:gd name="connsiteX3" fmla="*/ 0 w 4679950"/>
              <a:gd name="connsiteY3" fmla="*/ 0 h 4152900"/>
              <a:gd name="connsiteX4" fmla="*/ 4673600 w 4679950"/>
              <a:gd name="connsiteY4" fmla="*/ 0 h 4152900"/>
              <a:gd name="connsiteX5" fmla="*/ 4679950 w 4679950"/>
              <a:gd name="connsiteY5" fmla="*/ 3333750 h 4152900"/>
              <a:gd name="connsiteX6" fmla="*/ 2806700 w 4679950"/>
              <a:gd name="connsiteY6" fmla="*/ 3327400 h 4152900"/>
              <a:gd name="connsiteX7" fmla="*/ 2863850 w 4679950"/>
              <a:gd name="connsiteY7" fmla="*/ 4152900 h 4152900"/>
              <a:gd name="connsiteX8" fmla="*/ 1816100 w 4679950"/>
              <a:gd name="connsiteY8" fmla="*/ 4140200 h 4152900"/>
              <a:gd name="connsiteX0" fmla="*/ 1816100 w 4679950"/>
              <a:gd name="connsiteY0" fmla="*/ 4140200 h 4152900"/>
              <a:gd name="connsiteX1" fmla="*/ 1885950 w 4679950"/>
              <a:gd name="connsiteY1" fmla="*/ 3308350 h 4152900"/>
              <a:gd name="connsiteX2" fmla="*/ 6350 w 4679950"/>
              <a:gd name="connsiteY2" fmla="*/ 3333750 h 4152900"/>
              <a:gd name="connsiteX3" fmla="*/ 0 w 4679950"/>
              <a:gd name="connsiteY3" fmla="*/ 0 h 4152900"/>
              <a:gd name="connsiteX4" fmla="*/ 4673600 w 4679950"/>
              <a:gd name="connsiteY4" fmla="*/ 0 h 4152900"/>
              <a:gd name="connsiteX5" fmla="*/ 4679950 w 4679950"/>
              <a:gd name="connsiteY5" fmla="*/ 3333750 h 4152900"/>
              <a:gd name="connsiteX6" fmla="*/ 2806700 w 4679950"/>
              <a:gd name="connsiteY6" fmla="*/ 3327400 h 4152900"/>
              <a:gd name="connsiteX7" fmla="*/ 2863850 w 4679950"/>
              <a:gd name="connsiteY7" fmla="*/ 4152900 h 4152900"/>
              <a:gd name="connsiteX8" fmla="*/ 1816100 w 4679950"/>
              <a:gd name="connsiteY8" fmla="*/ 4140200 h 4152900"/>
              <a:gd name="connsiteX0" fmla="*/ 1816100 w 4679950"/>
              <a:gd name="connsiteY0" fmla="*/ 4140200 h 4152900"/>
              <a:gd name="connsiteX1" fmla="*/ 1885950 w 4679950"/>
              <a:gd name="connsiteY1" fmla="*/ 3308350 h 4152900"/>
              <a:gd name="connsiteX2" fmla="*/ 6350 w 4679950"/>
              <a:gd name="connsiteY2" fmla="*/ 3333750 h 4152900"/>
              <a:gd name="connsiteX3" fmla="*/ 0 w 4679950"/>
              <a:gd name="connsiteY3" fmla="*/ 0 h 4152900"/>
              <a:gd name="connsiteX4" fmla="*/ 4673600 w 4679950"/>
              <a:gd name="connsiteY4" fmla="*/ 0 h 4152900"/>
              <a:gd name="connsiteX5" fmla="*/ 4679950 w 4679950"/>
              <a:gd name="connsiteY5" fmla="*/ 3333750 h 4152900"/>
              <a:gd name="connsiteX6" fmla="*/ 2806700 w 4679950"/>
              <a:gd name="connsiteY6" fmla="*/ 3295650 h 4152900"/>
              <a:gd name="connsiteX7" fmla="*/ 2863850 w 4679950"/>
              <a:gd name="connsiteY7" fmla="*/ 4152900 h 4152900"/>
              <a:gd name="connsiteX8" fmla="*/ 1816100 w 4679950"/>
              <a:gd name="connsiteY8" fmla="*/ 4140200 h 4152900"/>
              <a:gd name="connsiteX0" fmla="*/ 1816100 w 4673659"/>
              <a:gd name="connsiteY0" fmla="*/ 4140200 h 4152900"/>
              <a:gd name="connsiteX1" fmla="*/ 1885950 w 4673659"/>
              <a:gd name="connsiteY1" fmla="*/ 3308350 h 4152900"/>
              <a:gd name="connsiteX2" fmla="*/ 6350 w 4673659"/>
              <a:gd name="connsiteY2" fmla="*/ 3333750 h 4152900"/>
              <a:gd name="connsiteX3" fmla="*/ 0 w 4673659"/>
              <a:gd name="connsiteY3" fmla="*/ 0 h 4152900"/>
              <a:gd name="connsiteX4" fmla="*/ 4673600 w 4673659"/>
              <a:gd name="connsiteY4" fmla="*/ 0 h 4152900"/>
              <a:gd name="connsiteX5" fmla="*/ 4622800 w 4673659"/>
              <a:gd name="connsiteY5" fmla="*/ 3276600 h 4152900"/>
              <a:gd name="connsiteX6" fmla="*/ 2806700 w 4673659"/>
              <a:gd name="connsiteY6" fmla="*/ 3295650 h 4152900"/>
              <a:gd name="connsiteX7" fmla="*/ 2863850 w 4673659"/>
              <a:gd name="connsiteY7" fmla="*/ 4152900 h 4152900"/>
              <a:gd name="connsiteX8" fmla="*/ 1816100 w 4673659"/>
              <a:gd name="connsiteY8" fmla="*/ 4140200 h 4152900"/>
              <a:gd name="connsiteX0" fmla="*/ 1816100 w 4629431"/>
              <a:gd name="connsiteY0" fmla="*/ 4140200 h 4152900"/>
              <a:gd name="connsiteX1" fmla="*/ 1885950 w 4629431"/>
              <a:gd name="connsiteY1" fmla="*/ 3308350 h 4152900"/>
              <a:gd name="connsiteX2" fmla="*/ 6350 w 4629431"/>
              <a:gd name="connsiteY2" fmla="*/ 3333750 h 4152900"/>
              <a:gd name="connsiteX3" fmla="*/ 0 w 4629431"/>
              <a:gd name="connsiteY3" fmla="*/ 0 h 4152900"/>
              <a:gd name="connsiteX4" fmla="*/ 4629150 w 4629431"/>
              <a:gd name="connsiteY4" fmla="*/ 50800 h 4152900"/>
              <a:gd name="connsiteX5" fmla="*/ 4622800 w 4629431"/>
              <a:gd name="connsiteY5" fmla="*/ 3276600 h 4152900"/>
              <a:gd name="connsiteX6" fmla="*/ 2806700 w 4629431"/>
              <a:gd name="connsiteY6" fmla="*/ 3295650 h 4152900"/>
              <a:gd name="connsiteX7" fmla="*/ 2863850 w 4629431"/>
              <a:gd name="connsiteY7" fmla="*/ 4152900 h 4152900"/>
              <a:gd name="connsiteX8" fmla="*/ 1816100 w 4629431"/>
              <a:gd name="connsiteY8" fmla="*/ 4140200 h 4152900"/>
              <a:gd name="connsiteX0" fmla="*/ 1809818 w 4623149"/>
              <a:gd name="connsiteY0" fmla="*/ 4089400 h 4102100"/>
              <a:gd name="connsiteX1" fmla="*/ 1879668 w 4623149"/>
              <a:gd name="connsiteY1" fmla="*/ 3257550 h 4102100"/>
              <a:gd name="connsiteX2" fmla="*/ 68 w 4623149"/>
              <a:gd name="connsiteY2" fmla="*/ 3282950 h 4102100"/>
              <a:gd name="connsiteX3" fmla="*/ 44518 w 4623149"/>
              <a:gd name="connsiteY3" fmla="*/ 12700 h 4102100"/>
              <a:gd name="connsiteX4" fmla="*/ 4622868 w 4623149"/>
              <a:gd name="connsiteY4" fmla="*/ 0 h 4102100"/>
              <a:gd name="connsiteX5" fmla="*/ 4616518 w 4623149"/>
              <a:gd name="connsiteY5" fmla="*/ 3225800 h 4102100"/>
              <a:gd name="connsiteX6" fmla="*/ 2800418 w 4623149"/>
              <a:gd name="connsiteY6" fmla="*/ 3244850 h 4102100"/>
              <a:gd name="connsiteX7" fmla="*/ 2857568 w 4623149"/>
              <a:gd name="connsiteY7" fmla="*/ 4102100 h 4102100"/>
              <a:gd name="connsiteX8" fmla="*/ 1809818 w 4623149"/>
              <a:gd name="connsiteY8" fmla="*/ 4089400 h 4102100"/>
              <a:gd name="connsiteX0" fmla="*/ 1765912 w 4579243"/>
              <a:gd name="connsiteY0" fmla="*/ 4089400 h 4102100"/>
              <a:gd name="connsiteX1" fmla="*/ 1835762 w 4579243"/>
              <a:gd name="connsiteY1" fmla="*/ 3257550 h 4102100"/>
              <a:gd name="connsiteX2" fmla="*/ 612 w 4579243"/>
              <a:gd name="connsiteY2" fmla="*/ 3232150 h 4102100"/>
              <a:gd name="connsiteX3" fmla="*/ 612 w 4579243"/>
              <a:gd name="connsiteY3" fmla="*/ 12700 h 4102100"/>
              <a:gd name="connsiteX4" fmla="*/ 4578962 w 4579243"/>
              <a:gd name="connsiteY4" fmla="*/ 0 h 4102100"/>
              <a:gd name="connsiteX5" fmla="*/ 4572612 w 4579243"/>
              <a:gd name="connsiteY5" fmla="*/ 3225800 h 4102100"/>
              <a:gd name="connsiteX6" fmla="*/ 2756512 w 4579243"/>
              <a:gd name="connsiteY6" fmla="*/ 3244850 h 4102100"/>
              <a:gd name="connsiteX7" fmla="*/ 2813662 w 4579243"/>
              <a:gd name="connsiteY7" fmla="*/ 4102100 h 4102100"/>
              <a:gd name="connsiteX8" fmla="*/ 1765912 w 4579243"/>
              <a:gd name="connsiteY8" fmla="*/ 4089400 h 4102100"/>
              <a:gd name="connsiteX0" fmla="*/ 1784962 w 4579243"/>
              <a:gd name="connsiteY0" fmla="*/ 3975100 h 4102100"/>
              <a:gd name="connsiteX1" fmla="*/ 1835762 w 4579243"/>
              <a:gd name="connsiteY1" fmla="*/ 3257550 h 4102100"/>
              <a:gd name="connsiteX2" fmla="*/ 612 w 4579243"/>
              <a:gd name="connsiteY2" fmla="*/ 3232150 h 4102100"/>
              <a:gd name="connsiteX3" fmla="*/ 612 w 4579243"/>
              <a:gd name="connsiteY3" fmla="*/ 12700 h 4102100"/>
              <a:gd name="connsiteX4" fmla="*/ 4578962 w 4579243"/>
              <a:gd name="connsiteY4" fmla="*/ 0 h 4102100"/>
              <a:gd name="connsiteX5" fmla="*/ 4572612 w 4579243"/>
              <a:gd name="connsiteY5" fmla="*/ 3225800 h 4102100"/>
              <a:gd name="connsiteX6" fmla="*/ 2756512 w 4579243"/>
              <a:gd name="connsiteY6" fmla="*/ 3244850 h 4102100"/>
              <a:gd name="connsiteX7" fmla="*/ 2813662 w 4579243"/>
              <a:gd name="connsiteY7" fmla="*/ 4102100 h 4102100"/>
              <a:gd name="connsiteX8" fmla="*/ 1784962 w 4579243"/>
              <a:gd name="connsiteY8" fmla="*/ 3975100 h 4102100"/>
              <a:gd name="connsiteX0" fmla="*/ 1784962 w 4579243"/>
              <a:gd name="connsiteY0" fmla="*/ 3975100 h 4237862"/>
              <a:gd name="connsiteX1" fmla="*/ 1835762 w 4579243"/>
              <a:gd name="connsiteY1" fmla="*/ 3257550 h 4237862"/>
              <a:gd name="connsiteX2" fmla="*/ 612 w 4579243"/>
              <a:gd name="connsiteY2" fmla="*/ 3232150 h 4237862"/>
              <a:gd name="connsiteX3" fmla="*/ 612 w 4579243"/>
              <a:gd name="connsiteY3" fmla="*/ 12700 h 4237862"/>
              <a:gd name="connsiteX4" fmla="*/ 4578962 w 4579243"/>
              <a:gd name="connsiteY4" fmla="*/ 0 h 4237862"/>
              <a:gd name="connsiteX5" fmla="*/ 4572612 w 4579243"/>
              <a:gd name="connsiteY5" fmla="*/ 3225800 h 4237862"/>
              <a:gd name="connsiteX6" fmla="*/ 2756512 w 4579243"/>
              <a:gd name="connsiteY6" fmla="*/ 3244850 h 4237862"/>
              <a:gd name="connsiteX7" fmla="*/ 2813662 w 4579243"/>
              <a:gd name="connsiteY7" fmla="*/ 4102100 h 4237862"/>
              <a:gd name="connsiteX8" fmla="*/ 1892913 w 4579243"/>
              <a:gd name="connsiteY8" fmla="*/ 4235450 h 4237862"/>
              <a:gd name="connsiteX9" fmla="*/ 1784962 w 4579243"/>
              <a:gd name="connsiteY9" fmla="*/ 3975100 h 4237862"/>
              <a:gd name="connsiteX0" fmla="*/ 1784962 w 4579243"/>
              <a:gd name="connsiteY0" fmla="*/ 3975100 h 4265321"/>
              <a:gd name="connsiteX1" fmla="*/ 1835762 w 4579243"/>
              <a:gd name="connsiteY1" fmla="*/ 3257550 h 4265321"/>
              <a:gd name="connsiteX2" fmla="*/ 612 w 4579243"/>
              <a:gd name="connsiteY2" fmla="*/ 3232150 h 4265321"/>
              <a:gd name="connsiteX3" fmla="*/ 612 w 4579243"/>
              <a:gd name="connsiteY3" fmla="*/ 12700 h 4265321"/>
              <a:gd name="connsiteX4" fmla="*/ 4578962 w 4579243"/>
              <a:gd name="connsiteY4" fmla="*/ 0 h 4265321"/>
              <a:gd name="connsiteX5" fmla="*/ 4572612 w 4579243"/>
              <a:gd name="connsiteY5" fmla="*/ 3225800 h 4265321"/>
              <a:gd name="connsiteX6" fmla="*/ 2756512 w 4579243"/>
              <a:gd name="connsiteY6" fmla="*/ 3244850 h 4265321"/>
              <a:gd name="connsiteX7" fmla="*/ 2813662 w 4579243"/>
              <a:gd name="connsiteY7" fmla="*/ 4102100 h 4265321"/>
              <a:gd name="connsiteX8" fmla="*/ 2566013 w 4579243"/>
              <a:gd name="connsiteY8" fmla="*/ 4254500 h 4265321"/>
              <a:gd name="connsiteX9" fmla="*/ 1892913 w 4579243"/>
              <a:gd name="connsiteY9" fmla="*/ 4235450 h 4265321"/>
              <a:gd name="connsiteX10" fmla="*/ 1784962 w 4579243"/>
              <a:gd name="connsiteY10" fmla="*/ 3975100 h 4265321"/>
              <a:gd name="connsiteX0" fmla="*/ 1784962 w 4579243"/>
              <a:gd name="connsiteY0" fmla="*/ 3975100 h 4253740"/>
              <a:gd name="connsiteX1" fmla="*/ 1835762 w 4579243"/>
              <a:gd name="connsiteY1" fmla="*/ 3257550 h 4253740"/>
              <a:gd name="connsiteX2" fmla="*/ 612 w 4579243"/>
              <a:gd name="connsiteY2" fmla="*/ 3232150 h 4253740"/>
              <a:gd name="connsiteX3" fmla="*/ 612 w 4579243"/>
              <a:gd name="connsiteY3" fmla="*/ 12700 h 4253740"/>
              <a:gd name="connsiteX4" fmla="*/ 4578962 w 4579243"/>
              <a:gd name="connsiteY4" fmla="*/ 0 h 4253740"/>
              <a:gd name="connsiteX5" fmla="*/ 4572612 w 4579243"/>
              <a:gd name="connsiteY5" fmla="*/ 3225800 h 4253740"/>
              <a:gd name="connsiteX6" fmla="*/ 2756512 w 4579243"/>
              <a:gd name="connsiteY6" fmla="*/ 3244850 h 4253740"/>
              <a:gd name="connsiteX7" fmla="*/ 2813662 w 4579243"/>
              <a:gd name="connsiteY7" fmla="*/ 4102100 h 4253740"/>
              <a:gd name="connsiteX8" fmla="*/ 2534263 w 4579243"/>
              <a:gd name="connsiteY8" fmla="*/ 4235450 h 4253740"/>
              <a:gd name="connsiteX9" fmla="*/ 1892913 w 4579243"/>
              <a:gd name="connsiteY9" fmla="*/ 4235450 h 4253740"/>
              <a:gd name="connsiteX10" fmla="*/ 1784962 w 4579243"/>
              <a:gd name="connsiteY10" fmla="*/ 3975100 h 4253740"/>
              <a:gd name="connsiteX0" fmla="*/ 1784962 w 4579243"/>
              <a:gd name="connsiteY0" fmla="*/ 3975100 h 4237628"/>
              <a:gd name="connsiteX1" fmla="*/ 1835762 w 4579243"/>
              <a:gd name="connsiteY1" fmla="*/ 3257550 h 4237628"/>
              <a:gd name="connsiteX2" fmla="*/ 612 w 4579243"/>
              <a:gd name="connsiteY2" fmla="*/ 3232150 h 4237628"/>
              <a:gd name="connsiteX3" fmla="*/ 612 w 4579243"/>
              <a:gd name="connsiteY3" fmla="*/ 12700 h 4237628"/>
              <a:gd name="connsiteX4" fmla="*/ 4578962 w 4579243"/>
              <a:gd name="connsiteY4" fmla="*/ 0 h 4237628"/>
              <a:gd name="connsiteX5" fmla="*/ 4572612 w 4579243"/>
              <a:gd name="connsiteY5" fmla="*/ 3225800 h 4237628"/>
              <a:gd name="connsiteX6" fmla="*/ 2756512 w 4579243"/>
              <a:gd name="connsiteY6" fmla="*/ 3244850 h 4237628"/>
              <a:gd name="connsiteX7" fmla="*/ 2813662 w 4579243"/>
              <a:gd name="connsiteY7" fmla="*/ 4102100 h 4237628"/>
              <a:gd name="connsiteX8" fmla="*/ 2534263 w 4579243"/>
              <a:gd name="connsiteY8" fmla="*/ 4235450 h 4237628"/>
              <a:gd name="connsiteX9" fmla="*/ 1619863 w 4579243"/>
              <a:gd name="connsiteY9" fmla="*/ 4076700 h 4237628"/>
              <a:gd name="connsiteX10" fmla="*/ 1784962 w 4579243"/>
              <a:gd name="connsiteY10" fmla="*/ 3975100 h 4237628"/>
              <a:gd name="connsiteX0" fmla="*/ 1772262 w 4579243"/>
              <a:gd name="connsiteY0" fmla="*/ 3962400 h 4237628"/>
              <a:gd name="connsiteX1" fmla="*/ 1835762 w 4579243"/>
              <a:gd name="connsiteY1" fmla="*/ 3257550 h 4237628"/>
              <a:gd name="connsiteX2" fmla="*/ 612 w 4579243"/>
              <a:gd name="connsiteY2" fmla="*/ 3232150 h 4237628"/>
              <a:gd name="connsiteX3" fmla="*/ 612 w 4579243"/>
              <a:gd name="connsiteY3" fmla="*/ 12700 h 4237628"/>
              <a:gd name="connsiteX4" fmla="*/ 4578962 w 4579243"/>
              <a:gd name="connsiteY4" fmla="*/ 0 h 4237628"/>
              <a:gd name="connsiteX5" fmla="*/ 4572612 w 4579243"/>
              <a:gd name="connsiteY5" fmla="*/ 3225800 h 4237628"/>
              <a:gd name="connsiteX6" fmla="*/ 2756512 w 4579243"/>
              <a:gd name="connsiteY6" fmla="*/ 3244850 h 4237628"/>
              <a:gd name="connsiteX7" fmla="*/ 2813662 w 4579243"/>
              <a:gd name="connsiteY7" fmla="*/ 4102100 h 4237628"/>
              <a:gd name="connsiteX8" fmla="*/ 2534263 w 4579243"/>
              <a:gd name="connsiteY8" fmla="*/ 4235450 h 4237628"/>
              <a:gd name="connsiteX9" fmla="*/ 1619863 w 4579243"/>
              <a:gd name="connsiteY9" fmla="*/ 4076700 h 4237628"/>
              <a:gd name="connsiteX10" fmla="*/ 1772262 w 4579243"/>
              <a:gd name="connsiteY10" fmla="*/ 3962400 h 4237628"/>
              <a:gd name="connsiteX0" fmla="*/ 1772262 w 4579243"/>
              <a:gd name="connsiteY0" fmla="*/ 3962400 h 4237628"/>
              <a:gd name="connsiteX1" fmla="*/ 1835762 w 4579243"/>
              <a:gd name="connsiteY1" fmla="*/ 3257550 h 4237628"/>
              <a:gd name="connsiteX2" fmla="*/ 612 w 4579243"/>
              <a:gd name="connsiteY2" fmla="*/ 3232150 h 4237628"/>
              <a:gd name="connsiteX3" fmla="*/ 612 w 4579243"/>
              <a:gd name="connsiteY3" fmla="*/ 12700 h 4237628"/>
              <a:gd name="connsiteX4" fmla="*/ 4578962 w 4579243"/>
              <a:gd name="connsiteY4" fmla="*/ 0 h 4237628"/>
              <a:gd name="connsiteX5" fmla="*/ 4572612 w 4579243"/>
              <a:gd name="connsiteY5" fmla="*/ 3225800 h 4237628"/>
              <a:gd name="connsiteX6" fmla="*/ 2756512 w 4579243"/>
              <a:gd name="connsiteY6" fmla="*/ 3244850 h 4237628"/>
              <a:gd name="connsiteX7" fmla="*/ 2813662 w 4579243"/>
              <a:gd name="connsiteY7" fmla="*/ 4102100 h 4237628"/>
              <a:gd name="connsiteX8" fmla="*/ 2534263 w 4579243"/>
              <a:gd name="connsiteY8" fmla="*/ 4235450 h 4237628"/>
              <a:gd name="connsiteX9" fmla="*/ 1619863 w 4579243"/>
              <a:gd name="connsiteY9" fmla="*/ 4076700 h 4237628"/>
              <a:gd name="connsiteX10" fmla="*/ 1772262 w 4579243"/>
              <a:gd name="connsiteY10" fmla="*/ 3962400 h 4237628"/>
              <a:gd name="connsiteX0" fmla="*/ 1771650 w 4578631"/>
              <a:gd name="connsiteY0" fmla="*/ 3962400 h 4237628"/>
              <a:gd name="connsiteX1" fmla="*/ 1835150 w 4578631"/>
              <a:gd name="connsiteY1" fmla="*/ 3257550 h 4237628"/>
              <a:gd name="connsiteX2" fmla="*/ 107950 w 4578631"/>
              <a:gd name="connsiteY2" fmla="*/ 3257550 h 4237628"/>
              <a:gd name="connsiteX3" fmla="*/ 0 w 4578631"/>
              <a:gd name="connsiteY3" fmla="*/ 12700 h 4237628"/>
              <a:gd name="connsiteX4" fmla="*/ 4578350 w 4578631"/>
              <a:gd name="connsiteY4" fmla="*/ 0 h 4237628"/>
              <a:gd name="connsiteX5" fmla="*/ 4572000 w 4578631"/>
              <a:gd name="connsiteY5" fmla="*/ 3225800 h 4237628"/>
              <a:gd name="connsiteX6" fmla="*/ 2755900 w 4578631"/>
              <a:gd name="connsiteY6" fmla="*/ 3244850 h 4237628"/>
              <a:gd name="connsiteX7" fmla="*/ 2813050 w 4578631"/>
              <a:gd name="connsiteY7" fmla="*/ 4102100 h 4237628"/>
              <a:gd name="connsiteX8" fmla="*/ 2533651 w 4578631"/>
              <a:gd name="connsiteY8" fmla="*/ 4235450 h 4237628"/>
              <a:gd name="connsiteX9" fmla="*/ 1619251 w 4578631"/>
              <a:gd name="connsiteY9" fmla="*/ 4076700 h 4237628"/>
              <a:gd name="connsiteX10" fmla="*/ 1771650 w 4578631"/>
              <a:gd name="connsiteY10" fmla="*/ 3962400 h 4237628"/>
              <a:gd name="connsiteX0" fmla="*/ 2097968 w 4904949"/>
              <a:gd name="connsiteY0" fmla="*/ 3962400 h 4237628"/>
              <a:gd name="connsiteX1" fmla="*/ 2161468 w 4904949"/>
              <a:gd name="connsiteY1" fmla="*/ 3257550 h 4237628"/>
              <a:gd name="connsiteX2" fmla="*/ 434268 w 4904949"/>
              <a:gd name="connsiteY2" fmla="*/ 3257550 h 4237628"/>
              <a:gd name="connsiteX3" fmla="*/ 364419 w 4904949"/>
              <a:gd name="connsiteY3" fmla="*/ 3092450 h 4237628"/>
              <a:gd name="connsiteX4" fmla="*/ 326318 w 4904949"/>
              <a:gd name="connsiteY4" fmla="*/ 12700 h 4237628"/>
              <a:gd name="connsiteX5" fmla="*/ 4904668 w 4904949"/>
              <a:gd name="connsiteY5" fmla="*/ 0 h 4237628"/>
              <a:gd name="connsiteX6" fmla="*/ 4898318 w 4904949"/>
              <a:gd name="connsiteY6" fmla="*/ 3225800 h 4237628"/>
              <a:gd name="connsiteX7" fmla="*/ 3082218 w 4904949"/>
              <a:gd name="connsiteY7" fmla="*/ 3244850 h 4237628"/>
              <a:gd name="connsiteX8" fmla="*/ 3139368 w 4904949"/>
              <a:gd name="connsiteY8" fmla="*/ 4102100 h 4237628"/>
              <a:gd name="connsiteX9" fmla="*/ 2859969 w 4904949"/>
              <a:gd name="connsiteY9" fmla="*/ 4235450 h 4237628"/>
              <a:gd name="connsiteX10" fmla="*/ 1945569 w 4904949"/>
              <a:gd name="connsiteY10" fmla="*/ 4076700 h 4237628"/>
              <a:gd name="connsiteX11" fmla="*/ 2097968 w 4904949"/>
              <a:gd name="connsiteY11" fmla="*/ 3962400 h 4237628"/>
              <a:gd name="connsiteX0" fmla="*/ 2097968 w 4904949"/>
              <a:gd name="connsiteY0" fmla="*/ 3962400 h 4237628"/>
              <a:gd name="connsiteX1" fmla="*/ 2161468 w 4904949"/>
              <a:gd name="connsiteY1" fmla="*/ 3257550 h 4237628"/>
              <a:gd name="connsiteX2" fmla="*/ 434268 w 4904949"/>
              <a:gd name="connsiteY2" fmla="*/ 3257550 h 4237628"/>
              <a:gd name="connsiteX3" fmla="*/ 364419 w 4904949"/>
              <a:gd name="connsiteY3" fmla="*/ 3092450 h 4237628"/>
              <a:gd name="connsiteX4" fmla="*/ 326318 w 4904949"/>
              <a:gd name="connsiteY4" fmla="*/ 12700 h 4237628"/>
              <a:gd name="connsiteX5" fmla="*/ 4904668 w 4904949"/>
              <a:gd name="connsiteY5" fmla="*/ 0 h 4237628"/>
              <a:gd name="connsiteX6" fmla="*/ 4898318 w 4904949"/>
              <a:gd name="connsiteY6" fmla="*/ 3225800 h 4237628"/>
              <a:gd name="connsiteX7" fmla="*/ 3082218 w 4904949"/>
              <a:gd name="connsiteY7" fmla="*/ 3244850 h 4237628"/>
              <a:gd name="connsiteX8" fmla="*/ 3139368 w 4904949"/>
              <a:gd name="connsiteY8" fmla="*/ 4102100 h 4237628"/>
              <a:gd name="connsiteX9" fmla="*/ 2859969 w 4904949"/>
              <a:gd name="connsiteY9" fmla="*/ 4235450 h 4237628"/>
              <a:gd name="connsiteX10" fmla="*/ 1945569 w 4904949"/>
              <a:gd name="connsiteY10" fmla="*/ 4076700 h 4237628"/>
              <a:gd name="connsiteX11" fmla="*/ 2097968 w 4904949"/>
              <a:gd name="connsiteY11" fmla="*/ 3962400 h 4237628"/>
              <a:gd name="connsiteX0" fmla="*/ 2106093 w 4913074"/>
              <a:gd name="connsiteY0" fmla="*/ 3962400 h 4237628"/>
              <a:gd name="connsiteX1" fmla="*/ 2169593 w 4913074"/>
              <a:gd name="connsiteY1" fmla="*/ 3257550 h 4237628"/>
              <a:gd name="connsiteX2" fmla="*/ 442393 w 4913074"/>
              <a:gd name="connsiteY2" fmla="*/ 3257550 h 4237628"/>
              <a:gd name="connsiteX3" fmla="*/ 340794 w 4913074"/>
              <a:gd name="connsiteY3" fmla="*/ 2819400 h 4237628"/>
              <a:gd name="connsiteX4" fmla="*/ 334443 w 4913074"/>
              <a:gd name="connsiteY4" fmla="*/ 12700 h 4237628"/>
              <a:gd name="connsiteX5" fmla="*/ 4912793 w 4913074"/>
              <a:gd name="connsiteY5" fmla="*/ 0 h 4237628"/>
              <a:gd name="connsiteX6" fmla="*/ 4906443 w 4913074"/>
              <a:gd name="connsiteY6" fmla="*/ 3225800 h 4237628"/>
              <a:gd name="connsiteX7" fmla="*/ 3090343 w 4913074"/>
              <a:gd name="connsiteY7" fmla="*/ 3244850 h 4237628"/>
              <a:gd name="connsiteX8" fmla="*/ 3147493 w 4913074"/>
              <a:gd name="connsiteY8" fmla="*/ 4102100 h 4237628"/>
              <a:gd name="connsiteX9" fmla="*/ 2868094 w 4913074"/>
              <a:gd name="connsiteY9" fmla="*/ 4235450 h 4237628"/>
              <a:gd name="connsiteX10" fmla="*/ 1953694 w 4913074"/>
              <a:gd name="connsiteY10" fmla="*/ 4076700 h 4237628"/>
              <a:gd name="connsiteX11" fmla="*/ 2106093 w 4913074"/>
              <a:gd name="connsiteY11" fmla="*/ 3962400 h 4237628"/>
              <a:gd name="connsiteX0" fmla="*/ 2106093 w 4913074"/>
              <a:gd name="connsiteY0" fmla="*/ 3962400 h 4237628"/>
              <a:gd name="connsiteX1" fmla="*/ 2169593 w 4913074"/>
              <a:gd name="connsiteY1" fmla="*/ 3257550 h 4237628"/>
              <a:gd name="connsiteX2" fmla="*/ 461443 w 4913074"/>
              <a:gd name="connsiteY2" fmla="*/ 3282950 h 4237628"/>
              <a:gd name="connsiteX3" fmla="*/ 340794 w 4913074"/>
              <a:gd name="connsiteY3" fmla="*/ 2819400 h 4237628"/>
              <a:gd name="connsiteX4" fmla="*/ 334443 w 4913074"/>
              <a:gd name="connsiteY4" fmla="*/ 12700 h 4237628"/>
              <a:gd name="connsiteX5" fmla="*/ 4912793 w 4913074"/>
              <a:gd name="connsiteY5" fmla="*/ 0 h 4237628"/>
              <a:gd name="connsiteX6" fmla="*/ 4906443 w 4913074"/>
              <a:gd name="connsiteY6" fmla="*/ 3225800 h 4237628"/>
              <a:gd name="connsiteX7" fmla="*/ 3090343 w 4913074"/>
              <a:gd name="connsiteY7" fmla="*/ 3244850 h 4237628"/>
              <a:gd name="connsiteX8" fmla="*/ 3147493 w 4913074"/>
              <a:gd name="connsiteY8" fmla="*/ 4102100 h 4237628"/>
              <a:gd name="connsiteX9" fmla="*/ 2868094 w 4913074"/>
              <a:gd name="connsiteY9" fmla="*/ 4235450 h 4237628"/>
              <a:gd name="connsiteX10" fmla="*/ 1953694 w 4913074"/>
              <a:gd name="connsiteY10" fmla="*/ 4076700 h 4237628"/>
              <a:gd name="connsiteX11" fmla="*/ 2106093 w 4913074"/>
              <a:gd name="connsiteY11" fmla="*/ 3962400 h 4237628"/>
              <a:gd name="connsiteX0" fmla="*/ 2106093 w 4913074"/>
              <a:gd name="connsiteY0" fmla="*/ 3962400 h 4237628"/>
              <a:gd name="connsiteX1" fmla="*/ 2169593 w 4913074"/>
              <a:gd name="connsiteY1" fmla="*/ 3257550 h 4237628"/>
              <a:gd name="connsiteX2" fmla="*/ 461443 w 4913074"/>
              <a:gd name="connsiteY2" fmla="*/ 3282950 h 4237628"/>
              <a:gd name="connsiteX3" fmla="*/ 340794 w 4913074"/>
              <a:gd name="connsiteY3" fmla="*/ 2819400 h 4237628"/>
              <a:gd name="connsiteX4" fmla="*/ 334443 w 4913074"/>
              <a:gd name="connsiteY4" fmla="*/ 12700 h 4237628"/>
              <a:gd name="connsiteX5" fmla="*/ 4912793 w 4913074"/>
              <a:gd name="connsiteY5" fmla="*/ 0 h 4237628"/>
              <a:gd name="connsiteX6" fmla="*/ 4906443 w 4913074"/>
              <a:gd name="connsiteY6" fmla="*/ 3225800 h 4237628"/>
              <a:gd name="connsiteX7" fmla="*/ 3090343 w 4913074"/>
              <a:gd name="connsiteY7" fmla="*/ 3244850 h 4237628"/>
              <a:gd name="connsiteX8" fmla="*/ 3147493 w 4913074"/>
              <a:gd name="connsiteY8" fmla="*/ 4102100 h 4237628"/>
              <a:gd name="connsiteX9" fmla="*/ 2868094 w 4913074"/>
              <a:gd name="connsiteY9" fmla="*/ 4235450 h 4237628"/>
              <a:gd name="connsiteX10" fmla="*/ 1953694 w 4913074"/>
              <a:gd name="connsiteY10" fmla="*/ 4076700 h 4237628"/>
              <a:gd name="connsiteX11" fmla="*/ 2106093 w 4913074"/>
              <a:gd name="connsiteY11" fmla="*/ 3962400 h 4237628"/>
              <a:gd name="connsiteX0" fmla="*/ 2119944 w 4926925"/>
              <a:gd name="connsiteY0" fmla="*/ 3962400 h 4237628"/>
              <a:gd name="connsiteX1" fmla="*/ 2183444 w 4926925"/>
              <a:gd name="connsiteY1" fmla="*/ 3257550 h 4237628"/>
              <a:gd name="connsiteX2" fmla="*/ 475294 w 4926925"/>
              <a:gd name="connsiteY2" fmla="*/ 3282950 h 4237628"/>
              <a:gd name="connsiteX3" fmla="*/ 303845 w 4926925"/>
              <a:gd name="connsiteY3" fmla="*/ 2743200 h 4237628"/>
              <a:gd name="connsiteX4" fmla="*/ 348294 w 4926925"/>
              <a:gd name="connsiteY4" fmla="*/ 12700 h 4237628"/>
              <a:gd name="connsiteX5" fmla="*/ 4926644 w 4926925"/>
              <a:gd name="connsiteY5" fmla="*/ 0 h 4237628"/>
              <a:gd name="connsiteX6" fmla="*/ 4920294 w 4926925"/>
              <a:gd name="connsiteY6" fmla="*/ 3225800 h 4237628"/>
              <a:gd name="connsiteX7" fmla="*/ 3104194 w 4926925"/>
              <a:gd name="connsiteY7" fmla="*/ 3244850 h 4237628"/>
              <a:gd name="connsiteX8" fmla="*/ 3161344 w 4926925"/>
              <a:gd name="connsiteY8" fmla="*/ 4102100 h 4237628"/>
              <a:gd name="connsiteX9" fmla="*/ 2881945 w 4926925"/>
              <a:gd name="connsiteY9" fmla="*/ 4235450 h 4237628"/>
              <a:gd name="connsiteX10" fmla="*/ 1967545 w 4926925"/>
              <a:gd name="connsiteY10" fmla="*/ 4076700 h 4237628"/>
              <a:gd name="connsiteX11" fmla="*/ 2119944 w 4926925"/>
              <a:gd name="connsiteY11" fmla="*/ 3962400 h 4237628"/>
              <a:gd name="connsiteX0" fmla="*/ 2114622 w 4921603"/>
              <a:gd name="connsiteY0" fmla="*/ 3962400 h 4237628"/>
              <a:gd name="connsiteX1" fmla="*/ 2178122 w 4921603"/>
              <a:gd name="connsiteY1" fmla="*/ 3257550 h 4237628"/>
              <a:gd name="connsiteX2" fmla="*/ 469972 w 4921603"/>
              <a:gd name="connsiteY2" fmla="*/ 3282950 h 4237628"/>
              <a:gd name="connsiteX3" fmla="*/ 317573 w 4921603"/>
              <a:gd name="connsiteY3" fmla="*/ 2743200 h 4237628"/>
              <a:gd name="connsiteX4" fmla="*/ 342972 w 4921603"/>
              <a:gd name="connsiteY4" fmla="*/ 12700 h 4237628"/>
              <a:gd name="connsiteX5" fmla="*/ 4921322 w 4921603"/>
              <a:gd name="connsiteY5" fmla="*/ 0 h 4237628"/>
              <a:gd name="connsiteX6" fmla="*/ 4914972 w 4921603"/>
              <a:gd name="connsiteY6" fmla="*/ 3225800 h 4237628"/>
              <a:gd name="connsiteX7" fmla="*/ 3098872 w 4921603"/>
              <a:gd name="connsiteY7" fmla="*/ 3244850 h 4237628"/>
              <a:gd name="connsiteX8" fmla="*/ 3156022 w 4921603"/>
              <a:gd name="connsiteY8" fmla="*/ 4102100 h 4237628"/>
              <a:gd name="connsiteX9" fmla="*/ 2876623 w 4921603"/>
              <a:gd name="connsiteY9" fmla="*/ 4235450 h 4237628"/>
              <a:gd name="connsiteX10" fmla="*/ 1962223 w 4921603"/>
              <a:gd name="connsiteY10" fmla="*/ 4076700 h 4237628"/>
              <a:gd name="connsiteX11" fmla="*/ 2114622 w 4921603"/>
              <a:gd name="connsiteY11" fmla="*/ 3962400 h 4237628"/>
              <a:gd name="connsiteX0" fmla="*/ 2114622 w 4921603"/>
              <a:gd name="connsiteY0" fmla="*/ 3962400 h 4237628"/>
              <a:gd name="connsiteX1" fmla="*/ 2178122 w 4921603"/>
              <a:gd name="connsiteY1" fmla="*/ 3257550 h 4237628"/>
              <a:gd name="connsiteX2" fmla="*/ 469972 w 4921603"/>
              <a:gd name="connsiteY2" fmla="*/ 3282950 h 4237628"/>
              <a:gd name="connsiteX3" fmla="*/ 317573 w 4921603"/>
              <a:gd name="connsiteY3" fmla="*/ 2743200 h 4237628"/>
              <a:gd name="connsiteX4" fmla="*/ 342972 w 4921603"/>
              <a:gd name="connsiteY4" fmla="*/ 12700 h 4237628"/>
              <a:gd name="connsiteX5" fmla="*/ 4921322 w 4921603"/>
              <a:gd name="connsiteY5" fmla="*/ 0 h 4237628"/>
              <a:gd name="connsiteX6" fmla="*/ 4914972 w 4921603"/>
              <a:gd name="connsiteY6" fmla="*/ 3225800 h 4237628"/>
              <a:gd name="connsiteX7" fmla="*/ 3098872 w 4921603"/>
              <a:gd name="connsiteY7" fmla="*/ 3244850 h 4237628"/>
              <a:gd name="connsiteX8" fmla="*/ 3156022 w 4921603"/>
              <a:gd name="connsiteY8" fmla="*/ 4102100 h 4237628"/>
              <a:gd name="connsiteX9" fmla="*/ 2876623 w 4921603"/>
              <a:gd name="connsiteY9" fmla="*/ 4235450 h 4237628"/>
              <a:gd name="connsiteX10" fmla="*/ 1962223 w 4921603"/>
              <a:gd name="connsiteY10" fmla="*/ 4076700 h 4237628"/>
              <a:gd name="connsiteX11" fmla="*/ 2114622 w 4921603"/>
              <a:gd name="connsiteY11" fmla="*/ 3962400 h 4237628"/>
              <a:gd name="connsiteX0" fmla="*/ 1816018 w 4622999"/>
              <a:gd name="connsiteY0" fmla="*/ 3962400 h 4237628"/>
              <a:gd name="connsiteX1" fmla="*/ 1879518 w 4622999"/>
              <a:gd name="connsiteY1" fmla="*/ 3257550 h 4237628"/>
              <a:gd name="connsiteX2" fmla="*/ 171368 w 4622999"/>
              <a:gd name="connsiteY2" fmla="*/ 3282950 h 4237628"/>
              <a:gd name="connsiteX3" fmla="*/ 18969 w 4622999"/>
              <a:gd name="connsiteY3" fmla="*/ 2743200 h 4237628"/>
              <a:gd name="connsiteX4" fmla="*/ 44368 w 4622999"/>
              <a:gd name="connsiteY4" fmla="*/ 12700 h 4237628"/>
              <a:gd name="connsiteX5" fmla="*/ 4622718 w 4622999"/>
              <a:gd name="connsiteY5" fmla="*/ 0 h 4237628"/>
              <a:gd name="connsiteX6" fmla="*/ 4616368 w 4622999"/>
              <a:gd name="connsiteY6" fmla="*/ 3225800 h 4237628"/>
              <a:gd name="connsiteX7" fmla="*/ 2800268 w 4622999"/>
              <a:gd name="connsiteY7" fmla="*/ 3244850 h 4237628"/>
              <a:gd name="connsiteX8" fmla="*/ 2857418 w 4622999"/>
              <a:gd name="connsiteY8" fmla="*/ 4102100 h 4237628"/>
              <a:gd name="connsiteX9" fmla="*/ 2578019 w 4622999"/>
              <a:gd name="connsiteY9" fmla="*/ 4235450 h 4237628"/>
              <a:gd name="connsiteX10" fmla="*/ 1663619 w 4622999"/>
              <a:gd name="connsiteY10" fmla="*/ 4076700 h 4237628"/>
              <a:gd name="connsiteX11" fmla="*/ 1816018 w 4622999"/>
              <a:gd name="connsiteY11" fmla="*/ 3962400 h 4237628"/>
              <a:gd name="connsiteX0" fmla="*/ 1817824 w 4624805"/>
              <a:gd name="connsiteY0" fmla="*/ 3962400 h 4237628"/>
              <a:gd name="connsiteX1" fmla="*/ 1881324 w 4624805"/>
              <a:gd name="connsiteY1" fmla="*/ 3257550 h 4237628"/>
              <a:gd name="connsiteX2" fmla="*/ 173174 w 4624805"/>
              <a:gd name="connsiteY2" fmla="*/ 3282950 h 4237628"/>
              <a:gd name="connsiteX3" fmla="*/ 20775 w 4624805"/>
              <a:gd name="connsiteY3" fmla="*/ 2743200 h 4237628"/>
              <a:gd name="connsiteX4" fmla="*/ 20774 w 4624805"/>
              <a:gd name="connsiteY4" fmla="*/ 107950 h 4237628"/>
              <a:gd name="connsiteX5" fmla="*/ 4624524 w 4624805"/>
              <a:gd name="connsiteY5" fmla="*/ 0 h 4237628"/>
              <a:gd name="connsiteX6" fmla="*/ 4618174 w 4624805"/>
              <a:gd name="connsiteY6" fmla="*/ 3225800 h 4237628"/>
              <a:gd name="connsiteX7" fmla="*/ 2802074 w 4624805"/>
              <a:gd name="connsiteY7" fmla="*/ 3244850 h 4237628"/>
              <a:gd name="connsiteX8" fmla="*/ 2859224 w 4624805"/>
              <a:gd name="connsiteY8" fmla="*/ 4102100 h 4237628"/>
              <a:gd name="connsiteX9" fmla="*/ 2579825 w 4624805"/>
              <a:gd name="connsiteY9" fmla="*/ 4235450 h 4237628"/>
              <a:gd name="connsiteX10" fmla="*/ 1665425 w 4624805"/>
              <a:gd name="connsiteY10" fmla="*/ 4076700 h 4237628"/>
              <a:gd name="connsiteX11" fmla="*/ 1817824 w 4624805"/>
              <a:gd name="connsiteY11" fmla="*/ 3962400 h 4237628"/>
              <a:gd name="connsiteX0" fmla="*/ 1817824 w 4624805"/>
              <a:gd name="connsiteY0" fmla="*/ 4006850 h 4282078"/>
              <a:gd name="connsiteX1" fmla="*/ 1881324 w 4624805"/>
              <a:gd name="connsiteY1" fmla="*/ 3302000 h 4282078"/>
              <a:gd name="connsiteX2" fmla="*/ 173174 w 4624805"/>
              <a:gd name="connsiteY2" fmla="*/ 3327400 h 4282078"/>
              <a:gd name="connsiteX3" fmla="*/ 20775 w 4624805"/>
              <a:gd name="connsiteY3" fmla="*/ 2787650 h 4282078"/>
              <a:gd name="connsiteX4" fmla="*/ 20774 w 4624805"/>
              <a:gd name="connsiteY4" fmla="*/ 152400 h 4282078"/>
              <a:gd name="connsiteX5" fmla="*/ 306526 w 4624805"/>
              <a:gd name="connsiteY5" fmla="*/ 0 h 4282078"/>
              <a:gd name="connsiteX6" fmla="*/ 4624524 w 4624805"/>
              <a:gd name="connsiteY6" fmla="*/ 44450 h 4282078"/>
              <a:gd name="connsiteX7" fmla="*/ 4618174 w 4624805"/>
              <a:gd name="connsiteY7" fmla="*/ 3270250 h 4282078"/>
              <a:gd name="connsiteX8" fmla="*/ 2802074 w 4624805"/>
              <a:gd name="connsiteY8" fmla="*/ 3289300 h 4282078"/>
              <a:gd name="connsiteX9" fmla="*/ 2859224 w 4624805"/>
              <a:gd name="connsiteY9" fmla="*/ 4146550 h 4282078"/>
              <a:gd name="connsiteX10" fmla="*/ 2579825 w 4624805"/>
              <a:gd name="connsiteY10" fmla="*/ 4279900 h 4282078"/>
              <a:gd name="connsiteX11" fmla="*/ 1665425 w 4624805"/>
              <a:gd name="connsiteY11" fmla="*/ 4121150 h 4282078"/>
              <a:gd name="connsiteX12" fmla="*/ 1817824 w 4624805"/>
              <a:gd name="connsiteY12" fmla="*/ 4006850 h 4282078"/>
              <a:gd name="connsiteX0" fmla="*/ 1817824 w 4624805"/>
              <a:gd name="connsiteY0" fmla="*/ 4006850 h 4282078"/>
              <a:gd name="connsiteX1" fmla="*/ 1881324 w 4624805"/>
              <a:gd name="connsiteY1" fmla="*/ 3302000 h 4282078"/>
              <a:gd name="connsiteX2" fmla="*/ 173174 w 4624805"/>
              <a:gd name="connsiteY2" fmla="*/ 3327400 h 4282078"/>
              <a:gd name="connsiteX3" fmla="*/ 20775 w 4624805"/>
              <a:gd name="connsiteY3" fmla="*/ 2787650 h 4282078"/>
              <a:gd name="connsiteX4" fmla="*/ 20774 w 4624805"/>
              <a:gd name="connsiteY4" fmla="*/ 152400 h 4282078"/>
              <a:gd name="connsiteX5" fmla="*/ 306526 w 4624805"/>
              <a:gd name="connsiteY5" fmla="*/ 0 h 4282078"/>
              <a:gd name="connsiteX6" fmla="*/ 4624524 w 4624805"/>
              <a:gd name="connsiteY6" fmla="*/ 44450 h 4282078"/>
              <a:gd name="connsiteX7" fmla="*/ 4618174 w 4624805"/>
              <a:gd name="connsiteY7" fmla="*/ 3270250 h 4282078"/>
              <a:gd name="connsiteX8" fmla="*/ 2802074 w 4624805"/>
              <a:gd name="connsiteY8" fmla="*/ 3289300 h 4282078"/>
              <a:gd name="connsiteX9" fmla="*/ 2859224 w 4624805"/>
              <a:gd name="connsiteY9" fmla="*/ 4146550 h 4282078"/>
              <a:gd name="connsiteX10" fmla="*/ 2579825 w 4624805"/>
              <a:gd name="connsiteY10" fmla="*/ 4279900 h 4282078"/>
              <a:gd name="connsiteX11" fmla="*/ 1665425 w 4624805"/>
              <a:gd name="connsiteY11" fmla="*/ 4121150 h 4282078"/>
              <a:gd name="connsiteX12" fmla="*/ 1817824 w 4624805"/>
              <a:gd name="connsiteY12" fmla="*/ 4006850 h 4282078"/>
              <a:gd name="connsiteX0" fmla="*/ 1831257 w 4638238"/>
              <a:gd name="connsiteY0" fmla="*/ 4006850 h 4282078"/>
              <a:gd name="connsiteX1" fmla="*/ 1894757 w 4638238"/>
              <a:gd name="connsiteY1" fmla="*/ 3302000 h 4282078"/>
              <a:gd name="connsiteX2" fmla="*/ 186607 w 4638238"/>
              <a:gd name="connsiteY2" fmla="*/ 3327400 h 4282078"/>
              <a:gd name="connsiteX3" fmla="*/ 34208 w 4638238"/>
              <a:gd name="connsiteY3" fmla="*/ 2787650 h 4282078"/>
              <a:gd name="connsiteX4" fmla="*/ 15157 w 4638238"/>
              <a:gd name="connsiteY4" fmla="*/ 133350 h 4282078"/>
              <a:gd name="connsiteX5" fmla="*/ 319959 w 4638238"/>
              <a:gd name="connsiteY5" fmla="*/ 0 h 4282078"/>
              <a:gd name="connsiteX6" fmla="*/ 4637957 w 4638238"/>
              <a:gd name="connsiteY6" fmla="*/ 44450 h 4282078"/>
              <a:gd name="connsiteX7" fmla="*/ 4631607 w 4638238"/>
              <a:gd name="connsiteY7" fmla="*/ 3270250 h 4282078"/>
              <a:gd name="connsiteX8" fmla="*/ 2815507 w 4638238"/>
              <a:gd name="connsiteY8" fmla="*/ 3289300 h 4282078"/>
              <a:gd name="connsiteX9" fmla="*/ 2872657 w 4638238"/>
              <a:gd name="connsiteY9" fmla="*/ 4146550 h 4282078"/>
              <a:gd name="connsiteX10" fmla="*/ 2593258 w 4638238"/>
              <a:gd name="connsiteY10" fmla="*/ 4279900 h 4282078"/>
              <a:gd name="connsiteX11" fmla="*/ 1678858 w 4638238"/>
              <a:gd name="connsiteY11" fmla="*/ 4121150 h 4282078"/>
              <a:gd name="connsiteX12" fmla="*/ 1831257 w 4638238"/>
              <a:gd name="connsiteY12" fmla="*/ 4006850 h 4282078"/>
              <a:gd name="connsiteX0" fmla="*/ 1817478 w 4624459"/>
              <a:gd name="connsiteY0" fmla="*/ 4006850 h 4282078"/>
              <a:gd name="connsiteX1" fmla="*/ 1880978 w 4624459"/>
              <a:gd name="connsiteY1" fmla="*/ 3302000 h 4282078"/>
              <a:gd name="connsiteX2" fmla="*/ 172828 w 4624459"/>
              <a:gd name="connsiteY2" fmla="*/ 3327400 h 4282078"/>
              <a:gd name="connsiteX3" fmla="*/ 20429 w 4624459"/>
              <a:gd name="connsiteY3" fmla="*/ 2787650 h 4282078"/>
              <a:gd name="connsiteX4" fmla="*/ 1378 w 4624459"/>
              <a:gd name="connsiteY4" fmla="*/ 133350 h 4282078"/>
              <a:gd name="connsiteX5" fmla="*/ 306180 w 4624459"/>
              <a:gd name="connsiteY5" fmla="*/ 0 h 4282078"/>
              <a:gd name="connsiteX6" fmla="*/ 4624178 w 4624459"/>
              <a:gd name="connsiteY6" fmla="*/ 44450 h 4282078"/>
              <a:gd name="connsiteX7" fmla="*/ 4617828 w 4624459"/>
              <a:gd name="connsiteY7" fmla="*/ 3270250 h 4282078"/>
              <a:gd name="connsiteX8" fmla="*/ 2801728 w 4624459"/>
              <a:gd name="connsiteY8" fmla="*/ 3289300 h 4282078"/>
              <a:gd name="connsiteX9" fmla="*/ 2858878 w 4624459"/>
              <a:gd name="connsiteY9" fmla="*/ 4146550 h 4282078"/>
              <a:gd name="connsiteX10" fmla="*/ 2579479 w 4624459"/>
              <a:gd name="connsiteY10" fmla="*/ 4279900 h 4282078"/>
              <a:gd name="connsiteX11" fmla="*/ 1665079 w 4624459"/>
              <a:gd name="connsiteY11" fmla="*/ 4121150 h 4282078"/>
              <a:gd name="connsiteX12" fmla="*/ 1817478 w 4624459"/>
              <a:gd name="connsiteY12" fmla="*/ 4006850 h 4282078"/>
              <a:gd name="connsiteX0" fmla="*/ 1817478 w 4617828"/>
              <a:gd name="connsiteY0" fmla="*/ 4006850 h 4282078"/>
              <a:gd name="connsiteX1" fmla="*/ 1880978 w 4617828"/>
              <a:gd name="connsiteY1" fmla="*/ 3302000 h 4282078"/>
              <a:gd name="connsiteX2" fmla="*/ 172828 w 4617828"/>
              <a:gd name="connsiteY2" fmla="*/ 3327400 h 4282078"/>
              <a:gd name="connsiteX3" fmla="*/ 20429 w 4617828"/>
              <a:gd name="connsiteY3" fmla="*/ 2787650 h 4282078"/>
              <a:gd name="connsiteX4" fmla="*/ 1378 w 4617828"/>
              <a:gd name="connsiteY4" fmla="*/ 133350 h 4282078"/>
              <a:gd name="connsiteX5" fmla="*/ 306180 w 4617828"/>
              <a:gd name="connsiteY5" fmla="*/ 0 h 4282078"/>
              <a:gd name="connsiteX6" fmla="*/ 4516228 w 4617828"/>
              <a:gd name="connsiteY6" fmla="*/ 0 h 4282078"/>
              <a:gd name="connsiteX7" fmla="*/ 4617828 w 4617828"/>
              <a:gd name="connsiteY7" fmla="*/ 3270250 h 4282078"/>
              <a:gd name="connsiteX8" fmla="*/ 2801728 w 4617828"/>
              <a:gd name="connsiteY8" fmla="*/ 3289300 h 4282078"/>
              <a:gd name="connsiteX9" fmla="*/ 2858878 w 4617828"/>
              <a:gd name="connsiteY9" fmla="*/ 4146550 h 4282078"/>
              <a:gd name="connsiteX10" fmla="*/ 2579479 w 4617828"/>
              <a:gd name="connsiteY10" fmla="*/ 4279900 h 4282078"/>
              <a:gd name="connsiteX11" fmla="*/ 1665079 w 4617828"/>
              <a:gd name="connsiteY11" fmla="*/ 4121150 h 4282078"/>
              <a:gd name="connsiteX12" fmla="*/ 1817478 w 4617828"/>
              <a:gd name="connsiteY12" fmla="*/ 4006850 h 4282078"/>
              <a:gd name="connsiteX0" fmla="*/ 1817478 w 4868961"/>
              <a:gd name="connsiteY0" fmla="*/ 4097620 h 4372848"/>
              <a:gd name="connsiteX1" fmla="*/ 1880978 w 4868961"/>
              <a:gd name="connsiteY1" fmla="*/ 3392770 h 4372848"/>
              <a:gd name="connsiteX2" fmla="*/ 172828 w 4868961"/>
              <a:gd name="connsiteY2" fmla="*/ 3418170 h 4372848"/>
              <a:gd name="connsiteX3" fmla="*/ 20429 w 4868961"/>
              <a:gd name="connsiteY3" fmla="*/ 2878420 h 4372848"/>
              <a:gd name="connsiteX4" fmla="*/ 1378 w 4868961"/>
              <a:gd name="connsiteY4" fmla="*/ 224120 h 4372848"/>
              <a:gd name="connsiteX5" fmla="*/ 306180 w 4868961"/>
              <a:gd name="connsiteY5" fmla="*/ 90770 h 4372848"/>
              <a:gd name="connsiteX6" fmla="*/ 4516228 w 4868961"/>
              <a:gd name="connsiteY6" fmla="*/ 90770 h 4372848"/>
              <a:gd name="connsiteX7" fmla="*/ 4668630 w 4868961"/>
              <a:gd name="connsiteY7" fmla="*/ 300320 h 4372848"/>
              <a:gd name="connsiteX8" fmla="*/ 4617828 w 4868961"/>
              <a:gd name="connsiteY8" fmla="*/ 3361020 h 4372848"/>
              <a:gd name="connsiteX9" fmla="*/ 2801728 w 4868961"/>
              <a:gd name="connsiteY9" fmla="*/ 3380070 h 4372848"/>
              <a:gd name="connsiteX10" fmla="*/ 2858878 w 4868961"/>
              <a:gd name="connsiteY10" fmla="*/ 4237320 h 4372848"/>
              <a:gd name="connsiteX11" fmla="*/ 2579479 w 4868961"/>
              <a:gd name="connsiteY11" fmla="*/ 4370670 h 4372848"/>
              <a:gd name="connsiteX12" fmla="*/ 1665079 w 4868961"/>
              <a:gd name="connsiteY12" fmla="*/ 4211920 h 4372848"/>
              <a:gd name="connsiteX13" fmla="*/ 1817478 w 4868961"/>
              <a:gd name="connsiteY13" fmla="*/ 4097620 h 4372848"/>
              <a:gd name="connsiteX0" fmla="*/ 1817478 w 4764559"/>
              <a:gd name="connsiteY0" fmla="*/ 4080069 h 4355297"/>
              <a:gd name="connsiteX1" fmla="*/ 1880978 w 4764559"/>
              <a:gd name="connsiteY1" fmla="*/ 3375219 h 4355297"/>
              <a:gd name="connsiteX2" fmla="*/ 172828 w 4764559"/>
              <a:gd name="connsiteY2" fmla="*/ 3400619 h 4355297"/>
              <a:gd name="connsiteX3" fmla="*/ 20429 w 4764559"/>
              <a:gd name="connsiteY3" fmla="*/ 2860869 h 4355297"/>
              <a:gd name="connsiteX4" fmla="*/ 1378 w 4764559"/>
              <a:gd name="connsiteY4" fmla="*/ 206569 h 4355297"/>
              <a:gd name="connsiteX5" fmla="*/ 306180 w 4764559"/>
              <a:gd name="connsiteY5" fmla="*/ 73219 h 4355297"/>
              <a:gd name="connsiteX6" fmla="*/ 4516228 w 4764559"/>
              <a:gd name="connsiteY6" fmla="*/ 73219 h 4355297"/>
              <a:gd name="connsiteX7" fmla="*/ 4668630 w 4764559"/>
              <a:gd name="connsiteY7" fmla="*/ 282769 h 4355297"/>
              <a:gd name="connsiteX8" fmla="*/ 4617828 w 4764559"/>
              <a:gd name="connsiteY8" fmla="*/ 3343469 h 4355297"/>
              <a:gd name="connsiteX9" fmla="*/ 2801728 w 4764559"/>
              <a:gd name="connsiteY9" fmla="*/ 3362519 h 4355297"/>
              <a:gd name="connsiteX10" fmla="*/ 2858878 w 4764559"/>
              <a:gd name="connsiteY10" fmla="*/ 4219769 h 4355297"/>
              <a:gd name="connsiteX11" fmla="*/ 2579479 w 4764559"/>
              <a:gd name="connsiteY11" fmla="*/ 4353119 h 4355297"/>
              <a:gd name="connsiteX12" fmla="*/ 1665079 w 4764559"/>
              <a:gd name="connsiteY12" fmla="*/ 4194369 h 4355297"/>
              <a:gd name="connsiteX13" fmla="*/ 1817478 w 4764559"/>
              <a:gd name="connsiteY13" fmla="*/ 4080069 h 4355297"/>
              <a:gd name="connsiteX0" fmla="*/ 1817478 w 4764559"/>
              <a:gd name="connsiteY0" fmla="*/ 4006850 h 4282078"/>
              <a:gd name="connsiteX1" fmla="*/ 1880978 w 4764559"/>
              <a:gd name="connsiteY1" fmla="*/ 3302000 h 4282078"/>
              <a:gd name="connsiteX2" fmla="*/ 172828 w 4764559"/>
              <a:gd name="connsiteY2" fmla="*/ 3327400 h 4282078"/>
              <a:gd name="connsiteX3" fmla="*/ 20429 w 4764559"/>
              <a:gd name="connsiteY3" fmla="*/ 2787650 h 4282078"/>
              <a:gd name="connsiteX4" fmla="*/ 1378 w 4764559"/>
              <a:gd name="connsiteY4" fmla="*/ 133350 h 4282078"/>
              <a:gd name="connsiteX5" fmla="*/ 306180 w 4764559"/>
              <a:gd name="connsiteY5" fmla="*/ 0 h 4282078"/>
              <a:gd name="connsiteX6" fmla="*/ 4516228 w 4764559"/>
              <a:gd name="connsiteY6" fmla="*/ 0 h 4282078"/>
              <a:gd name="connsiteX7" fmla="*/ 4668630 w 4764559"/>
              <a:gd name="connsiteY7" fmla="*/ 209550 h 4282078"/>
              <a:gd name="connsiteX8" fmla="*/ 4617828 w 4764559"/>
              <a:gd name="connsiteY8" fmla="*/ 3270250 h 4282078"/>
              <a:gd name="connsiteX9" fmla="*/ 2801728 w 4764559"/>
              <a:gd name="connsiteY9" fmla="*/ 3289300 h 4282078"/>
              <a:gd name="connsiteX10" fmla="*/ 2858878 w 4764559"/>
              <a:gd name="connsiteY10" fmla="*/ 4146550 h 4282078"/>
              <a:gd name="connsiteX11" fmla="*/ 2579479 w 4764559"/>
              <a:gd name="connsiteY11" fmla="*/ 4279900 h 4282078"/>
              <a:gd name="connsiteX12" fmla="*/ 1665079 w 4764559"/>
              <a:gd name="connsiteY12" fmla="*/ 4121150 h 4282078"/>
              <a:gd name="connsiteX13" fmla="*/ 1817478 w 4764559"/>
              <a:gd name="connsiteY13" fmla="*/ 4006850 h 4282078"/>
              <a:gd name="connsiteX0" fmla="*/ 1817478 w 4768966"/>
              <a:gd name="connsiteY0" fmla="*/ 4006850 h 4282078"/>
              <a:gd name="connsiteX1" fmla="*/ 1880978 w 4768966"/>
              <a:gd name="connsiteY1" fmla="*/ 3302000 h 4282078"/>
              <a:gd name="connsiteX2" fmla="*/ 172828 w 4768966"/>
              <a:gd name="connsiteY2" fmla="*/ 3327400 h 4282078"/>
              <a:gd name="connsiteX3" fmla="*/ 20429 w 4768966"/>
              <a:gd name="connsiteY3" fmla="*/ 2787650 h 4282078"/>
              <a:gd name="connsiteX4" fmla="*/ 1378 w 4768966"/>
              <a:gd name="connsiteY4" fmla="*/ 133350 h 4282078"/>
              <a:gd name="connsiteX5" fmla="*/ 306180 w 4768966"/>
              <a:gd name="connsiteY5" fmla="*/ 0 h 4282078"/>
              <a:gd name="connsiteX6" fmla="*/ 4516228 w 4768966"/>
              <a:gd name="connsiteY6" fmla="*/ 0 h 4282078"/>
              <a:gd name="connsiteX7" fmla="*/ 4681330 w 4768966"/>
              <a:gd name="connsiteY7" fmla="*/ 234950 h 4282078"/>
              <a:gd name="connsiteX8" fmla="*/ 4617828 w 4768966"/>
              <a:gd name="connsiteY8" fmla="*/ 3270250 h 4282078"/>
              <a:gd name="connsiteX9" fmla="*/ 2801728 w 4768966"/>
              <a:gd name="connsiteY9" fmla="*/ 3289300 h 4282078"/>
              <a:gd name="connsiteX10" fmla="*/ 2858878 w 4768966"/>
              <a:gd name="connsiteY10" fmla="*/ 4146550 h 4282078"/>
              <a:gd name="connsiteX11" fmla="*/ 2579479 w 4768966"/>
              <a:gd name="connsiteY11" fmla="*/ 4279900 h 4282078"/>
              <a:gd name="connsiteX12" fmla="*/ 1665079 w 4768966"/>
              <a:gd name="connsiteY12" fmla="*/ 4121150 h 4282078"/>
              <a:gd name="connsiteX13" fmla="*/ 1817478 w 4768966"/>
              <a:gd name="connsiteY13" fmla="*/ 4006850 h 4282078"/>
              <a:gd name="connsiteX0" fmla="*/ 1817478 w 4768966"/>
              <a:gd name="connsiteY0" fmla="*/ 4006850 h 4282078"/>
              <a:gd name="connsiteX1" fmla="*/ 1880978 w 4768966"/>
              <a:gd name="connsiteY1" fmla="*/ 3302000 h 4282078"/>
              <a:gd name="connsiteX2" fmla="*/ 172828 w 4768966"/>
              <a:gd name="connsiteY2" fmla="*/ 3327400 h 4282078"/>
              <a:gd name="connsiteX3" fmla="*/ 20429 w 4768966"/>
              <a:gd name="connsiteY3" fmla="*/ 2787650 h 4282078"/>
              <a:gd name="connsiteX4" fmla="*/ 1378 w 4768966"/>
              <a:gd name="connsiteY4" fmla="*/ 133350 h 4282078"/>
              <a:gd name="connsiteX5" fmla="*/ 306180 w 4768966"/>
              <a:gd name="connsiteY5" fmla="*/ 0 h 4282078"/>
              <a:gd name="connsiteX6" fmla="*/ 4516228 w 4768966"/>
              <a:gd name="connsiteY6" fmla="*/ 0 h 4282078"/>
              <a:gd name="connsiteX7" fmla="*/ 4681330 w 4768966"/>
              <a:gd name="connsiteY7" fmla="*/ 234950 h 4282078"/>
              <a:gd name="connsiteX8" fmla="*/ 4617828 w 4768966"/>
              <a:gd name="connsiteY8" fmla="*/ 3270250 h 4282078"/>
              <a:gd name="connsiteX9" fmla="*/ 2801728 w 4768966"/>
              <a:gd name="connsiteY9" fmla="*/ 3289300 h 4282078"/>
              <a:gd name="connsiteX10" fmla="*/ 2858878 w 4768966"/>
              <a:gd name="connsiteY10" fmla="*/ 4146550 h 4282078"/>
              <a:gd name="connsiteX11" fmla="*/ 2579479 w 4768966"/>
              <a:gd name="connsiteY11" fmla="*/ 4279900 h 4282078"/>
              <a:gd name="connsiteX12" fmla="*/ 1665079 w 4768966"/>
              <a:gd name="connsiteY12" fmla="*/ 4121150 h 4282078"/>
              <a:gd name="connsiteX13" fmla="*/ 1817478 w 4768966"/>
              <a:gd name="connsiteY13" fmla="*/ 4006850 h 4282078"/>
              <a:gd name="connsiteX0" fmla="*/ 1817478 w 4768966"/>
              <a:gd name="connsiteY0" fmla="*/ 4007066 h 4282294"/>
              <a:gd name="connsiteX1" fmla="*/ 1880978 w 4768966"/>
              <a:gd name="connsiteY1" fmla="*/ 3302216 h 4282294"/>
              <a:gd name="connsiteX2" fmla="*/ 172828 w 4768966"/>
              <a:gd name="connsiteY2" fmla="*/ 3327616 h 4282294"/>
              <a:gd name="connsiteX3" fmla="*/ 20429 w 4768966"/>
              <a:gd name="connsiteY3" fmla="*/ 2787866 h 4282294"/>
              <a:gd name="connsiteX4" fmla="*/ 1378 w 4768966"/>
              <a:gd name="connsiteY4" fmla="*/ 133566 h 4282294"/>
              <a:gd name="connsiteX5" fmla="*/ 306180 w 4768966"/>
              <a:gd name="connsiteY5" fmla="*/ 216 h 4282294"/>
              <a:gd name="connsiteX6" fmla="*/ 4516228 w 4768966"/>
              <a:gd name="connsiteY6" fmla="*/ 216 h 4282294"/>
              <a:gd name="connsiteX7" fmla="*/ 4681330 w 4768966"/>
              <a:gd name="connsiteY7" fmla="*/ 235166 h 4282294"/>
              <a:gd name="connsiteX8" fmla="*/ 4617828 w 4768966"/>
              <a:gd name="connsiteY8" fmla="*/ 3270466 h 4282294"/>
              <a:gd name="connsiteX9" fmla="*/ 2801728 w 4768966"/>
              <a:gd name="connsiteY9" fmla="*/ 3289516 h 4282294"/>
              <a:gd name="connsiteX10" fmla="*/ 2858878 w 4768966"/>
              <a:gd name="connsiteY10" fmla="*/ 4146766 h 4282294"/>
              <a:gd name="connsiteX11" fmla="*/ 2579479 w 4768966"/>
              <a:gd name="connsiteY11" fmla="*/ 4280116 h 4282294"/>
              <a:gd name="connsiteX12" fmla="*/ 1665079 w 4768966"/>
              <a:gd name="connsiteY12" fmla="*/ 4121366 h 4282294"/>
              <a:gd name="connsiteX13" fmla="*/ 1817478 w 4768966"/>
              <a:gd name="connsiteY13" fmla="*/ 4007066 h 4282294"/>
              <a:gd name="connsiteX0" fmla="*/ 1817478 w 4761795"/>
              <a:gd name="connsiteY0" fmla="*/ 4007066 h 4282294"/>
              <a:gd name="connsiteX1" fmla="*/ 1880978 w 4761795"/>
              <a:gd name="connsiteY1" fmla="*/ 3302216 h 4282294"/>
              <a:gd name="connsiteX2" fmla="*/ 172828 w 4761795"/>
              <a:gd name="connsiteY2" fmla="*/ 3327616 h 4282294"/>
              <a:gd name="connsiteX3" fmla="*/ 20429 w 4761795"/>
              <a:gd name="connsiteY3" fmla="*/ 2787866 h 4282294"/>
              <a:gd name="connsiteX4" fmla="*/ 1378 w 4761795"/>
              <a:gd name="connsiteY4" fmla="*/ 133566 h 4282294"/>
              <a:gd name="connsiteX5" fmla="*/ 306180 w 4761795"/>
              <a:gd name="connsiteY5" fmla="*/ 216 h 4282294"/>
              <a:gd name="connsiteX6" fmla="*/ 4516228 w 4761795"/>
              <a:gd name="connsiteY6" fmla="*/ 216 h 4282294"/>
              <a:gd name="connsiteX7" fmla="*/ 4681330 w 4761795"/>
              <a:gd name="connsiteY7" fmla="*/ 235166 h 4282294"/>
              <a:gd name="connsiteX8" fmla="*/ 4617828 w 4761795"/>
              <a:gd name="connsiteY8" fmla="*/ 3270466 h 4282294"/>
              <a:gd name="connsiteX9" fmla="*/ 2801728 w 4761795"/>
              <a:gd name="connsiteY9" fmla="*/ 3289516 h 4282294"/>
              <a:gd name="connsiteX10" fmla="*/ 2858878 w 4761795"/>
              <a:gd name="connsiteY10" fmla="*/ 4146766 h 4282294"/>
              <a:gd name="connsiteX11" fmla="*/ 2579479 w 4761795"/>
              <a:gd name="connsiteY11" fmla="*/ 4280116 h 4282294"/>
              <a:gd name="connsiteX12" fmla="*/ 1665079 w 4761795"/>
              <a:gd name="connsiteY12" fmla="*/ 4121366 h 4282294"/>
              <a:gd name="connsiteX13" fmla="*/ 1817478 w 4761795"/>
              <a:gd name="connsiteY13" fmla="*/ 4007066 h 4282294"/>
              <a:gd name="connsiteX0" fmla="*/ 1817478 w 4802213"/>
              <a:gd name="connsiteY0" fmla="*/ 4007066 h 4282294"/>
              <a:gd name="connsiteX1" fmla="*/ 1880978 w 4802213"/>
              <a:gd name="connsiteY1" fmla="*/ 3302216 h 4282294"/>
              <a:gd name="connsiteX2" fmla="*/ 172828 w 4802213"/>
              <a:gd name="connsiteY2" fmla="*/ 3327616 h 4282294"/>
              <a:gd name="connsiteX3" fmla="*/ 20429 w 4802213"/>
              <a:gd name="connsiteY3" fmla="*/ 2787866 h 4282294"/>
              <a:gd name="connsiteX4" fmla="*/ 1378 w 4802213"/>
              <a:gd name="connsiteY4" fmla="*/ 133566 h 4282294"/>
              <a:gd name="connsiteX5" fmla="*/ 306180 w 4802213"/>
              <a:gd name="connsiteY5" fmla="*/ 216 h 4282294"/>
              <a:gd name="connsiteX6" fmla="*/ 4516228 w 4802213"/>
              <a:gd name="connsiteY6" fmla="*/ 216 h 4282294"/>
              <a:gd name="connsiteX7" fmla="*/ 4681330 w 4802213"/>
              <a:gd name="connsiteY7" fmla="*/ 235166 h 4282294"/>
              <a:gd name="connsiteX8" fmla="*/ 4674978 w 4802213"/>
              <a:gd name="connsiteY8" fmla="*/ 3086316 h 4282294"/>
              <a:gd name="connsiteX9" fmla="*/ 2801728 w 4802213"/>
              <a:gd name="connsiteY9" fmla="*/ 3289516 h 4282294"/>
              <a:gd name="connsiteX10" fmla="*/ 2858878 w 4802213"/>
              <a:gd name="connsiteY10" fmla="*/ 4146766 h 4282294"/>
              <a:gd name="connsiteX11" fmla="*/ 2579479 w 4802213"/>
              <a:gd name="connsiteY11" fmla="*/ 4280116 h 4282294"/>
              <a:gd name="connsiteX12" fmla="*/ 1665079 w 4802213"/>
              <a:gd name="connsiteY12" fmla="*/ 4121366 h 4282294"/>
              <a:gd name="connsiteX13" fmla="*/ 1817478 w 4802213"/>
              <a:gd name="connsiteY13" fmla="*/ 4007066 h 4282294"/>
              <a:gd name="connsiteX0" fmla="*/ 1817478 w 4802213"/>
              <a:gd name="connsiteY0" fmla="*/ 4007066 h 4282294"/>
              <a:gd name="connsiteX1" fmla="*/ 1880978 w 4802213"/>
              <a:gd name="connsiteY1" fmla="*/ 3302216 h 4282294"/>
              <a:gd name="connsiteX2" fmla="*/ 172828 w 4802213"/>
              <a:gd name="connsiteY2" fmla="*/ 3327616 h 4282294"/>
              <a:gd name="connsiteX3" fmla="*/ 20429 w 4802213"/>
              <a:gd name="connsiteY3" fmla="*/ 2787866 h 4282294"/>
              <a:gd name="connsiteX4" fmla="*/ 1378 w 4802213"/>
              <a:gd name="connsiteY4" fmla="*/ 133566 h 4282294"/>
              <a:gd name="connsiteX5" fmla="*/ 306180 w 4802213"/>
              <a:gd name="connsiteY5" fmla="*/ 216 h 4282294"/>
              <a:gd name="connsiteX6" fmla="*/ 4516228 w 4802213"/>
              <a:gd name="connsiteY6" fmla="*/ 216 h 4282294"/>
              <a:gd name="connsiteX7" fmla="*/ 4681330 w 4802213"/>
              <a:gd name="connsiteY7" fmla="*/ 235166 h 4282294"/>
              <a:gd name="connsiteX8" fmla="*/ 4674978 w 4802213"/>
              <a:gd name="connsiteY8" fmla="*/ 3086316 h 4282294"/>
              <a:gd name="connsiteX9" fmla="*/ 4490830 w 4802213"/>
              <a:gd name="connsiteY9" fmla="*/ 3314915 h 4282294"/>
              <a:gd name="connsiteX10" fmla="*/ 2801728 w 4802213"/>
              <a:gd name="connsiteY10" fmla="*/ 3289516 h 4282294"/>
              <a:gd name="connsiteX11" fmla="*/ 2858878 w 4802213"/>
              <a:gd name="connsiteY11" fmla="*/ 4146766 h 4282294"/>
              <a:gd name="connsiteX12" fmla="*/ 2579479 w 4802213"/>
              <a:gd name="connsiteY12" fmla="*/ 4280116 h 4282294"/>
              <a:gd name="connsiteX13" fmla="*/ 1665079 w 4802213"/>
              <a:gd name="connsiteY13" fmla="*/ 4121366 h 4282294"/>
              <a:gd name="connsiteX14" fmla="*/ 1817478 w 4802213"/>
              <a:gd name="connsiteY14" fmla="*/ 4007066 h 4282294"/>
              <a:gd name="connsiteX0" fmla="*/ 1817478 w 4681378"/>
              <a:gd name="connsiteY0" fmla="*/ 4007066 h 4282294"/>
              <a:gd name="connsiteX1" fmla="*/ 1880978 w 4681378"/>
              <a:gd name="connsiteY1" fmla="*/ 3302216 h 4282294"/>
              <a:gd name="connsiteX2" fmla="*/ 172828 w 4681378"/>
              <a:gd name="connsiteY2" fmla="*/ 3327616 h 4282294"/>
              <a:gd name="connsiteX3" fmla="*/ 20429 w 4681378"/>
              <a:gd name="connsiteY3" fmla="*/ 2787866 h 4282294"/>
              <a:gd name="connsiteX4" fmla="*/ 1378 w 4681378"/>
              <a:gd name="connsiteY4" fmla="*/ 133566 h 4282294"/>
              <a:gd name="connsiteX5" fmla="*/ 306180 w 4681378"/>
              <a:gd name="connsiteY5" fmla="*/ 216 h 4282294"/>
              <a:gd name="connsiteX6" fmla="*/ 4516228 w 4681378"/>
              <a:gd name="connsiteY6" fmla="*/ 216 h 4282294"/>
              <a:gd name="connsiteX7" fmla="*/ 4681330 w 4681378"/>
              <a:gd name="connsiteY7" fmla="*/ 235166 h 4282294"/>
              <a:gd name="connsiteX8" fmla="*/ 4674978 w 4681378"/>
              <a:gd name="connsiteY8" fmla="*/ 3086316 h 4282294"/>
              <a:gd name="connsiteX9" fmla="*/ 4490830 w 4681378"/>
              <a:gd name="connsiteY9" fmla="*/ 3314915 h 4282294"/>
              <a:gd name="connsiteX10" fmla="*/ 2801728 w 4681378"/>
              <a:gd name="connsiteY10" fmla="*/ 3289516 h 4282294"/>
              <a:gd name="connsiteX11" fmla="*/ 2858878 w 4681378"/>
              <a:gd name="connsiteY11" fmla="*/ 4146766 h 4282294"/>
              <a:gd name="connsiteX12" fmla="*/ 2579479 w 4681378"/>
              <a:gd name="connsiteY12" fmla="*/ 4280116 h 4282294"/>
              <a:gd name="connsiteX13" fmla="*/ 1665079 w 4681378"/>
              <a:gd name="connsiteY13" fmla="*/ 4121366 h 4282294"/>
              <a:gd name="connsiteX14" fmla="*/ 1817478 w 4681378"/>
              <a:gd name="connsiteY14" fmla="*/ 4007066 h 4282294"/>
              <a:gd name="connsiteX0" fmla="*/ 1817478 w 4681378"/>
              <a:gd name="connsiteY0" fmla="*/ 4007066 h 4282294"/>
              <a:gd name="connsiteX1" fmla="*/ 1880978 w 4681378"/>
              <a:gd name="connsiteY1" fmla="*/ 3302216 h 4282294"/>
              <a:gd name="connsiteX2" fmla="*/ 172828 w 4681378"/>
              <a:gd name="connsiteY2" fmla="*/ 3327616 h 4282294"/>
              <a:gd name="connsiteX3" fmla="*/ 20429 w 4681378"/>
              <a:gd name="connsiteY3" fmla="*/ 2787866 h 4282294"/>
              <a:gd name="connsiteX4" fmla="*/ 1378 w 4681378"/>
              <a:gd name="connsiteY4" fmla="*/ 133566 h 4282294"/>
              <a:gd name="connsiteX5" fmla="*/ 306180 w 4681378"/>
              <a:gd name="connsiteY5" fmla="*/ 216 h 4282294"/>
              <a:gd name="connsiteX6" fmla="*/ 4516228 w 4681378"/>
              <a:gd name="connsiteY6" fmla="*/ 216 h 4282294"/>
              <a:gd name="connsiteX7" fmla="*/ 4681330 w 4681378"/>
              <a:gd name="connsiteY7" fmla="*/ 235166 h 4282294"/>
              <a:gd name="connsiteX8" fmla="*/ 4674978 w 4681378"/>
              <a:gd name="connsiteY8" fmla="*/ 3086316 h 4282294"/>
              <a:gd name="connsiteX9" fmla="*/ 4490830 w 4681378"/>
              <a:gd name="connsiteY9" fmla="*/ 3314915 h 4282294"/>
              <a:gd name="connsiteX10" fmla="*/ 2801728 w 4681378"/>
              <a:gd name="connsiteY10" fmla="*/ 3289516 h 4282294"/>
              <a:gd name="connsiteX11" fmla="*/ 2858878 w 4681378"/>
              <a:gd name="connsiteY11" fmla="*/ 4146766 h 4282294"/>
              <a:gd name="connsiteX12" fmla="*/ 2579479 w 4681378"/>
              <a:gd name="connsiteY12" fmla="*/ 4280116 h 4282294"/>
              <a:gd name="connsiteX13" fmla="*/ 1665079 w 4681378"/>
              <a:gd name="connsiteY13" fmla="*/ 4121366 h 4282294"/>
              <a:gd name="connsiteX14" fmla="*/ 1817478 w 4681378"/>
              <a:gd name="connsiteY14" fmla="*/ 4007066 h 4282294"/>
              <a:gd name="connsiteX0" fmla="*/ 1817478 w 4681378"/>
              <a:gd name="connsiteY0" fmla="*/ 4007066 h 4282294"/>
              <a:gd name="connsiteX1" fmla="*/ 1880978 w 4681378"/>
              <a:gd name="connsiteY1" fmla="*/ 3302216 h 4282294"/>
              <a:gd name="connsiteX2" fmla="*/ 172828 w 4681378"/>
              <a:gd name="connsiteY2" fmla="*/ 3327616 h 4282294"/>
              <a:gd name="connsiteX3" fmla="*/ 20429 w 4681378"/>
              <a:gd name="connsiteY3" fmla="*/ 2787866 h 4282294"/>
              <a:gd name="connsiteX4" fmla="*/ 1378 w 4681378"/>
              <a:gd name="connsiteY4" fmla="*/ 133566 h 4282294"/>
              <a:gd name="connsiteX5" fmla="*/ 306180 w 4681378"/>
              <a:gd name="connsiteY5" fmla="*/ 216 h 4282294"/>
              <a:gd name="connsiteX6" fmla="*/ 4516228 w 4681378"/>
              <a:gd name="connsiteY6" fmla="*/ 216 h 4282294"/>
              <a:gd name="connsiteX7" fmla="*/ 4681330 w 4681378"/>
              <a:gd name="connsiteY7" fmla="*/ 235166 h 4282294"/>
              <a:gd name="connsiteX8" fmla="*/ 4674978 w 4681378"/>
              <a:gd name="connsiteY8" fmla="*/ 3086316 h 4282294"/>
              <a:gd name="connsiteX9" fmla="*/ 4516230 w 4681378"/>
              <a:gd name="connsiteY9" fmla="*/ 3314915 h 4282294"/>
              <a:gd name="connsiteX10" fmla="*/ 2801728 w 4681378"/>
              <a:gd name="connsiteY10" fmla="*/ 3289516 h 4282294"/>
              <a:gd name="connsiteX11" fmla="*/ 2858878 w 4681378"/>
              <a:gd name="connsiteY11" fmla="*/ 4146766 h 4282294"/>
              <a:gd name="connsiteX12" fmla="*/ 2579479 w 4681378"/>
              <a:gd name="connsiteY12" fmla="*/ 4280116 h 4282294"/>
              <a:gd name="connsiteX13" fmla="*/ 1665079 w 4681378"/>
              <a:gd name="connsiteY13" fmla="*/ 4121366 h 4282294"/>
              <a:gd name="connsiteX14" fmla="*/ 1817478 w 4681378"/>
              <a:gd name="connsiteY14" fmla="*/ 4007066 h 4282294"/>
              <a:gd name="connsiteX0" fmla="*/ 1817478 w 4681378"/>
              <a:gd name="connsiteY0" fmla="*/ 4007066 h 4282294"/>
              <a:gd name="connsiteX1" fmla="*/ 1880978 w 4681378"/>
              <a:gd name="connsiteY1" fmla="*/ 3302216 h 4282294"/>
              <a:gd name="connsiteX2" fmla="*/ 172828 w 4681378"/>
              <a:gd name="connsiteY2" fmla="*/ 3327616 h 4282294"/>
              <a:gd name="connsiteX3" fmla="*/ 20429 w 4681378"/>
              <a:gd name="connsiteY3" fmla="*/ 2787866 h 4282294"/>
              <a:gd name="connsiteX4" fmla="*/ 1378 w 4681378"/>
              <a:gd name="connsiteY4" fmla="*/ 133566 h 4282294"/>
              <a:gd name="connsiteX5" fmla="*/ 306180 w 4681378"/>
              <a:gd name="connsiteY5" fmla="*/ 216 h 4282294"/>
              <a:gd name="connsiteX6" fmla="*/ 4516228 w 4681378"/>
              <a:gd name="connsiteY6" fmla="*/ 216 h 4282294"/>
              <a:gd name="connsiteX7" fmla="*/ 4681330 w 4681378"/>
              <a:gd name="connsiteY7" fmla="*/ 235166 h 4282294"/>
              <a:gd name="connsiteX8" fmla="*/ 4674978 w 4681378"/>
              <a:gd name="connsiteY8" fmla="*/ 3086316 h 4282294"/>
              <a:gd name="connsiteX9" fmla="*/ 4516230 w 4681378"/>
              <a:gd name="connsiteY9" fmla="*/ 3314915 h 4282294"/>
              <a:gd name="connsiteX10" fmla="*/ 2801728 w 4681378"/>
              <a:gd name="connsiteY10" fmla="*/ 3289516 h 4282294"/>
              <a:gd name="connsiteX11" fmla="*/ 2858878 w 4681378"/>
              <a:gd name="connsiteY11" fmla="*/ 4146766 h 4282294"/>
              <a:gd name="connsiteX12" fmla="*/ 2579479 w 4681378"/>
              <a:gd name="connsiteY12" fmla="*/ 4280116 h 4282294"/>
              <a:gd name="connsiteX13" fmla="*/ 1665079 w 4681378"/>
              <a:gd name="connsiteY13" fmla="*/ 4121366 h 4282294"/>
              <a:gd name="connsiteX14" fmla="*/ 1817478 w 4681378"/>
              <a:gd name="connsiteY14" fmla="*/ 4007066 h 4282294"/>
              <a:gd name="connsiteX0" fmla="*/ 1817478 w 4681378"/>
              <a:gd name="connsiteY0" fmla="*/ 4007066 h 4282294"/>
              <a:gd name="connsiteX1" fmla="*/ 1880978 w 4681378"/>
              <a:gd name="connsiteY1" fmla="*/ 3302216 h 4282294"/>
              <a:gd name="connsiteX2" fmla="*/ 172828 w 4681378"/>
              <a:gd name="connsiteY2" fmla="*/ 3327616 h 4282294"/>
              <a:gd name="connsiteX3" fmla="*/ 20429 w 4681378"/>
              <a:gd name="connsiteY3" fmla="*/ 2787866 h 4282294"/>
              <a:gd name="connsiteX4" fmla="*/ 1378 w 4681378"/>
              <a:gd name="connsiteY4" fmla="*/ 133566 h 4282294"/>
              <a:gd name="connsiteX5" fmla="*/ 306180 w 4681378"/>
              <a:gd name="connsiteY5" fmla="*/ 216 h 4282294"/>
              <a:gd name="connsiteX6" fmla="*/ 4516228 w 4681378"/>
              <a:gd name="connsiteY6" fmla="*/ 216 h 4282294"/>
              <a:gd name="connsiteX7" fmla="*/ 4681330 w 4681378"/>
              <a:gd name="connsiteY7" fmla="*/ 235166 h 4282294"/>
              <a:gd name="connsiteX8" fmla="*/ 4674978 w 4681378"/>
              <a:gd name="connsiteY8" fmla="*/ 3086316 h 4282294"/>
              <a:gd name="connsiteX9" fmla="*/ 4516230 w 4681378"/>
              <a:gd name="connsiteY9" fmla="*/ 3314915 h 4282294"/>
              <a:gd name="connsiteX10" fmla="*/ 2801730 w 4681378"/>
              <a:gd name="connsiteY10" fmla="*/ 3314915 h 4282294"/>
              <a:gd name="connsiteX11" fmla="*/ 2801728 w 4681378"/>
              <a:gd name="connsiteY11" fmla="*/ 3289516 h 4282294"/>
              <a:gd name="connsiteX12" fmla="*/ 2858878 w 4681378"/>
              <a:gd name="connsiteY12" fmla="*/ 4146766 h 4282294"/>
              <a:gd name="connsiteX13" fmla="*/ 2579479 w 4681378"/>
              <a:gd name="connsiteY13" fmla="*/ 4280116 h 4282294"/>
              <a:gd name="connsiteX14" fmla="*/ 1665079 w 4681378"/>
              <a:gd name="connsiteY14" fmla="*/ 4121366 h 4282294"/>
              <a:gd name="connsiteX15" fmla="*/ 1817478 w 4681378"/>
              <a:gd name="connsiteY15" fmla="*/ 4007066 h 4282294"/>
              <a:gd name="connsiteX0" fmla="*/ 1817478 w 4681378"/>
              <a:gd name="connsiteY0" fmla="*/ 4007066 h 4282294"/>
              <a:gd name="connsiteX1" fmla="*/ 1880978 w 4681378"/>
              <a:gd name="connsiteY1" fmla="*/ 3302216 h 4282294"/>
              <a:gd name="connsiteX2" fmla="*/ 172828 w 4681378"/>
              <a:gd name="connsiteY2" fmla="*/ 3327616 h 4282294"/>
              <a:gd name="connsiteX3" fmla="*/ 20429 w 4681378"/>
              <a:gd name="connsiteY3" fmla="*/ 2787866 h 4282294"/>
              <a:gd name="connsiteX4" fmla="*/ 1378 w 4681378"/>
              <a:gd name="connsiteY4" fmla="*/ 133566 h 4282294"/>
              <a:gd name="connsiteX5" fmla="*/ 306180 w 4681378"/>
              <a:gd name="connsiteY5" fmla="*/ 216 h 4282294"/>
              <a:gd name="connsiteX6" fmla="*/ 4516228 w 4681378"/>
              <a:gd name="connsiteY6" fmla="*/ 216 h 4282294"/>
              <a:gd name="connsiteX7" fmla="*/ 4681330 w 4681378"/>
              <a:gd name="connsiteY7" fmla="*/ 235166 h 4282294"/>
              <a:gd name="connsiteX8" fmla="*/ 4674978 w 4681378"/>
              <a:gd name="connsiteY8" fmla="*/ 3086316 h 4282294"/>
              <a:gd name="connsiteX9" fmla="*/ 4516230 w 4681378"/>
              <a:gd name="connsiteY9" fmla="*/ 3314915 h 4282294"/>
              <a:gd name="connsiteX10" fmla="*/ 2801730 w 4681378"/>
              <a:gd name="connsiteY10" fmla="*/ 3314915 h 4282294"/>
              <a:gd name="connsiteX11" fmla="*/ 2801728 w 4681378"/>
              <a:gd name="connsiteY11" fmla="*/ 3289516 h 4282294"/>
              <a:gd name="connsiteX12" fmla="*/ 2858878 w 4681378"/>
              <a:gd name="connsiteY12" fmla="*/ 3994366 h 4282294"/>
              <a:gd name="connsiteX13" fmla="*/ 2579479 w 4681378"/>
              <a:gd name="connsiteY13" fmla="*/ 4280116 h 4282294"/>
              <a:gd name="connsiteX14" fmla="*/ 1665079 w 4681378"/>
              <a:gd name="connsiteY14" fmla="*/ 4121366 h 4282294"/>
              <a:gd name="connsiteX15" fmla="*/ 1817478 w 4681378"/>
              <a:gd name="connsiteY15" fmla="*/ 4007066 h 4282294"/>
              <a:gd name="connsiteX0" fmla="*/ 1817478 w 4681378"/>
              <a:gd name="connsiteY0" fmla="*/ 4007066 h 4213944"/>
              <a:gd name="connsiteX1" fmla="*/ 1880978 w 4681378"/>
              <a:gd name="connsiteY1" fmla="*/ 3302216 h 4213944"/>
              <a:gd name="connsiteX2" fmla="*/ 172828 w 4681378"/>
              <a:gd name="connsiteY2" fmla="*/ 3327616 h 4213944"/>
              <a:gd name="connsiteX3" fmla="*/ 20429 w 4681378"/>
              <a:gd name="connsiteY3" fmla="*/ 2787866 h 4213944"/>
              <a:gd name="connsiteX4" fmla="*/ 1378 w 4681378"/>
              <a:gd name="connsiteY4" fmla="*/ 133566 h 4213944"/>
              <a:gd name="connsiteX5" fmla="*/ 306180 w 4681378"/>
              <a:gd name="connsiteY5" fmla="*/ 216 h 4213944"/>
              <a:gd name="connsiteX6" fmla="*/ 4516228 w 4681378"/>
              <a:gd name="connsiteY6" fmla="*/ 216 h 4213944"/>
              <a:gd name="connsiteX7" fmla="*/ 4681330 w 4681378"/>
              <a:gd name="connsiteY7" fmla="*/ 235166 h 4213944"/>
              <a:gd name="connsiteX8" fmla="*/ 4674978 w 4681378"/>
              <a:gd name="connsiteY8" fmla="*/ 3086316 h 4213944"/>
              <a:gd name="connsiteX9" fmla="*/ 4516230 w 4681378"/>
              <a:gd name="connsiteY9" fmla="*/ 3314915 h 4213944"/>
              <a:gd name="connsiteX10" fmla="*/ 2801730 w 4681378"/>
              <a:gd name="connsiteY10" fmla="*/ 3314915 h 4213944"/>
              <a:gd name="connsiteX11" fmla="*/ 2801728 w 4681378"/>
              <a:gd name="connsiteY11" fmla="*/ 3289516 h 4213944"/>
              <a:gd name="connsiteX12" fmla="*/ 2858878 w 4681378"/>
              <a:gd name="connsiteY12" fmla="*/ 3994366 h 4213944"/>
              <a:gd name="connsiteX13" fmla="*/ 2941429 w 4681378"/>
              <a:gd name="connsiteY13" fmla="*/ 4210266 h 4213944"/>
              <a:gd name="connsiteX14" fmla="*/ 1665079 w 4681378"/>
              <a:gd name="connsiteY14" fmla="*/ 4121366 h 4213944"/>
              <a:gd name="connsiteX15" fmla="*/ 1817478 w 4681378"/>
              <a:gd name="connsiteY15" fmla="*/ 4007066 h 4213944"/>
              <a:gd name="connsiteX0" fmla="*/ 1817478 w 4681378"/>
              <a:gd name="connsiteY0" fmla="*/ 4007066 h 4213944"/>
              <a:gd name="connsiteX1" fmla="*/ 1880978 w 4681378"/>
              <a:gd name="connsiteY1" fmla="*/ 3302216 h 4213944"/>
              <a:gd name="connsiteX2" fmla="*/ 172828 w 4681378"/>
              <a:gd name="connsiteY2" fmla="*/ 3327616 h 4213944"/>
              <a:gd name="connsiteX3" fmla="*/ 20429 w 4681378"/>
              <a:gd name="connsiteY3" fmla="*/ 2787866 h 4213944"/>
              <a:gd name="connsiteX4" fmla="*/ 1378 w 4681378"/>
              <a:gd name="connsiteY4" fmla="*/ 133566 h 4213944"/>
              <a:gd name="connsiteX5" fmla="*/ 306180 w 4681378"/>
              <a:gd name="connsiteY5" fmla="*/ 216 h 4213944"/>
              <a:gd name="connsiteX6" fmla="*/ 4516228 w 4681378"/>
              <a:gd name="connsiteY6" fmla="*/ 216 h 4213944"/>
              <a:gd name="connsiteX7" fmla="*/ 4681330 w 4681378"/>
              <a:gd name="connsiteY7" fmla="*/ 235166 h 4213944"/>
              <a:gd name="connsiteX8" fmla="*/ 4674978 w 4681378"/>
              <a:gd name="connsiteY8" fmla="*/ 3086316 h 4213944"/>
              <a:gd name="connsiteX9" fmla="*/ 4516230 w 4681378"/>
              <a:gd name="connsiteY9" fmla="*/ 3314915 h 4213944"/>
              <a:gd name="connsiteX10" fmla="*/ 2801730 w 4681378"/>
              <a:gd name="connsiteY10" fmla="*/ 3314915 h 4213944"/>
              <a:gd name="connsiteX11" fmla="*/ 2801728 w 4681378"/>
              <a:gd name="connsiteY11" fmla="*/ 3289516 h 4213944"/>
              <a:gd name="connsiteX12" fmla="*/ 2858878 w 4681378"/>
              <a:gd name="connsiteY12" fmla="*/ 3994366 h 4213944"/>
              <a:gd name="connsiteX13" fmla="*/ 2941429 w 4681378"/>
              <a:gd name="connsiteY13" fmla="*/ 4210266 h 4213944"/>
              <a:gd name="connsiteX14" fmla="*/ 1665079 w 4681378"/>
              <a:gd name="connsiteY14" fmla="*/ 4121366 h 4213944"/>
              <a:gd name="connsiteX15" fmla="*/ 1817478 w 4681378"/>
              <a:gd name="connsiteY15" fmla="*/ 4007066 h 4213944"/>
              <a:gd name="connsiteX0" fmla="*/ 1817478 w 4681378"/>
              <a:gd name="connsiteY0" fmla="*/ 4007066 h 4172268"/>
              <a:gd name="connsiteX1" fmla="*/ 1880978 w 4681378"/>
              <a:gd name="connsiteY1" fmla="*/ 3302216 h 4172268"/>
              <a:gd name="connsiteX2" fmla="*/ 172828 w 4681378"/>
              <a:gd name="connsiteY2" fmla="*/ 3327616 h 4172268"/>
              <a:gd name="connsiteX3" fmla="*/ 20429 w 4681378"/>
              <a:gd name="connsiteY3" fmla="*/ 2787866 h 4172268"/>
              <a:gd name="connsiteX4" fmla="*/ 1378 w 4681378"/>
              <a:gd name="connsiteY4" fmla="*/ 133566 h 4172268"/>
              <a:gd name="connsiteX5" fmla="*/ 306180 w 4681378"/>
              <a:gd name="connsiteY5" fmla="*/ 216 h 4172268"/>
              <a:gd name="connsiteX6" fmla="*/ 4516228 w 4681378"/>
              <a:gd name="connsiteY6" fmla="*/ 216 h 4172268"/>
              <a:gd name="connsiteX7" fmla="*/ 4681330 w 4681378"/>
              <a:gd name="connsiteY7" fmla="*/ 235166 h 4172268"/>
              <a:gd name="connsiteX8" fmla="*/ 4674978 w 4681378"/>
              <a:gd name="connsiteY8" fmla="*/ 3086316 h 4172268"/>
              <a:gd name="connsiteX9" fmla="*/ 4516230 w 4681378"/>
              <a:gd name="connsiteY9" fmla="*/ 3314915 h 4172268"/>
              <a:gd name="connsiteX10" fmla="*/ 2801730 w 4681378"/>
              <a:gd name="connsiteY10" fmla="*/ 3314915 h 4172268"/>
              <a:gd name="connsiteX11" fmla="*/ 2801728 w 4681378"/>
              <a:gd name="connsiteY11" fmla="*/ 3289516 h 4172268"/>
              <a:gd name="connsiteX12" fmla="*/ 2858878 w 4681378"/>
              <a:gd name="connsiteY12" fmla="*/ 3994366 h 4172268"/>
              <a:gd name="connsiteX13" fmla="*/ 2928729 w 4681378"/>
              <a:gd name="connsiteY13" fmla="*/ 4165816 h 4172268"/>
              <a:gd name="connsiteX14" fmla="*/ 1665079 w 4681378"/>
              <a:gd name="connsiteY14" fmla="*/ 4121366 h 4172268"/>
              <a:gd name="connsiteX15" fmla="*/ 1817478 w 4681378"/>
              <a:gd name="connsiteY15" fmla="*/ 4007066 h 4172268"/>
              <a:gd name="connsiteX0" fmla="*/ 1817478 w 4681378"/>
              <a:gd name="connsiteY0" fmla="*/ 4007066 h 4181371"/>
              <a:gd name="connsiteX1" fmla="*/ 1880978 w 4681378"/>
              <a:gd name="connsiteY1" fmla="*/ 3302216 h 4181371"/>
              <a:gd name="connsiteX2" fmla="*/ 172828 w 4681378"/>
              <a:gd name="connsiteY2" fmla="*/ 3327616 h 4181371"/>
              <a:gd name="connsiteX3" fmla="*/ 20429 w 4681378"/>
              <a:gd name="connsiteY3" fmla="*/ 2787866 h 4181371"/>
              <a:gd name="connsiteX4" fmla="*/ 1378 w 4681378"/>
              <a:gd name="connsiteY4" fmla="*/ 133566 h 4181371"/>
              <a:gd name="connsiteX5" fmla="*/ 306180 w 4681378"/>
              <a:gd name="connsiteY5" fmla="*/ 216 h 4181371"/>
              <a:gd name="connsiteX6" fmla="*/ 4516228 w 4681378"/>
              <a:gd name="connsiteY6" fmla="*/ 216 h 4181371"/>
              <a:gd name="connsiteX7" fmla="*/ 4681330 w 4681378"/>
              <a:gd name="connsiteY7" fmla="*/ 235166 h 4181371"/>
              <a:gd name="connsiteX8" fmla="*/ 4674978 w 4681378"/>
              <a:gd name="connsiteY8" fmla="*/ 3086316 h 4181371"/>
              <a:gd name="connsiteX9" fmla="*/ 4516230 w 4681378"/>
              <a:gd name="connsiteY9" fmla="*/ 3314915 h 4181371"/>
              <a:gd name="connsiteX10" fmla="*/ 2801730 w 4681378"/>
              <a:gd name="connsiteY10" fmla="*/ 3314915 h 4181371"/>
              <a:gd name="connsiteX11" fmla="*/ 2801728 w 4681378"/>
              <a:gd name="connsiteY11" fmla="*/ 3289516 h 4181371"/>
              <a:gd name="connsiteX12" fmla="*/ 2858878 w 4681378"/>
              <a:gd name="connsiteY12" fmla="*/ 3994366 h 4181371"/>
              <a:gd name="connsiteX13" fmla="*/ 2928729 w 4681378"/>
              <a:gd name="connsiteY13" fmla="*/ 4165816 h 4181371"/>
              <a:gd name="connsiteX14" fmla="*/ 1880980 w 4681378"/>
              <a:gd name="connsiteY14" fmla="*/ 4172165 h 4181371"/>
              <a:gd name="connsiteX15" fmla="*/ 1665079 w 4681378"/>
              <a:gd name="connsiteY15" fmla="*/ 4121366 h 4181371"/>
              <a:gd name="connsiteX16" fmla="*/ 1817478 w 4681378"/>
              <a:gd name="connsiteY16" fmla="*/ 4007066 h 4181371"/>
              <a:gd name="connsiteX0" fmla="*/ 1817478 w 4681378"/>
              <a:gd name="connsiteY0" fmla="*/ 40070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58878 w 4681378"/>
              <a:gd name="connsiteY12" fmla="*/ 3994366 h 4178937"/>
              <a:gd name="connsiteX13" fmla="*/ 2928729 w 4681378"/>
              <a:gd name="connsiteY13" fmla="*/ 4165816 h 4178937"/>
              <a:gd name="connsiteX14" fmla="*/ 1830180 w 4681378"/>
              <a:gd name="connsiteY14" fmla="*/ 4165815 h 4178937"/>
              <a:gd name="connsiteX15" fmla="*/ 1665079 w 4681378"/>
              <a:gd name="connsiteY15" fmla="*/ 4121366 h 4178937"/>
              <a:gd name="connsiteX16" fmla="*/ 1817478 w 4681378"/>
              <a:gd name="connsiteY16" fmla="*/ 4007066 h 4178937"/>
              <a:gd name="connsiteX0" fmla="*/ 1817478 w 4681378"/>
              <a:gd name="connsiteY0" fmla="*/ 40070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58878 w 4681378"/>
              <a:gd name="connsiteY12" fmla="*/ 3994366 h 4178937"/>
              <a:gd name="connsiteX13" fmla="*/ 2928729 w 4681378"/>
              <a:gd name="connsiteY13" fmla="*/ 4165816 h 4178937"/>
              <a:gd name="connsiteX14" fmla="*/ 1830180 w 4681378"/>
              <a:gd name="connsiteY14" fmla="*/ 4165815 h 4178937"/>
              <a:gd name="connsiteX15" fmla="*/ 1817478 w 4681378"/>
              <a:gd name="connsiteY15" fmla="*/ 4007066 h 4178937"/>
              <a:gd name="connsiteX0" fmla="*/ 1817478 w 4681378"/>
              <a:gd name="connsiteY0" fmla="*/ 40070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58878 w 4681378"/>
              <a:gd name="connsiteY12" fmla="*/ 3994366 h 4178937"/>
              <a:gd name="connsiteX13" fmla="*/ 2928729 w 4681378"/>
              <a:gd name="connsiteY13" fmla="*/ 4165816 h 4178937"/>
              <a:gd name="connsiteX14" fmla="*/ 1830180 w 4681378"/>
              <a:gd name="connsiteY14" fmla="*/ 4165815 h 4178937"/>
              <a:gd name="connsiteX15" fmla="*/ 1817478 w 4681378"/>
              <a:gd name="connsiteY15" fmla="*/ 4007066 h 4178937"/>
              <a:gd name="connsiteX0" fmla="*/ 1817478 w 4681378"/>
              <a:gd name="connsiteY0" fmla="*/ 40070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58878 w 4681378"/>
              <a:gd name="connsiteY12" fmla="*/ 3994366 h 4178937"/>
              <a:gd name="connsiteX13" fmla="*/ 2928729 w 4681378"/>
              <a:gd name="connsiteY13" fmla="*/ 4165816 h 4178937"/>
              <a:gd name="connsiteX14" fmla="*/ 1830180 w 4681378"/>
              <a:gd name="connsiteY14" fmla="*/ 4165815 h 4178937"/>
              <a:gd name="connsiteX15" fmla="*/ 1792080 w 4681378"/>
              <a:gd name="connsiteY15" fmla="*/ 4007065 h 4178937"/>
              <a:gd name="connsiteX16" fmla="*/ 1817478 w 4681378"/>
              <a:gd name="connsiteY16" fmla="*/ 4007066 h 4178937"/>
              <a:gd name="connsiteX0" fmla="*/ 1817478 w 4681378"/>
              <a:gd name="connsiteY0" fmla="*/ 40070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58878 w 4681378"/>
              <a:gd name="connsiteY12" fmla="*/ 3994366 h 4178937"/>
              <a:gd name="connsiteX13" fmla="*/ 2928729 w 4681378"/>
              <a:gd name="connsiteY13" fmla="*/ 4165816 h 4178937"/>
              <a:gd name="connsiteX14" fmla="*/ 1830180 w 4681378"/>
              <a:gd name="connsiteY14" fmla="*/ 4165815 h 4178937"/>
              <a:gd name="connsiteX15" fmla="*/ 1817478 w 4681378"/>
              <a:gd name="connsiteY15" fmla="*/ 4007066 h 4178937"/>
              <a:gd name="connsiteX0" fmla="*/ 1811128 w 4681378"/>
              <a:gd name="connsiteY0" fmla="*/ 39816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58878 w 4681378"/>
              <a:gd name="connsiteY12" fmla="*/ 3994366 h 4178937"/>
              <a:gd name="connsiteX13" fmla="*/ 2928729 w 4681378"/>
              <a:gd name="connsiteY13" fmla="*/ 4165816 h 4178937"/>
              <a:gd name="connsiteX14" fmla="*/ 1830180 w 4681378"/>
              <a:gd name="connsiteY14" fmla="*/ 4165815 h 4178937"/>
              <a:gd name="connsiteX15" fmla="*/ 1811128 w 4681378"/>
              <a:gd name="connsiteY15" fmla="*/ 3981666 h 4178937"/>
              <a:gd name="connsiteX0" fmla="*/ 1811128 w 4681378"/>
              <a:gd name="connsiteY0" fmla="*/ 39816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58878 w 4681378"/>
              <a:gd name="connsiteY12" fmla="*/ 3994366 h 4178937"/>
              <a:gd name="connsiteX13" fmla="*/ 2928729 w 4681378"/>
              <a:gd name="connsiteY13" fmla="*/ 4165816 h 4178937"/>
              <a:gd name="connsiteX14" fmla="*/ 1830180 w 4681378"/>
              <a:gd name="connsiteY14" fmla="*/ 4165815 h 4178937"/>
              <a:gd name="connsiteX15" fmla="*/ 1811128 w 4681378"/>
              <a:gd name="connsiteY15" fmla="*/ 3981666 h 4178937"/>
              <a:gd name="connsiteX0" fmla="*/ 1811128 w 4681378"/>
              <a:gd name="connsiteY0" fmla="*/ 39816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58878 w 4681378"/>
              <a:gd name="connsiteY12" fmla="*/ 3994366 h 4178937"/>
              <a:gd name="connsiteX13" fmla="*/ 2928729 w 4681378"/>
              <a:gd name="connsiteY13" fmla="*/ 4165816 h 4178937"/>
              <a:gd name="connsiteX14" fmla="*/ 1830180 w 4681378"/>
              <a:gd name="connsiteY14" fmla="*/ 4165815 h 4178937"/>
              <a:gd name="connsiteX15" fmla="*/ 1811128 w 4681378"/>
              <a:gd name="connsiteY15" fmla="*/ 3981666 h 4178937"/>
              <a:gd name="connsiteX0" fmla="*/ 1811128 w 4681378"/>
              <a:gd name="connsiteY0" fmla="*/ 39816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58878 w 4681378"/>
              <a:gd name="connsiteY12" fmla="*/ 3994366 h 4178937"/>
              <a:gd name="connsiteX13" fmla="*/ 2928729 w 4681378"/>
              <a:gd name="connsiteY13" fmla="*/ 4165816 h 4178937"/>
              <a:gd name="connsiteX14" fmla="*/ 1830180 w 4681378"/>
              <a:gd name="connsiteY14" fmla="*/ 4165815 h 4178937"/>
              <a:gd name="connsiteX15" fmla="*/ 1811128 w 4681378"/>
              <a:gd name="connsiteY15" fmla="*/ 3981666 h 4178937"/>
              <a:gd name="connsiteX0" fmla="*/ 1811128 w 4681378"/>
              <a:gd name="connsiteY0" fmla="*/ 39816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84278 w 4681378"/>
              <a:gd name="connsiteY12" fmla="*/ 3988016 h 4178937"/>
              <a:gd name="connsiteX13" fmla="*/ 2928729 w 4681378"/>
              <a:gd name="connsiteY13" fmla="*/ 4165816 h 4178937"/>
              <a:gd name="connsiteX14" fmla="*/ 1830180 w 4681378"/>
              <a:gd name="connsiteY14" fmla="*/ 4165815 h 4178937"/>
              <a:gd name="connsiteX15" fmla="*/ 1811128 w 4681378"/>
              <a:gd name="connsiteY15" fmla="*/ 3981666 h 4178937"/>
              <a:gd name="connsiteX0" fmla="*/ 1811128 w 4681378"/>
              <a:gd name="connsiteY0" fmla="*/ 3981666 h 4178937"/>
              <a:gd name="connsiteX1" fmla="*/ 1880978 w 4681378"/>
              <a:gd name="connsiteY1" fmla="*/ 3302216 h 4178937"/>
              <a:gd name="connsiteX2" fmla="*/ 172828 w 4681378"/>
              <a:gd name="connsiteY2" fmla="*/ 3327616 h 4178937"/>
              <a:gd name="connsiteX3" fmla="*/ 20429 w 4681378"/>
              <a:gd name="connsiteY3" fmla="*/ 2787866 h 4178937"/>
              <a:gd name="connsiteX4" fmla="*/ 1378 w 4681378"/>
              <a:gd name="connsiteY4" fmla="*/ 133566 h 4178937"/>
              <a:gd name="connsiteX5" fmla="*/ 306180 w 4681378"/>
              <a:gd name="connsiteY5" fmla="*/ 216 h 4178937"/>
              <a:gd name="connsiteX6" fmla="*/ 4516228 w 4681378"/>
              <a:gd name="connsiteY6" fmla="*/ 216 h 4178937"/>
              <a:gd name="connsiteX7" fmla="*/ 4681330 w 4681378"/>
              <a:gd name="connsiteY7" fmla="*/ 235166 h 4178937"/>
              <a:gd name="connsiteX8" fmla="*/ 4674978 w 4681378"/>
              <a:gd name="connsiteY8" fmla="*/ 3086316 h 4178937"/>
              <a:gd name="connsiteX9" fmla="*/ 4516230 w 4681378"/>
              <a:gd name="connsiteY9" fmla="*/ 3314915 h 4178937"/>
              <a:gd name="connsiteX10" fmla="*/ 2801730 w 4681378"/>
              <a:gd name="connsiteY10" fmla="*/ 3314915 h 4178937"/>
              <a:gd name="connsiteX11" fmla="*/ 2801728 w 4681378"/>
              <a:gd name="connsiteY11" fmla="*/ 3289516 h 4178937"/>
              <a:gd name="connsiteX12" fmla="*/ 2884278 w 4681378"/>
              <a:gd name="connsiteY12" fmla="*/ 3988016 h 4178937"/>
              <a:gd name="connsiteX13" fmla="*/ 2928729 w 4681378"/>
              <a:gd name="connsiteY13" fmla="*/ 4165816 h 4178937"/>
              <a:gd name="connsiteX14" fmla="*/ 1830180 w 4681378"/>
              <a:gd name="connsiteY14" fmla="*/ 4165815 h 4178937"/>
              <a:gd name="connsiteX15" fmla="*/ 1811128 w 4681378"/>
              <a:gd name="connsiteY15" fmla="*/ 3981666 h 4178937"/>
              <a:gd name="connsiteX0" fmla="*/ 1811128 w 4681378"/>
              <a:gd name="connsiteY0" fmla="*/ 3981666 h 4178937"/>
              <a:gd name="connsiteX1" fmla="*/ 1880978 w 4681378"/>
              <a:gd name="connsiteY1" fmla="*/ 3302216 h 4178937"/>
              <a:gd name="connsiteX2" fmla="*/ 20429 w 4681378"/>
              <a:gd name="connsiteY2" fmla="*/ 2787866 h 4178937"/>
              <a:gd name="connsiteX3" fmla="*/ 1378 w 4681378"/>
              <a:gd name="connsiteY3" fmla="*/ 133566 h 4178937"/>
              <a:gd name="connsiteX4" fmla="*/ 306180 w 4681378"/>
              <a:gd name="connsiteY4" fmla="*/ 216 h 4178937"/>
              <a:gd name="connsiteX5" fmla="*/ 4516228 w 4681378"/>
              <a:gd name="connsiteY5" fmla="*/ 216 h 4178937"/>
              <a:gd name="connsiteX6" fmla="*/ 4681330 w 4681378"/>
              <a:gd name="connsiteY6" fmla="*/ 235166 h 4178937"/>
              <a:gd name="connsiteX7" fmla="*/ 4674978 w 4681378"/>
              <a:gd name="connsiteY7" fmla="*/ 3086316 h 4178937"/>
              <a:gd name="connsiteX8" fmla="*/ 4516230 w 4681378"/>
              <a:gd name="connsiteY8" fmla="*/ 3314915 h 4178937"/>
              <a:gd name="connsiteX9" fmla="*/ 2801730 w 4681378"/>
              <a:gd name="connsiteY9" fmla="*/ 3314915 h 4178937"/>
              <a:gd name="connsiteX10" fmla="*/ 2801728 w 4681378"/>
              <a:gd name="connsiteY10" fmla="*/ 3289516 h 4178937"/>
              <a:gd name="connsiteX11" fmla="*/ 2884278 w 4681378"/>
              <a:gd name="connsiteY11" fmla="*/ 3988016 h 4178937"/>
              <a:gd name="connsiteX12" fmla="*/ 2928729 w 4681378"/>
              <a:gd name="connsiteY12" fmla="*/ 4165816 h 4178937"/>
              <a:gd name="connsiteX13" fmla="*/ 1830180 w 4681378"/>
              <a:gd name="connsiteY13" fmla="*/ 4165815 h 4178937"/>
              <a:gd name="connsiteX14" fmla="*/ 1811128 w 4681378"/>
              <a:gd name="connsiteY14" fmla="*/ 3981666 h 4178937"/>
              <a:gd name="connsiteX0" fmla="*/ 1809750 w 4680000"/>
              <a:gd name="connsiteY0" fmla="*/ 3981666 h 4178937"/>
              <a:gd name="connsiteX1" fmla="*/ 1879600 w 4680000"/>
              <a:gd name="connsiteY1" fmla="*/ 3302216 h 4178937"/>
              <a:gd name="connsiteX2" fmla="*/ 0 w 4680000"/>
              <a:gd name="connsiteY2" fmla="*/ 133566 h 4178937"/>
              <a:gd name="connsiteX3" fmla="*/ 304802 w 4680000"/>
              <a:gd name="connsiteY3" fmla="*/ 216 h 4178937"/>
              <a:gd name="connsiteX4" fmla="*/ 4514850 w 4680000"/>
              <a:gd name="connsiteY4" fmla="*/ 216 h 4178937"/>
              <a:gd name="connsiteX5" fmla="*/ 4679952 w 4680000"/>
              <a:gd name="connsiteY5" fmla="*/ 235166 h 4178937"/>
              <a:gd name="connsiteX6" fmla="*/ 4673600 w 4680000"/>
              <a:gd name="connsiteY6" fmla="*/ 3086316 h 4178937"/>
              <a:gd name="connsiteX7" fmla="*/ 4514852 w 4680000"/>
              <a:gd name="connsiteY7" fmla="*/ 3314915 h 4178937"/>
              <a:gd name="connsiteX8" fmla="*/ 2800352 w 4680000"/>
              <a:gd name="connsiteY8" fmla="*/ 3314915 h 4178937"/>
              <a:gd name="connsiteX9" fmla="*/ 2800350 w 4680000"/>
              <a:gd name="connsiteY9" fmla="*/ 3289516 h 4178937"/>
              <a:gd name="connsiteX10" fmla="*/ 2882900 w 4680000"/>
              <a:gd name="connsiteY10" fmla="*/ 3988016 h 4178937"/>
              <a:gd name="connsiteX11" fmla="*/ 2927351 w 4680000"/>
              <a:gd name="connsiteY11" fmla="*/ 4165816 h 4178937"/>
              <a:gd name="connsiteX12" fmla="*/ 1828802 w 4680000"/>
              <a:gd name="connsiteY12" fmla="*/ 4165815 h 4178937"/>
              <a:gd name="connsiteX13" fmla="*/ 1809750 w 4680000"/>
              <a:gd name="connsiteY13" fmla="*/ 3981666 h 4178937"/>
              <a:gd name="connsiteX0" fmla="*/ 1504948 w 4375198"/>
              <a:gd name="connsiteY0" fmla="*/ 3981666 h 4178937"/>
              <a:gd name="connsiteX1" fmla="*/ 1574798 w 4375198"/>
              <a:gd name="connsiteY1" fmla="*/ 3302216 h 4178937"/>
              <a:gd name="connsiteX2" fmla="*/ 0 w 4375198"/>
              <a:gd name="connsiteY2" fmla="*/ 216 h 4178937"/>
              <a:gd name="connsiteX3" fmla="*/ 4210048 w 4375198"/>
              <a:gd name="connsiteY3" fmla="*/ 216 h 4178937"/>
              <a:gd name="connsiteX4" fmla="*/ 4375150 w 4375198"/>
              <a:gd name="connsiteY4" fmla="*/ 235166 h 4178937"/>
              <a:gd name="connsiteX5" fmla="*/ 4368798 w 4375198"/>
              <a:gd name="connsiteY5" fmla="*/ 3086316 h 4178937"/>
              <a:gd name="connsiteX6" fmla="*/ 4210050 w 4375198"/>
              <a:gd name="connsiteY6" fmla="*/ 3314915 h 4178937"/>
              <a:gd name="connsiteX7" fmla="*/ 2495550 w 4375198"/>
              <a:gd name="connsiteY7" fmla="*/ 3314915 h 4178937"/>
              <a:gd name="connsiteX8" fmla="*/ 2495548 w 4375198"/>
              <a:gd name="connsiteY8" fmla="*/ 3289516 h 4178937"/>
              <a:gd name="connsiteX9" fmla="*/ 2578098 w 4375198"/>
              <a:gd name="connsiteY9" fmla="*/ 3988016 h 4178937"/>
              <a:gd name="connsiteX10" fmla="*/ 2622549 w 4375198"/>
              <a:gd name="connsiteY10" fmla="*/ 4165816 h 4178937"/>
              <a:gd name="connsiteX11" fmla="*/ 1524000 w 4375198"/>
              <a:gd name="connsiteY11" fmla="*/ 4165815 h 4178937"/>
              <a:gd name="connsiteX12" fmla="*/ 1504948 w 4375198"/>
              <a:gd name="connsiteY12" fmla="*/ 3981666 h 4178937"/>
              <a:gd name="connsiteX0" fmla="*/ 127673 w 2997923"/>
              <a:gd name="connsiteY0" fmla="*/ 3981666 h 4178937"/>
              <a:gd name="connsiteX1" fmla="*/ 197523 w 2997923"/>
              <a:gd name="connsiteY1" fmla="*/ 3302216 h 4178937"/>
              <a:gd name="connsiteX2" fmla="*/ 2832773 w 2997923"/>
              <a:gd name="connsiteY2" fmla="*/ 216 h 4178937"/>
              <a:gd name="connsiteX3" fmla="*/ 2997875 w 2997923"/>
              <a:gd name="connsiteY3" fmla="*/ 235166 h 4178937"/>
              <a:gd name="connsiteX4" fmla="*/ 2991523 w 2997923"/>
              <a:gd name="connsiteY4" fmla="*/ 3086316 h 4178937"/>
              <a:gd name="connsiteX5" fmla="*/ 2832775 w 2997923"/>
              <a:gd name="connsiteY5" fmla="*/ 3314915 h 4178937"/>
              <a:gd name="connsiteX6" fmla="*/ 1118275 w 2997923"/>
              <a:gd name="connsiteY6" fmla="*/ 3314915 h 4178937"/>
              <a:gd name="connsiteX7" fmla="*/ 1118273 w 2997923"/>
              <a:gd name="connsiteY7" fmla="*/ 3289516 h 4178937"/>
              <a:gd name="connsiteX8" fmla="*/ 1200823 w 2997923"/>
              <a:gd name="connsiteY8" fmla="*/ 3988016 h 4178937"/>
              <a:gd name="connsiteX9" fmla="*/ 1245274 w 2997923"/>
              <a:gd name="connsiteY9" fmla="*/ 4165816 h 4178937"/>
              <a:gd name="connsiteX10" fmla="*/ 146725 w 2997923"/>
              <a:gd name="connsiteY10" fmla="*/ 4165815 h 4178937"/>
              <a:gd name="connsiteX11" fmla="*/ 127673 w 2997923"/>
              <a:gd name="connsiteY11" fmla="*/ 3981666 h 4178937"/>
              <a:gd name="connsiteX0" fmla="*/ 2832773 w 2997923"/>
              <a:gd name="connsiteY0" fmla="*/ 216 h 4178937"/>
              <a:gd name="connsiteX1" fmla="*/ 2997875 w 2997923"/>
              <a:gd name="connsiteY1" fmla="*/ 235166 h 4178937"/>
              <a:gd name="connsiteX2" fmla="*/ 2991523 w 2997923"/>
              <a:gd name="connsiteY2" fmla="*/ 3086316 h 4178937"/>
              <a:gd name="connsiteX3" fmla="*/ 2832775 w 2997923"/>
              <a:gd name="connsiteY3" fmla="*/ 3314915 h 4178937"/>
              <a:gd name="connsiteX4" fmla="*/ 1118275 w 2997923"/>
              <a:gd name="connsiteY4" fmla="*/ 3314915 h 4178937"/>
              <a:gd name="connsiteX5" fmla="*/ 1118273 w 2997923"/>
              <a:gd name="connsiteY5" fmla="*/ 3289516 h 4178937"/>
              <a:gd name="connsiteX6" fmla="*/ 1200823 w 2997923"/>
              <a:gd name="connsiteY6" fmla="*/ 3988016 h 4178937"/>
              <a:gd name="connsiteX7" fmla="*/ 1245274 w 2997923"/>
              <a:gd name="connsiteY7" fmla="*/ 4165816 h 4178937"/>
              <a:gd name="connsiteX8" fmla="*/ 146725 w 2997923"/>
              <a:gd name="connsiteY8" fmla="*/ 4165815 h 4178937"/>
              <a:gd name="connsiteX9" fmla="*/ 127673 w 2997923"/>
              <a:gd name="connsiteY9" fmla="*/ 3981666 h 4178937"/>
              <a:gd name="connsiteX10" fmla="*/ 288963 w 2997923"/>
              <a:gd name="connsiteY10" fmla="*/ 3393656 h 4178937"/>
              <a:gd name="connsiteX0" fmla="*/ 2832773 w 2991893"/>
              <a:gd name="connsiteY0" fmla="*/ 0 h 4178721"/>
              <a:gd name="connsiteX1" fmla="*/ 2991523 w 2991893"/>
              <a:gd name="connsiteY1" fmla="*/ 3086100 h 4178721"/>
              <a:gd name="connsiteX2" fmla="*/ 2832775 w 2991893"/>
              <a:gd name="connsiteY2" fmla="*/ 3314699 h 4178721"/>
              <a:gd name="connsiteX3" fmla="*/ 1118275 w 2991893"/>
              <a:gd name="connsiteY3" fmla="*/ 3314699 h 4178721"/>
              <a:gd name="connsiteX4" fmla="*/ 1118273 w 2991893"/>
              <a:gd name="connsiteY4" fmla="*/ 3289300 h 4178721"/>
              <a:gd name="connsiteX5" fmla="*/ 1200823 w 2991893"/>
              <a:gd name="connsiteY5" fmla="*/ 3987800 h 4178721"/>
              <a:gd name="connsiteX6" fmla="*/ 1245274 w 2991893"/>
              <a:gd name="connsiteY6" fmla="*/ 4165600 h 4178721"/>
              <a:gd name="connsiteX7" fmla="*/ 146725 w 2991893"/>
              <a:gd name="connsiteY7" fmla="*/ 4165599 h 4178721"/>
              <a:gd name="connsiteX8" fmla="*/ 127673 w 2991893"/>
              <a:gd name="connsiteY8" fmla="*/ 3981450 h 4178721"/>
              <a:gd name="connsiteX9" fmla="*/ 288963 w 2991893"/>
              <a:gd name="connsiteY9" fmla="*/ 3393440 h 4178721"/>
              <a:gd name="connsiteX0" fmla="*/ 2991523 w 2991893"/>
              <a:gd name="connsiteY0" fmla="*/ 0 h 1092621"/>
              <a:gd name="connsiteX1" fmla="*/ 2832775 w 2991893"/>
              <a:gd name="connsiteY1" fmla="*/ 228599 h 1092621"/>
              <a:gd name="connsiteX2" fmla="*/ 1118275 w 2991893"/>
              <a:gd name="connsiteY2" fmla="*/ 228599 h 1092621"/>
              <a:gd name="connsiteX3" fmla="*/ 1118273 w 2991893"/>
              <a:gd name="connsiteY3" fmla="*/ 203200 h 1092621"/>
              <a:gd name="connsiteX4" fmla="*/ 1200823 w 2991893"/>
              <a:gd name="connsiteY4" fmla="*/ 901700 h 1092621"/>
              <a:gd name="connsiteX5" fmla="*/ 1245274 w 2991893"/>
              <a:gd name="connsiteY5" fmla="*/ 1079500 h 1092621"/>
              <a:gd name="connsiteX6" fmla="*/ 146725 w 2991893"/>
              <a:gd name="connsiteY6" fmla="*/ 1079499 h 1092621"/>
              <a:gd name="connsiteX7" fmla="*/ 127673 w 2991893"/>
              <a:gd name="connsiteY7" fmla="*/ 895350 h 1092621"/>
              <a:gd name="connsiteX8" fmla="*/ 288963 w 2991893"/>
              <a:gd name="connsiteY8" fmla="*/ 307340 h 1092621"/>
              <a:gd name="connsiteX0" fmla="*/ 2832775 w 2832775"/>
              <a:gd name="connsiteY0" fmla="*/ 25399 h 889421"/>
              <a:gd name="connsiteX1" fmla="*/ 1118275 w 2832775"/>
              <a:gd name="connsiteY1" fmla="*/ 25399 h 889421"/>
              <a:gd name="connsiteX2" fmla="*/ 1118273 w 2832775"/>
              <a:gd name="connsiteY2" fmla="*/ 0 h 889421"/>
              <a:gd name="connsiteX3" fmla="*/ 1200823 w 2832775"/>
              <a:gd name="connsiteY3" fmla="*/ 698500 h 889421"/>
              <a:gd name="connsiteX4" fmla="*/ 1245274 w 2832775"/>
              <a:gd name="connsiteY4" fmla="*/ 876300 h 889421"/>
              <a:gd name="connsiteX5" fmla="*/ 146725 w 2832775"/>
              <a:gd name="connsiteY5" fmla="*/ 876299 h 889421"/>
              <a:gd name="connsiteX6" fmla="*/ 127673 w 2832775"/>
              <a:gd name="connsiteY6" fmla="*/ 692150 h 889421"/>
              <a:gd name="connsiteX7" fmla="*/ 288963 w 2832775"/>
              <a:gd name="connsiteY7" fmla="*/ 104140 h 889421"/>
              <a:gd name="connsiteX0" fmla="*/ 1118275 w 1318026"/>
              <a:gd name="connsiteY0" fmla="*/ 25399 h 889421"/>
              <a:gd name="connsiteX1" fmla="*/ 1118273 w 1318026"/>
              <a:gd name="connsiteY1" fmla="*/ 0 h 889421"/>
              <a:gd name="connsiteX2" fmla="*/ 1200823 w 1318026"/>
              <a:gd name="connsiteY2" fmla="*/ 698500 h 889421"/>
              <a:gd name="connsiteX3" fmla="*/ 1245274 w 1318026"/>
              <a:gd name="connsiteY3" fmla="*/ 876300 h 889421"/>
              <a:gd name="connsiteX4" fmla="*/ 146725 w 1318026"/>
              <a:gd name="connsiteY4" fmla="*/ 876299 h 889421"/>
              <a:gd name="connsiteX5" fmla="*/ 127673 w 1318026"/>
              <a:gd name="connsiteY5" fmla="*/ 692150 h 889421"/>
              <a:gd name="connsiteX6" fmla="*/ 288963 w 1318026"/>
              <a:gd name="connsiteY6" fmla="*/ 104140 h 889421"/>
              <a:gd name="connsiteX0" fmla="*/ 1118275 w 1318026"/>
              <a:gd name="connsiteY0" fmla="*/ 25399 h 889421"/>
              <a:gd name="connsiteX1" fmla="*/ 1118273 w 1318026"/>
              <a:gd name="connsiteY1" fmla="*/ 0 h 889421"/>
              <a:gd name="connsiteX2" fmla="*/ 1200823 w 1318026"/>
              <a:gd name="connsiteY2" fmla="*/ 698500 h 889421"/>
              <a:gd name="connsiteX3" fmla="*/ 1245274 w 1318026"/>
              <a:gd name="connsiteY3" fmla="*/ 876300 h 889421"/>
              <a:gd name="connsiteX4" fmla="*/ 146725 w 1318026"/>
              <a:gd name="connsiteY4" fmla="*/ 876299 h 889421"/>
              <a:gd name="connsiteX5" fmla="*/ 127673 w 1318026"/>
              <a:gd name="connsiteY5" fmla="*/ 692150 h 889421"/>
              <a:gd name="connsiteX6" fmla="*/ 187363 w 1318026"/>
              <a:gd name="connsiteY6" fmla="*/ 34290 h 889421"/>
              <a:gd name="connsiteX0" fmla="*/ 1118275 w 1318026"/>
              <a:gd name="connsiteY0" fmla="*/ 25399 h 889421"/>
              <a:gd name="connsiteX1" fmla="*/ 1118273 w 1318026"/>
              <a:gd name="connsiteY1" fmla="*/ 0 h 889421"/>
              <a:gd name="connsiteX2" fmla="*/ 1200823 w 1318026"/>
              <a:gd name="connsiteY2" fmla="*/ 698500 h 889421"/>
              <a:gd name="connsiteX3" fmla="*/ 1245274 w 1318026"/>
              <a:gd name="connsiteY3" fmla="*/ 876300 h 889421"/>
              <a:gd name="connsiteX4" fmla="*/ 146725 w 1318026"/>
              <a:gd name="connsiteY4" fmla="*/ 876299 h 889421"/>
              <a:gd name="connsiteX5" fmla="*/ 127673 w 1318026"/>
              <a:gd name="connsiteY5" fmla="*/ 692150 h 889421"/>
              <a:gd name="connsiteX6" fmla="*/ 187363 w 1318026"/>
              <a:gd name="connsiteY6" fmla="*/ 34290 h 889421"/>
              <a:gd name="connsiteX7" fmla="*/ 1118275 w 1318026"/>
              <a:gd name="connsiteY7" fmla="*/ 25399 h 889421"/>
              <a:gd name="connsiteX0" fmla="*/ 1118275 w 1318026"/>
              <a:gd name="connsiteY0" fmla="*/ 25399 h 889421"/>
              <a:gd name="connsiteX1" fmla="*/ 1118273 w 1318026"/>
              <a:gd name="connsiteY1" fmla="*/ 0 h 889421"/>
              <a:gd name="connsiteX2" fmla="*/ 1200823 w 1318026"/>
              <a:gd name="connsiteY2" fmla="*/ 698500 h 889421"/>
              <a:gd name="connsiteX3" fmla="*/ 1245274 w 1318026"/>
              <a:gd name="connsiteY3" fmla="*/ 876300 h 889421"/>
              <a:gd name="connsiteX4" fmla="*/ 146725 w 1318026"/>
              <a:gd name="connsiteY4" fmla="*/ 876299 h 889421"/>
              <a:gd name="connsiteX5" fmla="*/ 127673 w 1318026"/>
              <a:gd name="connsiteY5" fmla="*/ 692150 h 889421"/>
              <a:gd name="connsiteX6" fmla="*/ 187363 w 1318026"/>
              <a:gd name="connsiteY6" fmla="*/ 34290 h 889421"/>
              <a:gd name="connsiteX7" fmla="*/ 1118275 w 1318026"/>
              <a:gd name="connsiteY7" fmla="*/ 25399 h 88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8026" h="889421">
                <a:moveTo>
                  <a:pt x="1118275" y="25399"/>
                </a:moveTo>
                <a:cubicBezTo>
                  <a:pt x="1118274" y="16933"/>
                  <a:pt x="1118274" y="8466"/>
                  <a:pt x="1118273" y="0"/>
                </a:cubicBezTo>
                <a:lnTo>
                  <a:pt x="1200823" y="698500"/>
                </a:lnTo>
                <a:cubicBezTo>
                  <a:pt x="1272790" y="789517"/>
                  <a:pt x="1398732" y="854075"/>
                  <a:pt x="1245274" y="876300"/>
                </a:cubicBezTo>
                <a:cubicBezTo>
                  <a:pt x="1093933" y="901700"/>
                  <a:pt x="357333" y="883707"/>
                  <a:pt x="146725" y="876299"/>
                </a:cubicBezTo>
                <a:cubicBezTo>
                  <a:pt x="-38484" y="849841"/>
                  <a:pt x="-52243" y="848783"/>
                  <a:pt x="127673" y="692150"/>
                </a:cubicBezTo>
                <a:cubicBezTo>
                  <a:pt x="155190" y="330200"/>
                  <a:pt x="163656" y="222250"/>
                  <a:pt x="187363" y="34290"/>
                </a:cubicBezTo>
                <a:lnTo>
                  <a:pt x="1118275" y="25399"/>
                </a:lnTo>
                <a:close/>
              </a:path>
            </a:pathLst>
          </a:custGeom>
          <a:solidFill>
            <a:srgbClr val="FFFFFF"/>
          </a:solidFill>
          <a:effectLst>
            <a:outerShdw blurRad="50800" dist="38100" dir="5400000" algn="t" rotWithShape="0">
              <a:prstClr val="black">
                <a:alpha val="6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48" name="Pixel Background"/>
          <p:cNvSpPr/>
          <p:nvPr/>
        </p:nvSpPr>
        <p:spPr>
          <a:xfrm>
            <a:off x="2412000" y="877590"/>
            <a:ext cx="4319018" cy="2880320"/>
          </a:xfrm>
          <a:prstGeom prst="roundRect">
            <a:avLst>
              <a:gd name="adj" fmla="val 0"/>
            </a:avLst>
          </a:prstGeom>
          <a:gradFill>
            <a:gsLst>
              <a:gs pos="0">
                <a:srgbClr val="5E9EFF"/>
              </a:gs>
              <a:gs pos="39999">
                <a:srgbClr val="85C2FF"/>
              </a:gs>
              <a:gs pos="70000">
                <a:srgbClr val="C4D6EB"/>
              </a:gs>
              <a:gs pos="100000">
                <a:srgbClr val="FFEBFA"/>
              </a:gs>
            </a:gsLst>
            <a:lin ang="5400000" scaled="0"/>
          </a:gradFill>
          <a:effectLst>
            <a:outerShdw blurRad="50800" dist="38100" dir="13500000" algn="br" rotWithShape="0">
              <a:schemeClr val="accent1">
                <a:lumMod val="50000"/>
                <a:alpha val="37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 name="Slide Number Placeholder 1"/>
          <p:cNvSpPr>
            <a:spLocks noGrp="1"/>
          </p:cNvSpPr>
          <p:nvPr>
            <p:ph type="sldNum" sz="quarter" idx="12"/>
          </p:nvPr>
        </p:nvSpPr>
        <p:spPr>
          <a:xfrm>
            <a:off x="6553200" y="4766400"/>
            <a:ext cx="2133600" cy="274637"/>
          </a:xfrm>
        </p:spPr>
        <p:txBody>
          <a:bodyPr/>
          <a:lstStyle/>
          <a:p>
            <a:fld id="{CDB8BC0E-CEE3-4EC1-B849-44D559D8322A}" type="slidenum">
              <a:rPr lang="en-US" altLang="fi-FI" smtClean="0"/>
              <a:pPr/>
              <a:t>78</a:t>
            </a:fld>
            <a:endParaRPr lang="en-US" altLang="fi-FI" dirty="0"/>
          </a:p>
        </p:txBody>
      </p:sp>
      <p:cxnSp>
        <p:nvCxnSpPr>
          <p:cNvPr id="183" name="Straight Connector 182"/>
          <p:cNvCxnSpPr/>
          <p:nvPr/>
        </p:nvCxnSpPr>
        <p:spPr>
          <a:xfrm>
            <a:off x="2413222" y="1597670"/>
            <a:ext cx="4319018" cy="0"/>
          </a:xfrm>
          <a:prstGeom prst="line">
            <a:avLst/>
          </a:prstGeom>
          <a:ln>
            <a:solidFill>
              <a:schemeClr val="accent1">
                <a:lumMod val="75000"/>
                <a:alpha val="74000"/>
              </a:schemeClr>
            </a:solidFill>
          </a:ln>
          <a:effectLst>
            <a:outerShdw blurRad="12700" dist="127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a:off x="2411760" y="2307669"/>
            <a:ext cx="4319018" cy="0"/>
          </a:xfrm>
          <a:prstGeom prst="line">
            <a:avLst/>
          </a:prstGeom>
          <a:ln>
            <a:solidFill>
              <a:schemeClr val="accent1">
                <a:lumMod val="75000"/>
                <a:alpha val="74000"/>
              </a:schemeClr>
            </a:solidFill>
          </a:ln>
          <a:effectLst>
            <a:outerShdw blurRad="12700" dist="127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85" name="Straight Connector 184"/>
          <p:cNvCxnSpPr/>
          <p:nvPr/>
        </p:nvCxnSpPr>
        <p:spPr>
          <a:xfrm>
            <a:off x="2413222" y="3037830"/>
            <a:ext cx="4319018" cy="0"/>
          </a:xfrm>
          <a:prstGeom prst="line">
            <a:avLst/>
          </a:prstGeom>
          <a:ln>
            <a:solidFill>
              <a:schemeClr val="accent1">
                <a:lumMod val="75000"/>
                <a:alpha val="74000"/>
              </a:schemeClr>
            </a:solidFill>
          </a:ln>
          <a:effectLst>
            <a:outerShdw blurRad="12700" dist="127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a:off x="3133302" y="877590"/>
            <a:ext cx="0" cy="2880320"/>
          </a:xfrm>
          <a:prstGeom prst="line">
            <a:avLst/>
          </a:prstGeom>
          <a:ln>
            <a:solidFill>
              <a:schemeClr val="accent1">
                <a:lumMod val="75000"/>
                <a:alpha val="74000"/>
              </a:schemeClr>
            </a:solidFill>
          </a:ln>
          <a:effectLst>
            <a:outerShdw blurRad="12700" dist="127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a:off x="3852651" y="877590"/>
            <a:ext cx="0" cy="2880320"/>
          </a:xfrm>
          <a:prstGeom prst="line">
            <a:avLst/>
          </a:prstGeom>
          <a:ln>
            <a:solidFill>
              <a:schemeClr val="accent1">
                <a:lumMod val="75000"/>
                <a:alpha val="74000"/>
              </a:schemeClr>
            </a:solidFill>
          </a:ln>
          <a:effectLst>
            <a:outerShdw blurRad="12700" dist="127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88" name="Straight Connector 187"/>
          <p:cNvCxnSpPr/>
          <p:nvPr/>
        </p:nvCxnSpPr>
        <p:spPr>
          <a:xfrm>
            <a:off x="4571509" y="877590"/>
            <a:ext cx="0" cy="2880320"/>
          </a:xfrm>
          <a:prstGeom prst="line">
            <a:avLst/>
          </a:prstGeom>
          <a:ln>
            <a:solidFill>
              <a:schemeClr val="accent1">
                <a:lumMod val="75000"/>
                <a:alpha val="74000"/>
              </a:schemeClr>
            </a:solidFill>
          </a:ln>
          <a:effectLst>
            <a:outerShdw blurRad="12700" dist="127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flipH="1">
            <a:off x="5292080" y="880442"/>
            <a:ext cx="1" cy="2877468"/>
          </a:xfrm>
          <a:prstGeom prst="line">
            <a:avLst/>
          </a:prstGeom>
          <a:ln>
            <a:solidFill>
              <a:schemeClr val="accent1">
                <a:lumMod val="75000"/>
                <a:alpha val="74000"/>
              </a:schemeClr>
            </a:solidFill>
          </a:ln>
          <a:effectLst>
            <a:outerShdw blurRad="12700" dist="127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flipH="1">
            <a:off x="6012160" y="880442"/>
            <a:ext cx="1" cy="2877468"/>
          </a:xfrm>
          <a:prstGeom prst="line">
            <a:avLst/>
          </a:prstGeom>
          <a:ln>
            <a:solidFill>
              <a:schemeClr val="accent1">
                <a:lumMod val="75000"/>
                <a:alpha val="74000"/>
              </a:schemeClr>
            </a:solidFill>
          </a:ln>
          <a:effectLst>
            <a:outerShdw blurRad="12700" dist="127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00" name="G-MLT Diff Connector"/>
          <p:cNvCxnSpPr/>
          <p:nvPr/>
        </p:nvCxnSpPr>
        <p:spPr>
          <a:xfrm flipH="1">
            <a:off x="4300079" y="2096847"/>
            <a:ext cx="727626" cy="1"/>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1" name="G-MLT Diff Connector"/>
          <p:cNvCxnSpPr/>
          <p:nvPr/>
        </p:nvCxnSpPr>
        <p:spPr>
          <a:xfrm flipV="1">
            <a:off x="4300077" y="2089840"/>
            <a:ext cx="2287" cy="717006"/>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2" name="G-MLT Diff Connector"/>
          <p:cNvCxnSpPr/>
          <p:nvPr/>
        </p:nvCxnSpPr>
        <p:spPr>
          <a:xfrm flipV="1">
            <a:off x="4302364" y="1376767"/>
            <a:ext cx="0" cy="71307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3" name="G-MLT Diff Connector"/>
          <p:cNvCxnSpPr/>
          <p:nvPr/>
        </p:nvCxnSpPr>
        <p:spPr>
          <a:xfrm flipH="1">
            <a:off x="3580728" y="2096848"/>
            <a:ext cx="721636" cy="0"/>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204" name="G-MLT Dot Red"/>
          <p:cNvSpPr/>
          <p:nvPr/>
        </p:nvSpPr>
        <p:spPr>
          <a:xfrm flipH="1">
            <a:off x="4218307" y="2015081"/>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205" name="G-MLT Dot Green"/>
          <p:cNvSpPr/>
          <p:nvPr/>
        </p:nvSpPr>
        <p:spPr>
          <a:xfrm flipH="1">
            <a:off x="4938387" y="2015081"/>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206" name="G-MLT Dot Green"/>
          <p:cNvSpPr/>
          <p:nvPr/>
        </p:nvSpPr>
        <p:spPr>
          <a:xfrm flipH="1">
            <a:off x="3505736" y="2015081"/>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207" name="G-MLT Dot Green"/>
          <p:cNvSpPr/>
          <p:nvPr/>
        </p:nvSpPr>
        <p:spPr>
          <a:xfrm flipH="1">
            <a:off x="4218307" y="1295001"/>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208" name="G-MLT Dot Green"/>
          <p:cNvSpPr/>
          <p:nvPr/>
        </p:nvSpPr>
        <p:spPr>
          <a:xfrm flipH="1">
            <a:off x="4220594" y="2725080"/>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209" name="G-MLT Minus"/>
          <p:cNvSpPr/>
          <p:nvPr/>
        </p:nvSpPr>
        <p:spPr>
          <a:xfrm flipV="1">
            <a:off x="4255077" y="2089840"/>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10" name="G-MLT Plus"/>
          <p:cNvSpPr/>
          <p:nvPr/>
        </p:nvSpPr>
        <p:spPr>
          <a:xfrm>
            <a:off x="3537750" y="2049084"/>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11" name="G-MLT Plus"/>
          <p:cNvSpPr/>
          <p:nvPr/>
        </p:nvSpPr>
        <p:spPr>
          <a:xfrm>
            <a:off x="4970401" y="2049084"/>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12" name="G-MLT Plus"/>
          <p:cNvSpPr/>
          <p:nvPr/>
        </p:nvSpPr>
        <p:spPr>
          <a:xfrm>
            <a:off x="4252608" y="2757090"/>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13" name="G-MLT Plus"/>
          <p:cNvSpPr/>
          <p:nvPr/>
        </p:nvSpPr>
        <p:spPr>
          <a:xfrm>
            <a:off x="4250323" y="1327011"/>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cxnSp>
        <p:nvCxnSpPr>
          <p:cNvPr id="214" name="G-MLT Diff Connector"/>
          <p:cNvCxnSpPr/>
          <p:nvPr/>
        </p:nvCxnSpPr>
        <p:spPr>
          <a:xfrm flipH="1">
            <a:off x="5016789" y="2096459"/>
            <a:ext cx="727626" cy="1"/>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5" name="G-MLT Diff Connector"/>
          <p:cNvCxnSpPr/>
          <p:nvPr/>
        </p:nvCxnSpPr>
        <p:spPr>
          <a:xfrm flipV="1">
            <a:off x="5016787" y="2089452"/>
            <a:ext cx="2287" cy="717006"/>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6" name="G-MLT Diff Connector"/>
          <p:cNvCxnSpPr/>
          <p:nvPr/>
        </p:nvCxnSpPr>
        <p:spPr>
          <a:xfrm flipV="1">
            <a:off x="5019074" y="1376379"/>
            <a:ext cx="0" cy="713074"/>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7" name="G-MLT Diff Connector"/>
          <p:cNvCxnSpPr/>
          <p:nvPr/>
        </p:nvCxnSpPr>
        <p:spPr>
          <a:xfrm flipH="1">
            <a:off x="4297438" y="2096460"/>
            <a:ext cx="721636" cy="0"/>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sp>
        <p:nvSpPr>
          <p:cNvPr id="218" name="G-MLT Dot Red"/>
          <p:cNvSpPr/>
          <p:nvPr/>
        </p:nvSpPr>
        <p:spPr>
          <a:xfrm flipH="1">
            <a:off x="4935017" y="2014693"/>
            <a:ext cx="163540" cy="1635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219" name="G-MLT Dot Green"/>
          <p:cNvSpPr/>
          <p:nvPr/>
        </p:nvSpPr>
        <p:spPr>
          <a:xfrm flipH="1">
            <a:off x="5655097" y="2014693"/>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220" name="G-MLT Dot Green"/>
          <p:cNvSpPr/>
          <p:nvPr/>
        </p:nvSpPr>
        <p:spPr>
          <a:xfrm flipH="1">
            <a:off x="4222446" y="2014693"/>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221" name="G-MLT Dot Green"/>
          <p:cNvSpPr/>
          <p:nvPr/>
        </p:nvSpPr>
        <p:spPr>
          <a:xfrm flipH="1">
            <a:off x="4935017" y="1294613"/>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222" name="G-MLT Dot Green"/>
          <p:cNvSpPr/>
          <p:nvPr/>
        </p:nvSpPr>
        <p:spPr>
          <a:xfrm flipH="1">
            <a:off x="4937304" y="2724692"/>
            <a:ext cx="163540" cy="163532"/>
          </a:xfrm>
          <a:prstGeom prst="ellipse">
            <a:avLst/>
          </a:prstGeom>
          <a:gradFill>
            <a:gsLst>
              <a:gs pos="0">
                <a:schemeClr val="accent2">
                  <a:lumMod val="75000"/>
                </a:schemeClr>
              </a:gs>
              <a:gs pos="100000">
                <a:schemeClr val="accent2">
                  <a:lumMod val="40000"/>
                  <a:lumOff val="60000"/>
                </a:schemeClr>
              </a:gs>
            </a:gsLst>
          </a:gradFill>
          <a:ln>
            <a:solidFill>
              <a:srgbClr val="8F9814"/>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223" name="G-MLT Minus"/>
          <p:cNvSpPr/>
          <p:nvPr/>
        </p:nvSpPr>
        <p:spPr>
          <a:xfrm flipV="1">
            <a:off x="4971787" y="2089452"/>
            <a:ext cx="90000" cy="1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24" name="G-MLT Plus"/>
          <p:cNvSpPr/>
          <p:nvPr/>
        </p:nvSpPr>
        <p:spPr>
          <a:xfrm>
            <a:off x="4254460" y="2048696"/>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25" name="G-MLT Plus"/>
          <p:cNvSpPr/>
          <p:nvPr/>
        </p:nvSpPr>
        <p:spPr>
          <a:xfrm>
            <a:off x="5687111" y="2048696"/>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26" name="G-MLT Plus"/>
          <p:cNvSpPr/>
          <p:nvPr/>
        </p:nvSpPr>
        <p:spPr>
          <a:xfrm>
            <a:off x="4969318" y="2756702"/>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27" name="G-MLT Plus"/>
          <p:cNvSpPr/>
          <p:nvPr/>
        </p:nvSpPr>
        <p:spPr>
          <a:xfrm>
            <a:off x="4967033" y="1326623"/>
            <a:ext cx="99512" cy="99512"/>
          </a:xfrm>
          <a:prstGeom prst="plus">
            <a:avLst>
              <a:gd name="adj" fmla="val 41597"/>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Hilight Ellipse"/>
          <p:cNvSpPr/>
          <p:nvPr/>
        </p:nvSpPr>
        <p:spPr>
          <a:xfrm>
            <a:off x="4005603" y="1792805"/>
            <a:ext cx="1260140" cy="630070"/>
          </a:xfrm>
          <a:prstGeom prst="ellipse">
            <a:avLst/>
          </a:prstGeom>
          <a:noFill/>
          <a:ln w="50800">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pic>
        <p:nvPicPr>
          <p:cNvPr id="49" name="Screen" descr="C:\Users\make\AppData\Local\Microsoft\Windows\Temporary Internet Files\Content.IE5\C7LR034D\apple_led_cinema_screen_by_fisshy94-d38e3o5[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4281" y="678520"/>
            <a:ext cx="4700680" cy="4206359"/>
          </a:xfrm>
          <a:prstGeom prst="rect">
            <a:avLst/>
          </a:prstGeom>
          <a:noFill/>
          <a:effectLst>
            <a:reflection blurRad="6350" stA="21000" endPos="10000" dir="5400000" sy="-100000" algn="bl" rotWithShape="0"/>
          </a:effectLst>
          <a:extLst>
            <a:ext uri="{909E8E84-426E-40dd-AFC4-6F175D3DCCD1}">
              <a14:hiddenFill xmlns=""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5258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
                                        </p:tgtEl>
                                        <p:attrNameLst>
                                          <p:attrName>style.visibility</p:attrName>
                                        </p:attrNameLst>
                                      </p:cBhvr>
                                      <p:to>
                                        <p:strVal val="visible"/>
                                      </p:to>
                                    </p:set>
                                    <p:animEffect transition="in" filter="fade">
                                      <p:cBhvr>
                                        <p:cTn id="7" dur="100"/>
                                        <p:tgtEl>
                                          <p:spTgt spid="20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5"/>
                                        </p:tgtEl>
                                        <p:attrNameLst>
                                          <p:attrName>style.visibility</p:attrName>
                                        </p:attrNameLst>
                                      </p:cBhvr>
                                      <p:to>
                                        <p:strVal val="visible"/>
                                      </p:to>
                                    </p:set>
                                    <p:animEffect transition="in" filter="fade">
                                      <p:cBhvr>
                                        <p:cTn id="10" dur="100"/>
                                        <p:tgtEl>
                                          <p:spTgt spid="20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8"/>
                                        </p:tgtEl>
                                        <p:attrNameLst>
                                          <p:attrName>style.visibility</p:attrName>
                                        </p:attrNameLst>
                                      </p:cBhvr>
                                      <p:to>
                                        <p:strVal val="visible"/>
                                      </p:to>
                                    </p:set>
                                    <p:animEffect transition="in" filter="fade">
                                      <p:cBhvr>
                                        <p:cTn id="13" dur="100"/>
                                        <p:tgtEl>
                                          <p:spTgt spid="20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6"/>
                                        </p:tgtEl>
                                        <p:attrNameLst>
                                          <p:attrName>style.visibility</p:attrName>
                                        </p:attrNameLst>
                                      </p:cBhvr>
                                      <p:to>
                                        <p:strVal val="visible"/>
                                      </p:to>
                                    </p:set>
                                    <p:animEffect transition="in" filter="fade">
                                      <p:cBhvr>
                                        <p:cTn id="16" dur="100"/>
                                        <p:tgtEl>
                                          <p:spTgt spid="20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7"/>
                                        </p:tgtEl>
                                        <p:attrNameLst>
                                          <p:attrName>style.visibility</p:attrName>
                                        </p:attrNameLst>
                                      </p:cBhvr>
                                      <p:to>
                                        <p:strVal val="visible"/>
                                      </p:to>
                                    </p:set>
                                    <p:animEffect transition="in" filter="fade">
                                      <p:cBhvr>
                                        <p:cTn id="19" dur="100"/>
                                        <p:tgtEl>
                                          <p:spTgt spid="207"/>
                                        </p:tgtEl>
                                      </p:cBhvr>
                                    </p:animEffect>
                                  </p:childTnLst>
                                </p:cTn>
                              </p:par>
                              <p:par>
                                <p:cTn id="20" presetID="42" presetClass="path" presetSubtype="0" accel="50000" decel="49000" fill="hold" grpId="1" nodeType="withEffect">
                                  <p:stCondLst>
                                    <p:cond delay="0"/>
                                  </p:stCondLst>
                                  <p:childTnLst>
                                    <p:animMotion origin="layout" path="M -3.05556E-6 1.35802E-6 L -0.07847 1.35802E-6 " pathEditMode="relative" rAng="0" ptsTypes="AA">
                                      <p:cBhvr>
                                        <p:cTn id="21" dur="500" spd="-100000" fill="hold"/>
                                        <p:tgtEl>
                                          <p:spTgt spid="205"/>
                                        </p:tgtEl>
                                        <p:attrNameLst>
                                          <p:attrName>ppt_x</p:attrName>
                                          <p:attrName>ppt_y</p:attrName>
                                        </p:attrNameLst>
                                      </p:cBhvr>
                                      <p:rCtr x="-3924" y="0"/>
                                    </p:animMotion>
                                  </p:childTnLst>
                                </p:cTn>
                              </p:par>
                              <p:par>
                                <p:cTn id="22" presetID="42" presetClass="path" presetSubtype="0" accel="50000" decel="49000" fill="hold" grpId="1" nodeType="withEffect">
                                  <p:stCondLst>
                                    <p:cond delay="0"/>
                                  </p:stCondLst>
                                  <p:childTnLst>
                                    <p:animMotion origin="layout" path="M -8.33333E-7 -1.60494E-6 L -8.33333E-7 -0.13796 " pathEditMode="relative" rAng="0" ptsTypes="AA">
                                      <p:cBhvr>
                                        <p:cTn id="23" dur="500" spd="-100000" fill="hold"/>
                                        <p:tgtEl>
                                          <p:spTgt spid="208"/>
                                        </p:tgtEl>
                                        <p:attrNameLst>
                                          <p:attrName>ppt_x</p:attrName>
                                          <p:attrName>ppt_y</p:attrName>
                                        </p:attrNameLst>
                                      </p:cBhvr>
                                      <p:rCtr x="0" y="-6914"/>
                                    </p:animMotion>
                                  </p:childTnLst>
                                </p:cTn>
                              </p:par>
                              <p:par>
                                <p:cTn id="24" presetID="42" presetClass="path" presetSubtype="0" accel="50000" decel="49000" fill="hold" grpId="1" nodeType="withEffect">
                                  <p:stCondLst>
                                    <p:cond delay="0"/>
                                  </p:stCondLst>
                                  <p:childTnLst>
                                    <p:animMotion origin="layout" path="M 4.16667E-6 1.35802E-6 L 0.07812 1.35802E-6 " pathEditMode="relative" rAng="0" ptsTypes="AA">
                                      <p:cBhvr>
                                        <p:cTn id="25" dur="500" spd="-100000" fill="hold"/>
                                        <p:tgtEl>
                                          <p:spTgt spid="206"/>
                                        </p:tgtEl>
                                        <p:attrNameLst>
                                          <p:attrName>ppt_x</p:attrName>
                                          <p:attrName>ppt_y</p:attrName>
                                        </p:attrNameLst>
                                      </p:cBhvr>
                                      <p:rCtr x="3906" y="0"/>
                                    </p:animMotion>
                                  </p:childTnLst>
                                </p:cTn>
                              </p:par>
                              <p:par>
                                <p:cTn id="26" presetID="42" presetClass="path" presetSubtype="0" accel="50000" decel="49000" fill="hold" grpId="1" nodeType="withEffect">
                                  <p:stCondLst>
                                    <p:cond delay="0"/>
                                  </p:stCondLst>
                                  <p:childTnLst>
                                    <p:animMotion origin="layout" path="M 2.77778E-6 -3.82716E-6 L 0.00017 0.13982 " pathEditMode="relative" rAng="0" ptsTypes="AA">
                                      <p:cBhvr>
                                        <p:cTn id="27" dur="500" spd="-100000" fill="hold"/>
                                        <p:tgtEl>
                                          <p:spTgt spid="207"/>
                                        </p:tgtEl>
                                        <p:attrNameLst>
                                          <p:attrName>ppt_x</p:attrName>
                                          <p:attrName>ppt_y</p:attrName>
                                        </p:attrNameLst>
                                      </p:cBhvr>
                                      <p:rCtr x="0" y="6975"/>
                                    </p:animMotion>
                                  </p:childTnLst>
                                </p:cTn>
                              </p:par>
                              <p:par>
                                <p:cTn id="28" presetID="10" presetClass="entr" presetSubtype="0" fill="hold" nodeType="withEffect">
                                  <p:stCondLst>
                                    <p:cond delay="400"/>
                                  </p:stCondLst>
                                  <p:childTnLst>
                                    <p:set>
                                      <p:cBhvr>
                                        <p:cTn id="29" dur="1" fill="hold">
                                          <p:stCondLst>
                                            <p:cond delay="0"/>
                                          </p:stCondLst>
                                        </p:cTn>
                                        <p:tgtEl>
                                          <p:spTgt spid="202"/>
                                        </p:tgtEl>
                                        <p:attrNameLst>
                                          <p:attrName>style.visibility</p:attrName>
                                        </p:attrNameLst>
                                      </p:cBhvr>
                                      <p:to>
                                        <p:strVal val="visible"/>
                                      </p:to>
                                    </p:set>
                                    <p:animEffect transition="in" filter="fade">
                                      <p:cBhvr>
                                        <p:cTn id="30" dur="500"/>
                                        <p:tgtEl>
                                          <p:spTgt spid="202"/>
                                        </p:tgtEl>
                                      </p:cBhvr>
                                    </p:animEffect>
                                  </p:childTnLst>
                                </p:cTn>
                              </p:par>
                              <p:par>
                                <p:cTn id="31" presetID="10" presetClass="entr" presetSubtype="0" fill="hold" nodeType="withEffect">
                                  <p:stCondLst>
                                    <p:cond delay="400"/>
                                  </p:stCondLst>
                                  <p:childTnLst>
                                    <p:set>
                                      <p:cBhvr>
                                        <p:cTn id="32" dur="1" fill="hold">
                                          <p:stCondLst>
                                            <p:cond delay="0"/>
                                          </p:stCondLst>
                                        </p:cTn>
                                        <p:tgtEl>
                                          <p:spTgt spid="200"/>
                                        </p:tgtEl>
                                        <p:attrNameLst>
                                          <p:attrName>style.visibility</p:attrName>
                                        </p:attrNameLst>
                                      </p:cBhvr>
                                      <p:to>
                                        <p:strVal val="visible"/>
                                      </p:to>
                                    </p:set>
                                    <p:animEffect transition="in" filter="fade">
                                      <p:cBhvr>
                                        <p:cTn id="33" dur="500"/>
                                        <p:tgtEl>
                                          <p:spTgt spid="200"/>
                                        </p:tgtEl>
                                      </p:cBhvr>
                                    </p:animEffect>
                                  </p:childTnLst>
                                </p:cTn>
                              </p:par>
                              <p:par>
                                <p:cTn id="34" presetID="10" presetClass="entr" presetSubtype="0" fill="hold" nodeType="withEffect">
                                  <p:stCondLst>
                                    <p:cond delay="400"/>
                                  </p:stCondLst>
                                  <p:childTnLst>
                                    <p:set>
                                      <p:cBhvr>
                                        <p:cTn id="35" dur="1" fill="hold">
                                          <p:stCondLst>
                                            <p:cond delay="0"/>
                                          </p:stCondLst>
                                        </p:cTn>
                                        <p:tgtEl>
                                          <p:spTgt spid="201"/>
                                        </p:tgtEl>
                                        <p:attrNameLst>
                                          <p:attrName>style.visibility</p:attrName>
                                        </p:attrNameLst>
                                      </p:cBhvr>
                                      <p:to>
                                        <p:strVal val="visible"/>
                                      </p:to>
                                    </p:set>
                                    <p:animEffect transition="in" filter="fade">
                                      <p:cBhvr>
                                        <p:cTn id="36" dur="500"/>
                                        <p:tgtEl>
                                          <p:spTgt spid="201"/>
                                        </p:tgtEl>
                                      </p:cBhvr>
                                    </p:animEffect>
                                  </p:childTnLst>
                                </p:cTn>
                              </p:par>
                              <p:par>
                                <p:cTn id="37" presetID="10" presetClass="entr" presetSubtype="0" fill="hold" nodeType="withEffect">
                                  <p:stCondLst>
                                    <p:cond delay="400"/>
                                  </p:stCondLst>
                                  <p:childTnLst>
                                    <p:set>
                                      <p:cBhvr>
                                        <p:cTn id="38" dur="1" fill="hold">
                                          <p:stCondLst>
                                            <p:cond delay="0"/>
                                          </p:stCondLst>
                                        </p:cTn>
                                        <p:tgtEl>
                                          <p:spTgt spid="203"/>
                                        </p:tgtEl>
                                        <p:attrNameLst>
                                          <p:attrName>style.visibility</p:attrName>
                                        </p:attrNameLst>
                                      </p:cBhvr>
                                      <p:to>
                                        <p:strVal val="visible"/>
                                      </p:to>
                                    </p:set>
                                    <p:animEffect transition="in" filter="fade">
                                      <p:cBhvr>
                                        <p:cTn id="39" dur="500"/>
                                        <p:tgtEl>
                                          <p:spTgt spid="203"/>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209"/>
                                        </p:tgtEl>
                                        <p:attrNameLst>
                                          <p:attrName>style.visibility</p:attrName>
                                        </p:attrNameLst>
                                      </p:cBhvr>
                                      <p:to>
                                        <p:strVal val="visible"/>
                                      </p:to>
                                    </p:set>
                                    <p:animEffect transition="in" filter="fade">
                                      <p:cBhvr>
                                        <p:cTn id="42" dur="500"/>
                                        <p:tgtEl>
                                          <p:spTgt spid="209"/>
                                        </p:tgtEl>
                                      </p:cBhvr>
                                    </p:animEffect>
                                  </p:childTnLst>
                                </p:cTn>
                              </p:par>
                              <p:par>
                                <p:cTn id="43" presetID="10" presetClass="entr" presetSubtype="0" fill="hold" grpId="0" nodeType="withEffect">
                                  <p:stCondLst>
                                    <p:cond delay="500"/>
                                  </p:stCondLst>
                                  <p:childTnLst>
                                    <p:set>
                                      <p:cBhvr>
                                        <p:cTn id="44" dur="1" fill="hold">
                                          <p:stCondLst>
                                            <p:cond delay="0"/>
                                          </p:stCondLst>
                                        </p:cTn>
                                        <p:tgtEl>
                                          <p:spTgt spid="211"/>
                                        </p:tgtEl>
                                        <p:attrNameLst>
                                          <p:attrName>style.visibility</p:attrName>
                                        </p:attrNameLst>
                                      </p:cBhvr>
                                      <p:to>
                                        <p:strVal val="visible"/>
                                      </p:to>
                                    </p:set>
                                    <p:animEffect transition="in" filter="fade">
                                      <p:cBhvr>
                                        <p:cTn id="45" dur="500"/>
                                        <p:tgtEl>
                                          <p:spTgt spid="211"/>
                                        </p:tgtEl>
                                      </p:cBhvr>
                                    </p:animEffect>
                                  </p:childTnLst>
                                </p:cTn>
                              </p:par>
                              <p:par>
                                <p:cTn id="46" presetID="10" presetClass="entr" presetSubtype="0" fill="hold" grpId="0" nodeType="withEffect">
                                  <p:stCondLst>
                                    <p:cond delay="500"/>
                                  </p:stCondLst>
                                  <p:childTnLst>
                                    <p:set>
                                      <p:cBhvr>
                                        <p:cTn id="47" dur="1" fill="hold">
                                          <p:stCondLst>
                                            <p:cond delay="0"/>
                                          </p:stCondLst>
                                        </p:cTn>
                                        <p:tgtEl>
                                          <p:spTgt spid="212"/>
                                        </p:tgtEl>
                                        <p:attrNameLst>
                                          <p:attrName>style.visibility</p:attrName>
                                        </p:attrNameLst>
                                      </p:cBhvr>
                                      <p:to>
                                        <p:strVal val="visible"/>
                                      </p:to>
                                    </p:set>
                                    <p:animEffect transition="in" filter="fade">
                                      <p:cBhvr>
                                        <p:cTn id="48" dur="500"/>
                                        <p:tgtEl>
                                          <p:spTgt spid="212"/>
                                        </p:tgtEl>
                                      </p:cBhvr>
                                    </p:animEffect>
                                  </p:childTnLst>
                                </p:cTn>
                              </p:par>
                              <p:par>
                                <p:cTn id="49" presetID="10" presetClass="entr" presetSubtype="0" fill="hold" grpId="0" nodeType="withEffect">
                                  <p:stCondLst>
                                    <p:cond delay="500"/>
                                  </p:stCondLst>
                                  <p:childTnLst>
                                    <p:set>
                                      <p:cBhvr>
                                        <p:cTn id="50" dur="1" fill="hold">
                                          <p:stCondLst>
                                            <p:cond delay="0"/>
                                          </p:stCondLst>
                                        </p:cTn>
                                        <p:tgtEl>
                                          <p:spTgt spid="210"/>
                                        </p:tgtEl>
                                        <p:attrNameLst>
                                          <p:attrName>style.visibility</p:attrName>
                                        </p:attrNameLst>
                                      </p:cBhvr>
                                      <p:to>
                                        <p:strVal val="visible"/>
                                      </p:to>
                                    </p:set>
                                    <p:animEffect transition="in" filter="fade">
                                      <p:cBhvr>
                                        <p:cTn id="51" dur="500"/>
                                        <p:tgtEl>
                                          <p:spTgt spid="210"/>
                                        </p:tgtEl>
                                      </p:cBhvr>
                                    </p:animEffect>
                                  </p:childTnLst>
                                </p:cTn>
                              </p:par>
                              <p:par>
                                <p:cTn id="52" presetID="10" presetClass="entr" presetSubtype="0" fill="hold" grpId="0" nodeType="withEffect">
                                  <p:stCondLst>
                                    <p:cond delay="500"/>
                                  </p:stCondLst>
                                  <p:childTnLst>
                                    <p:set>
                                      <p:cBhvr>
                                        <p:cTn id="53" dur="1" fill="hold">
                                          <p:stCondLst>
                                            <p:cond delay="0"/>
                                          </p:stCondLst>
                                        </p:cTn>
                                        <p:tgtEl>
                                          <p:spTgt spid="213"/>
                                        </p:tgtEl>
                                        <p:attrNameLst>
                                          <p:attrName>style.visibility</p:attrName>
                                        </p:attrNameLst>
                                      </p:cBhvr>
                                      <p:to>
                                        <p:strVal val="visible"/>
                                      </p:to>
                                    </p:set>
                                    <p:animEffect transition="in" filter="fade">
                                      <p:cBhvr>
                                        <p:cTn id="54" dur="500"/>
                                        <p:tgtEl>
                                          <p:spTgt spid="21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100"/>
                                        <p:tgtEl>
                                          <p:spTgt spid="8"/>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100"/>
                                        <p:tgtEl>
                                          <p:spTgt spid="202"/>
                                        </p:tgtEl>
                                      </p:cBhvr>
                                    </p:animEffect>
                                    <p:set>
                                      <p:cBhvr>
                                        <p:cTn id="64" dur="1" fill="hold">
                                          <p:stCondLst>
                                            <p:cond delay="99"/>
                                          </p:stCondLst>
                                        </p:cTn>
                                        <p:tgtEl>
                                          <p:spTgt spid="202"/>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100"/>
                                        <p:tgtEl>
                                          <p:spTgt spid="200"/>
                                        </p:tgtEl>
                                      </p:cBhvr>
                                    </p:animEffect>
                                    <p:set>
                                      <p:cBhvr>
                                        <p:cTn id="67" dur="1" fill="hold">
                                          <p:stCondLst>
                                            <p:cond delay="99"/>
                                          </p:stCondLst>
                                        </p:cTn>
                                        <p:tgtEl>
                                          <p:spTgt spid="200"/>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100"/>
                                        <p:tgtEl>
                                          <p:spTgt spid="201"/>
                                        </p:tgtEl>
                                      </p:cBhvr>
                                    </p:animEffect>
                                    <p:set>
                                      <p:cBhvr>
                                        <p:cTn id="70" dur="1" fill="hold">
                                          <p:stCondLst>
                                            <p:cond delay="99"/>
                                          </p:stCondLst>
                                        </p:cTn>
                                        <p:tgtEl>
                                          <p:spTgt spid="201"/>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100"/>
                                        <p:tgtEl>
                                          <p:spTgt spid="203"/>
                                        </p:tgtEl>
                                      </p:cBhvr>
                                    </p:animEffect>
                                    <p:set>
                                      <p:cBhvr>
                                        <p:cTn id="73" dur="1" fill="hold">
                                          <p:stCondLst>
                                            <p:cond delay="99"/>
                                          </p:stCondLst>
                                        </p:cTn>
                                        <p:tgtEl>
                                          <p:spTgt spid="203"/>
                                        </p:tgtEl>
                                        <p:attrNameLst>
                                          <p:attrName>style.visibility</p:attrName>
                                        </p:attrNameLst>
                                      </p:cBhvr>
                                      <p:to>
                                        <p:strVal val="hidden"/>
                                      </p:to>
                                    </p:set>
                                  </p:childTnLst>
                                </p:cTn>
                              </p:par>
                            </p:childTnLst>
                          </p:cTn>
                        </p:par>
                        <p:par>
                          <p:cTn id="74" fill="hold">
                            <p:stCondLst>
                              <p:cond delay="100"/>
                            </p:stCondLst>
                            <p:childTnLst>
                              <p:par>
                                <p:cTn id="75" presetID="10" presetClass="exit" presetSubtype="0" fill="hold" grpId="1" nodeType="afterEffect">
                                  <p:stCondLst>
                                    <p:cond delay="0"/>
                                  </p:stCondLst>
                                  <p:childTnLst>
                                    <p:animEffect transition="out" filter="fade">
                                      <p:cBhvr>
                                        <p:cTn id="76" dur="100"/>
                                        <p:tgtEl>
                                          <p:spTgt spid="204"/>
                                        </p:tgtEl>
                                      </p:cBhvr>
                                    </p:animEffect>
                                    <p:set>
                                      <p:cBhvr>
                                        <p:cTn id="77" dur="1" fill="hold">
                                          <p:stCondLst>
                                            <p:cond delay="99"/>
                                          </p:stCondLst>
                                        </p:cTn>
                                        <p:tgtEl>
                                          <p:spTgt spid="204"/>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100"/>
                                        <p:tgtEl>
                                          <p:spTgt spid="205"/>
                                        </p:tgtEl>
                                      </p:cBhvr>
                                    </p:animEffect>
                                    <p:set>
                                      <p:cBhvr>
                                        <p:cTn id="80" dur="1" fill="hold">
                                          <p:stCondLst>
                                            <p:cond delay="99"/>
                                          </p:stCondLst>
                                        </p:cTn>
                                        <p:tgtEl>
                                          <p:spTgt spid="205"/>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100"/>
                                        <p:tgtEl>
                                          <p:spTgt spid="208"/>
                                        </p:tgtEl>
                                      </p:cBhvr>
                                    </p:animEffect>
                                    <p:set>
                                      <p:cBhvr>
                                        <p:cTn id="83" dur="1" fill="hold">
                                          <p:stCondLst>
                                            <p:cond delay="99"/>
                                          </p:stCondLst>
                                        </p:cTn>
                                        <p:tgtEl>
                                          <p:spTgt spid="208"/>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100"/>
                                        <p:tgtEl>
                                          <p:spTgt spid="206"/>
                                        </p:tgtEl>
                                      </p:cBhvr>
                                    </p:animEffect>
                                    <p:set>
                                      <p:cBhvr>
                                        <p:cTn id="86" dur="1" fill="hold">
                                          <p:stCondLst>
                                            <p:cond delay="99"/>
                                          </p:stCondLst>
                                        </p:cTn>
                                        <p:tgtEl>
                                          <p:spTgt spid="206"/>
                                        </p:tgtEl>
                                        <p:attrNameLst>
                                          <p:attrName>style.visibility</p:attrName>
                                        </p:attrNameLst>
                                      </p:cBhvr>
                                      <p:to>
                                        <p:strVal val="hidden"/>
                                      </p:to>
                                    </p:set>
                                  </p:childTnLst>
                                </p:cTn>
                              </p:par>
                              <p:par>
                                <p:cTn id="87" presetID="10" presetClass="exit" presetSubtype="0" fill="hold" grpId="2" nodeType="withEffect">
                                  <p:stCondLst>
                                    <p:cond delay="0"/>
                                  </p:stCondLst>
                                  <p:childTnLst>
                                    <p:animEffect transition="out" filter="fade">
                                      <p:cBhvr>
                                        <p:cTn id="88" dur="100"/>
                                        <p:tgtEl>
                                          <p:spTgt spid="207"/>
                                        </p:tgtEl>
                                      </p:cBhvr>
                                    </p:animEffect>
                                    <p:set>
                                      <p:cBhvr>
                                        <p:cTn id="89" dur="1" fill="hold">
                                          <p:stCondLst>
                                            <p:cond delay="99"/>
                                          </p:stCondLst>
                                        </p:cTn>
                                        <p:tgtEl>
                                          <p:spTgt spid="207"/>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100"/>
                                        <p:tgtEl>
                                          <p:spTgt spid="209"/>
                                        </p:tgtEl>
                                      </p:cBhvr>
                                    </p:animEffect>
                                    <p:set>
                                      <p:cBhvr>
                                        <p:cTn id="92" dur="1" fill="hold">
                                          <p:stCondLst>
                                            <p:cond delay="99"/>
                                          </p:stCondLst>
                                        </p:cTn>
                                        <p:tgtEl>
                                          <p:spTgt spid="209"/>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100"/>
                                        <p:tgtEl>
                                          <p:spTgt spid="211"/>
                                        </p:tgtEl>
                                      </p:cBhvr>
                                    </p:animEffect>
                                    <p:set>
                                      <p:cBhvr>
                                        <p:cTn id="95" dur="1" fill="hold">
                                          <p:stCondLst>
                                            <p:cond delay="99"/>
                                          </p:stCondLst>
                                        </p:cTn>
                                        <p:tgtEl>
                                          <p:spTgt spid="211"/>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100"/>
                                        <p:tgtEl>
                                          <p:spTgt spid="212"/>
                                        </p:tgtEl>
                                      </p:cBhvr>
                                    </p:animEffect>
                                    <p:set>
                                      <p:cBhvr>
                                        <p:cTn id="98" dur="1" fill="hold">
                                          <p:stCondLst>
                                            <p:cond delay="99"/>
                                          </p:stCondLst>
                                        </p:cTn>
                                        <p:tgtEl>
                                          <p:spTgt spid="212"/>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100"/>
                                        <p:tgtEl>
                                          <p:spTgt spid="210"/>
                                        </p:tgtEl>
                                      </p:cBhvr>
                                    </p:animEffect>
                                    <p:set>
                                      <p:cBhvr>
                                        <p:cTn id="101" dur="1" fill="hold">
                                          <p:stCondLst>
                                            <p:cond delay="99"/>
                                          </p:stCondLst>
                                        </p:cTn>
                                        <p:tgtEl>
                                          <p:spTgt spid="210"/>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100"/>
                                        <p:tgtEl>
                                          <p:spTgt spid="213"/>
                                        </p:tgtEl>
                                      </p:cBhvr>
                                    </p:animEffect>
                                    <p:set>
                                      <p:cBhvr>
                                        <p:cTn id="104" dur="1" fill="hold">
                                          <p:stCondLst>
                                            <p:cond delay="99"/>
                                          </p:stCondLst>
                                        </p:cTn>
                                        <p:tgtEl>
                                          <p:spTgt spid="213"/>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218"/>
                                        </p:tgtEl>
                                        <p:attrNameLst>
                                          <p:attrName>style.visibility</p:attrName>
                                        </p:attrNameLst>
                                      </p:cBhvr>
                                      <p:to>
                                        <p:strVal val="visible"/>
                                      </p:to>
                                    </p:set>
                                    <p:animEffect transition="in" filter="fade">
                                      <p:cBhvr>
                                        <p:cTn id="109" dur="100"/>
                                        <p:tgtEl>
                                          <p:spTgt spid="218"/>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219"/>
                                        </p:tgtEl>
                                        <p:attrNameLst>
                                          <p:attrName>style.visibility</p:attrName>
                                        </p:attrNameLst>
                                      </p:cBhvr>
                                      <p:to>
                                        <p:strVal val="visible"/>
                                      </p:to>
                                    </p:set>
                                    <p:animEffect transition="in" filter="fade">
                                      <p:cBhvr>
                                        <p:cTn id="112" dur="100"/>
                                        <p:tgtEl>
                                          <p:spTgt spid="219"/>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222"/>
                                        </p:tgtEl>
                                        <p:attrNameLst>
                                          <p:attrName>style.visibility</p:attrName>
                                        </p:attrNameLst>
                                      </p:cBhvr>
                                      <p:to>
                                        <p:strVal val="visible"/>
                                      </p:to>
                                    </p:set>
                                    <p:animEffect transition="in" filter="fade">
                                      <p:cBhvr>
                                        <p:cTn id="115" dur="100"/>
                                        <p:tgtEl>
                                          <p:spTgt spid="222"/>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220"/>
                                        </p:tgtEl>
                                        <p:attrNameLst>
                                          <p:attrName>style.visibility</p:attrName>
                                        </p:attrNameLst>
                                      </p:cBhvr>
                                      <p:to>
                                        <p:strVal val="visible"/>
                                      </p:to>
                                    </p:set>
                                    <p:animEffect transition="in" filter="fade">
                                      <p:cBhvr>
                                        <p:cTn id="118" dur="100"/>
                                        <p:tgtEl>
                                          <p:spTgt spid="220"/>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221"/>
                                        </p:tgtEl>
                                        <p:attrNameLst>
                                          <p:attrName>style.visibility</p:attrName>
                                        </p:attrNameLst>
                                      </p:cBhvr>
                                      <p:to>
                                        <p:strVal val="visible"/>
                                      </p:to>
                                    </p:set>
                                    <p:animEffect transition="in" filter="fade">
                                      <p:cBhvr>
                                        <p:cTn id="121" dur="100"/>
                                        <p:tgtEl>
                                          <p:spTgt spid="221"/>
                                        </p:tgtEl>
                                      </p:cBhvr>
                                    </p:animEffect>
                                  </p:childTnLst>
                                </p:cTn>
                              </p:par>
                              <p:par>
                                <p:cTn id="122" presetID="42" presetClass="path" presetSubtype="0" accel="50000" decel="49000" fill="hold" grpId="1" nodeType="withEffect">
                                  <p:stCondLst>
                                    <p:cond delay="0"/>
                                  </p:stCondLst>
                                  <p:childTnLst>
                                    <p:animMotion origin="layout" path="M -3.05556E-6 1.35802E-6 L -0.07847 1.35802E-6 " pathEditMode="relative" rAng="0" ptsTypes="AA">
                                      <p:cBhvr>
                                        <p:cTn id="123" dur="500" spd="-100000" fill="hold"/>
                                        <p:tgtEl>
                                          <p:spTgt spid="219"/>
                                        </p:tgtEl>
                                        <p:attrNameLst>
                                          <p:attrName>ppt_x</p:attrName>
                                          <p:attrName>ppt_y</p:attrName>
                                        </p:attrNameLst>
                                      </p:cBhvr>
                                      <p:rCtr x="-3924" y="0"/>
                                    </p:animMotion>
                                  </p:childTnLst>
                                </p:cTn>
                              </p:par>
                              <p:par>
                                <p:cTn id="124" presetID="42" presetClass="path" presetSubtype="0" accel="50000" decel="49000" fill="hold" grpId="1" nodeType="withEffect">
                                  <p:stCondLst>
                                    <p:cond delay="0"/>
                                  </p:stCondLst>
                                  <p:childTnLst>
                                    <p:animMotion origin="layout" path="M -8.33333E-7 -1.60494E-6 L -8.33333E-7 -0.13796 " pathEditMode="relative" rAng="0" ptsTypes="AA">
                                      <p:cBhvr>
                                        <p:cTn id="125" dur="500" spd="-100000" fill="hold"/>
                                        <p:tgtEl>
                                          <p:spTgt spid="222"/>
                                        </p:tgtEl>
                                        <p:attrNameLst>
                                          <p:attrName>ppt_x</p:attrName>
                                          <p:attrName>ppt_y</p:attrName>
                                        </p:attrNameLst>
                                      </p:cBhvr>
                                      <p:rCtr x="0" y="-6914"/>
                                    </p:animMotion>
                                  </p:childTnLst>
                                </p:cTn>
                              </p:par>
                              <p:par>
                                <p:cTn id="126" presetID="42" presetClass="path" presetSubtype="0" accel="50000" decel="49000" fill="hold" grpId="1" nodeType="withEffect">
                                  <p:stCondLst>
                                    <p:cond delay="0"/>
                                  </p:stCondLst>
                                  <p:childTnLst>
                                    <p:animMotion origin="layout" path="M 4.16667E-6 1.35802E-6 L 0.07812 1.35802E-6 " pathEditMode="relative" rAng="0" ptsTypes="AA">
                                      <p:cBhvr>
                                        <p:cTn id="127" dur="500" spd="-100000" fill="hold"/>
                                        <p:tgtEl>
                                          <p:spTgt spid="220"/>
                                        </p:tgtEl>
                                        <p:attrNameLst>
                                          <p:attrName>ppt_x</p:attrName>
                                          <p:attrName>ppt_y</p:attrName>
                                        </p:attrNameLst>
                                      </p:cBhvr>
                                      <p:rCtr x="3906" y="0"/>
                                    </p:animMotion>
                                  </p:childTnLst>
                                </p:cTn>
                              </p:par>
                              <p:par>
                                <p:cTn id="128" presetID="42" presetClass="path" presetSubtype="0" accel="50000" decel="49000" fill="hold" grpId="1" nodeType="withEffect">
                                  <p:stCondLst>
                                    <p:cond delay="0"/>
                                  </p:stCondLst>
                                  <p:childTnLst>
                                    <p:animMotion origin="layout" path="M 2.77778E-6 -3.82716E-6 L 0.00017 0.13982 " pathEditMode="relative" rAng="0" ptsTypes="AA">
                                      <p:cBhvr>
                                        <p:cTn id="129" dur="500" spd="-100000" fill="hold"/>
                                        <p:tgtEl>
                                          <p:spTgt spid="221"/>
                                        </p:tgtEl>
                                        <p:attrNameLst>
                                          <p:attrName>ppt_x</p:attrName>
                                          <p:attrName>ppt_y</p:attrName>
                                        </p:attrNameLst>
                                      </p:cBhvr>
                                      <p:rCtr x="0" y="6975"/>
                                    </p:animMotion>
                                  </p:childTnLst>
                                </p:cTn>
                              </p:par>
                              <p:par>
                                <p:cTn id="130" presetID="10" presetClass="entr" presetSubtype="0" fill="hold" nodeType="withEffect">
                                  <p:stCondLst>
                                    <p:cond delay="400"/>
                                  </p:stCondLst>
                                  <p:childTnLst>
                                    <p:set>
                                      <p:cBhvr>
                                        <p:cTn id="131" dur="1" fill="hold">
                                          <p:stCondLst>
                                            <p:cond delay="0"/>
                                          </p:stCondLst>
                                        </p:cTn>
                                        <p:tgtEl>
                                          <p:spTgt spid="216"/>
                                        </p:tgtEl>
                                        <p:attrNameLst>
                                          <p:attrName>style.visibility</p:attrName>
                                        </p:attrNameLst>
                                      </p:cBhvr>
                                      <p:to>
                                        <p:strVal val="visible"/>
                                      </p:to>
                                    </p:set>
                                    <p:animEffect transition="in" filter="fade">
                                      <p:cBhvr>
                                        <p:cTn id="132" dur="500"/>
                                        <p:tgtEl>
                                          <p:spTgt spid="216"/>
                                        </p:tgtEl>
                                      </p:cBhvr>
                                    </p:animEffect>
                                  </p:childTnLst>
                                </p:cTn>
                              </p:par>
                              <p:par>
                                <p:cTn id="133" presetID="10" presetClass="entr" presetSubtype="0" fill="hold" nodeType="withEffect">
                                  <p:stCondLst>
                                    <p:cond delay="400"/>
                                  </p:stCondLst>
                                  <p:childTnLst>
                                    <p:set>
                                      <p:cBhvr>
                                        <p:cTn id="134" dur="1" fill="hold">
                                          <p:stCondLst>
                                            <p:cond delay="0"/>
                                          </p:stCondLst>
                                        </p:cTn>
                                        <p:tgtEl>
                                          <p:spTgt spid="214"/>
                                        </p:tgtEl>
                                        <p:attrNameLst>
                                          <p:attrName>style.visibility</p:attrName>
                                        </p:attrNameLst>
                                      </p:cBhvr>
                                      <p:to>
                                        <p:strVal val="visible"/>
                                      </p:to>
                                    </p:set>
                                    <p:animEffect transition="in" filter="fade">
                                      <p:cBhvr>
                                        <p:cTn id="135" dur="500"/>
                                        <p:tgtEl>
                                          <p:spTgt spid="214"/>
                                        </p:tgtEl>
                                      </p:cBhvr>
                                    </p:animEffect>
                                  </p:childTnLst>
                                </p:cTn>
                              </p:par>
                              <p:par>
                                <p:cTn id="136" presetID="10" presetClass="entr" presetSubtype="0" fill="hold" nodeType="withEffect">
                                  <p:stCondLst>
                                    <p:cond delay="400"/>
                                  </p:stCondLst>
                                  <p:childTnLst>
                                    <p:set>
                                      <p:cBhvr>
                                        <p:cTn id="137" dur="1" fill="hold">
                                          <p:stCondLst>
                                            <p:cond delay="0"/>
                                          </p:stCondLst>
                                        </p:cTn>
                                        <p:tgtEl>
                                          <p:spTgt spid="215"/>
                                        </p:tgtEl>
                                        <p:attrNameLst>
                                          <p:attrName>style.visibility</p:attrName>
                                        </p:attrNameLst>
                                      </p:cBhvr>
                                      <p:to>
                                        <p:strVal val="visible"/>
                                      </p:to>
                                    </p:set>
                                    <p:animEffect transition="in" filter="fade">
                                      <p:cBhvr>
                                        <p:cTn id="138" dur="500"/>
                                        <p:tgtEl>
                                          <p:spTgt spid="215"/>
                                        </p:tgtEl>
                                      </p:cBhvr>
                                    </p:animEffect>
                                  </p:childTnLst>
                                </p:cTn>
                              </p:par>
                              <p:par>
                                <p:cTn id="139" presetID="10" presetClass="entr" presetSubtype="0" fill="hold" nodeType="withEffect">
                                  <p:stCondLst>
                                    <p:cond delay="400"/>
                                  </p:stCondLst>
                                  <p:childTnLst>
                                    <p:set>
                                      <p:cBhvr>
                                        <p:cTn id="140" dur="1" fill="hold">
                                          <p:stCondLst>
                                            <p:cond delay="0"/>
                                          </p:stCondLst>
                                        </p:cTn>
                                        <p:tgtEl>
                                          <p:spTgt spid="217"/>
                                        </p:tgtEl>
                                        <p:attrNameLst>
                                          <p:attrName>style.visibility</p:attrName>
                                        </p:attrNameLst>
                                      </p:cBhvr>
                                      <p:to>
                                        <p:strVal val="visible"/>
                                      </p:to>
                                    </p:set>
                                    <p:animEffect transition="in" filter="fade">
                                      <p:cBhvr>
                                        <p:cTn id="141" dur="500"/>
                                        <p:tgtEl>
                                          <p:spTgt spid="217"/>
                                        </p:tgtEl>
                                      </p:cBhvr>
                                    </p:animEffect>
                                  </p:childTnLst>
                                </p:cTn>
                              </p:par>
                              <p:par>
                                <p:cTn id="142" presetID="10" presetClass="entr" presetSubtype="0" fill="hold" grpId="0" nodeType="withEffect">
                                  <p:stCondLst>
                                    <p:cond delay="500"/>
                                  </p:stCondLst>
                                  <p:childTnLst>
                                    <p:set>
                                      <p:cBhvr>
                                        <p:cTn id="143" dur="1" fill="hold">
                                          <p:stCondLst>
                                            <p:cond delay="0"/>
                                          </p:stCondLst>
                                        </p:cTn>
                                        <p:tgtEl>
                                          <p:spTgt spid="223"/>
                                        </p:tgtEl>
                                        <p:attrNameLst>
                                          <p:attrName>style.visibility</p:attrName>
                                        </p:attrNameLst>
                                      </p:cBhvr>
                                      <p:to>
                                        <p:strVal val="visible"/>
                                      </p:to>
                                    </p:set>
                                    <p:animEffect transition="in" filter="fade">
                                      <p:cBhvr>
                                        <p:cTn id="144" dur="500"/>
                                        <p:tgtEl>
                                          <p:spTgt spid="223"/>
                                        </p:tgtEl>
                                      </p:cBhvr>
                                    </p:animEffect>
                                  </p:childTnLst>
                                </p:cTn>
                              </p:par>
                              <p:par>
                                <p:cTn id="145" presetID="10" presetClass="entr" presetSubtype="0" fill="hold" grpId="0" nodeType="withEffect">
                                  <p:stCondLst>
                                    <p:cond delay="500"/>
                                  </p:stCondLst>
                                  <p:childTnLst>
                                    <p:set>
                                      <p:cBhvr>
                                        <p:cTn id="146" dur="1" fill="hold">
                                          <p:stCondLst>
                                            <p:cond delay="0"/>
                                          </p:stCondLst>
                                        </p:cTn>
                                        <p:tgtEl>
                                          <p:spTgt spid="225"/>
                                        </p:tgtEl>
                                        <p:attrNameLst>
                                          <p:attrName>style.visibility</p:attrName>
                                        </p:attrNameLst>
                                      </p:cBhvr>
                                      <p:to>
                                        <p:strVal val="visible"/>
                                      </p:to>
                                    </p:set>
                                    <p:animEffect transition="in" filter="fade">
                                      <p:cBhvr>
                                        <p:cTn id="147" dur="500"/>
                                        <p:tgtEl>
                                          <p:spTgt spid="225"/>
                                        </p:tgtEl>
                                      </p:cBhvr>
                                    </p:animEffect>
                                  </p:childTnLst>
                                </p:cTn>
                              </p:par>
                              <p:par>
                                <p:cTn id="148" presetID="10" presetClass="entr" presetSubtype="0" fill="hold" grpId="0" nodeType="withEffect">
                                  <p:stCondLst>
                                    <p:cond delay="500"/>
                                  </p:stCondLst>
                                  <p:childTnLst>
                                    <p:set>
                                      <p:cBhvr>
                                        <p:cTn id="149" dur="1" fill="hold">
                                          <p:stCondLst>
                                            <p:cond delay="0"/>
                                          </p:stCondLst>
                                        </p:cTn>
                                        <p:tgtEl>
                                          <p:spTgt spid="226"/>
                                        </p:tgtEl>
                                        <p:attrNameLst>
                                          <p:attrName>style.visibility</p:attrName>
                                        </p:attrNameLst>
                                      </p:cBhvr>
                                      <p:to>
                                        <p:strVal val="visible"/>
                                      </p:to>
                                    </p:set>
                                    <p:animEffect transition="in" filter="fade">
                                      <p:cBhvr>
                                        <p:cTn id="150" dur="500"/>
                                        <p:tgtEl>
                                          <p:spTgt spid="226"/>
                                        </p:tgtEl>
                                      </p:cBhvr>
                                    </p:animEffect>
                                  </p:childTnLst>
                                </p:cTn>
                              </p:par>
                              <p:par>
                                <p:cTn id="151" presetID="10" presetClass="entr" presetSubtype="0" fill="hold" grpId="0" nodeType="withEffect">
                                  <p:stCondLst>
                                    <p:cond delay="500"/>
                                  </p:stCondLst>
                                  <p:childTnLst>
                                    <p:set>
                                      <p:cBhvr>
                                        <p:cTn id="152" dur="1" fill="hold">
                                          <p:stCondLst>
                                            <p:cond delay="0"/>
                                          </p:stCondLst>
                                        </p:cTn>
                                        <p:tgtEl>
                                          <p:spTgt spid="224"/>
                                        </p:tgtEl>
                                        <p:attrNameLst>
                                          <p:attrName>style.visibility</p:attrName>
                                        </p:attrNameLst>
                                      </p:cBhvr>
                                      <p:to>
                                        <p:strVal val="visible"/>
                                      </p:to>
                                    </p:set>
                                    <p:animEffect transition="in" filter="fade">
                                      <p:cBhvr>
                                        <p:cTn id="153" dur="500"/>
                                        <p:tgtEl>
                                          <p:spTgt spid="224"/>
                                        </p:tgtEl>
                                      </p:cBhvr>
                                    </p:animEffect>
                                  </p:childTnLst>
                                </p:cTn>
                              </p:par>
                              <p:par>
                                <p:cTn id="154" presetID="10" presetClass="entr" presetSubtype="0" fill="hold" grpId="0" nodeType="withEffect">
                                  <p:stCondLst>
                                    <p:cond delay="500"/>
                                  </p:stCondLst>
                                  <p:childTnLst>
                                    <p:set>
                                      <p:cBhvr>
                                        <p:cTn id="155" dur="1" fill="hold">
                                          <p:stCondLst>
                                            <p:cond delay="0"/>
                                          </p:stCondLst>
                                        </p:cTn>
                                        <p:tgtEl>
                                          <p:spTgt spid="227"/>
                                        </p:tgtEl>
                                        <p:attrNameLst>
                                          <p:attrName>style.visibility</p:attrName>
                                        </p:attrNameLst>
                                      </p:cBhvr>
                                      <p:to>
                                        <p:strVal val="visible"/>
                                      </p:to>
                                    </p:set>
                                    <p:animEffect transition="in" filter="fade">
                                      <p:cBhvr>
                                        <p:cTn id="156" dur="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animBg="1"/>
      <p:bldP spid="204" grpId="1" animBg="1"/>
      <p:bldP spid="205" grpId="0" animBg="1"/>
      <p:bldP spid="205" grpId="1" animBg="1"/>
      <p:bldP spid="205" grpId="2" animBg="1"/>
      <p:bldP spid="206" grpId="0" animBg="1"/>
      <p:bldP spid="206" grpId="1" animBg="1"/>
      <p:bldP spid="206" grpId="2" animBg="1"/>
      <p:bldP spid="207" grpId="0" animBg="1"/>
      <p:bldP spid="207" grpId="1" animBg="1"/>
      <p:bldP spid="207" grpId="2" animBg="1"/>
      <p:bldP spid="208" grpId="0" animBg="1"/>
      <p:bldP spid="208" grpId="1" animBg="1"/>
      <p:bldP spid="208" grpId="2" animBg="1"/>
      <p:bldP spid="209" grpId="0" animBg="1"/>
      <p:bldP spid="209" grpId="1" animBg="1"/>
      <p:bldP spid="210" grpId="0" animBg="1"/>
      <p:bldP spid="210" grpId="1" animBg="1"/>
      <p:bldP spid="211" grpId="0" animBg="1"/>
      <p:bldP spid="211" grpId="1" animBg="1"/>
      <p:bldP spid="212" grpId="0" animBg="1"/>
      <p:bldP spid="212" grpId="1" animBg="1"/>
      <p:bldP spid="213" grpId="0" animBg="1"/>
      <p:bldP spid="213" grpId="1" animBg="1"/>
      <p:bldP spid="218" grpId="0" animBg="1"/>
      <p:bldP spid="219" grpId="0" animBg="1"/>
      <p:bldP spid="219" grpId="1" animBg="1"/>
      <p:bldP spid="220" grpId="0" animBg="1"/>
      <p:bldP spid="220" grpId="1" animBg="1"/>
      <p:bldP spid="221" grpId="0" animBg="1"/>
      <p:bldP spid="221" grpId="1" animBg="1"/>
      <p:bldP spid="222" grpId="0" animBg="1"/>
      <p:bldP spid="222" grpId="1" animBg="1"/>
      <p:bldP spid="223" grpId="0" animBg="1"/>
      <p:bldP spid="224" grpId="0" animBg="1"/>
      <p:bldP spid="225" grpId="0" animBg="1"/>
      <p:bldP spid="226" grpId="0" animBg="1"/>
      <p:bldP spid="227" grpId="0" animBg="1"/>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283171" y="4767263"/>
            <a:ext cx="2133600" cy="274637"/>
          </a:xfrm>
        </p:spPr>
        <p:txBody>
          <a:bodyPr/>
          <a:lstStyle/>
          <a:p>
            <a:fld id="{CDB8BC0E-CEE3-4EC1-B849-44D559D8322A}" type="slidenum">
              <a:rPr lang="en-US" altLang="fi-FI" smtClean="0"/>
              <a:pPr/>
              <a:t>79</a:t>
            </a:fld>
            <a:endParaRPr lang="en-US" altLang="fi-FI"/>
          </a:p>
        </p:txBody>
      </p:sp>
      <p:sp>
        <p:nvSpPr>
          <p:cNvPr id="48" name="TextBox 47"/>
          <p:cNvSpPr txBox="1"/>
          <p:nvPr/>
        </p:nvSpPr>
        <p:spPr>
          <a:xfrm>
            <a:off x="5022050" y="719615"/>
            <a:ext cx="3251201" cy="523220"/>
          </a:xfrm>
          <a:prstGeom prst="rect">
            <a:avLst/>
          </a:prstGeom>
          <a:noFill/>
        </p:spPr>
        <p:txBody>
          <a:bodyPr wrap="square" rtlCol="0">
            <a:spAutoFit/>
          </a:bodyPr>
          <a:lstStyle/>
          <a:p>
            <a:pPr algn="ctr"/>
            <a:r>
              <a:rPr lang="fi-FI" sz="2800" dirty="0" smtClean="0">
                <a:solidFill>
                  <a:srgbClr val="000000"/>
                </a:solidFill>
              </a:rPr>
              <a:t>With MIS</a:t>
            </a:r>
            <a:endParaRPr lang="fi-FI" sz="2800" dirty="0">
              <a:solidFill>
                <a:srgbClr val="000000"/>
              </a:solidFill>
            </a:endParaRPr>
          </a:p>
        </p:txBody>
      </p:sp>
      <p:pic>
        <p:nvPicPr>
          <p:cNvPr id="5122" name="Picture 2" descr="D:\Projects\shared_bmlt\presis\mis\cbox-gdpt-1spp-crop-without-mi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750" y="1242835"/>
            <a:ext cx="3251200" cy="3251200"/>
          </a:xfrm>
          <a:prstGeom prst="rect">
            <a:avLst/>
          </a:prstGeom>
          <a:noFill/>
          <a:extLst>
            <a:ext uri="{909E8E84-426E-40dd-AFC4-6F175D3DCCD1}">
              <a14:hiddenFill xmlns="" xmlns:a14="http://schemas.microsoft.com/office/drawing/2010/main">
                <a:solidFill>
                  <a:srgbClr val="FFFFFF"/>
                </a:solidFill>
              </a14:hiddenFill>
            </a:ext>
          </a:extLst>
        </p:spPr>
      </p:pic>
      <p:sp>
        <p:nvSpPr>
          <p:cNvPr id="54" name="TextBox: Without MIS"/>
          <p:cNvSpPr txBox="1"/>
          <p:nvPr/>
        </p:nvSpPr>
        <p:spPr>
          <a:xfrm>
            <a:off x="870750" y="726840"/>
            <a:ext cx="3251199" cy="523220"/>
          </a:xfrm>
          <a:prstGeom prst="rect">
            <a:avLst/>
          </a:prstGeom>
          <a:noFill/>
        </p:spPr>
        <p:txBody>
          <a:bodyPr wrap="square" rtlCol="0">
            <a:spAutoFit/>
          </a:bodyPr>
          <a:lstStyle/>
          <a:p>
            <a:pPr algn="ctr"/>
            <a:r>
              <a:rPr lang="fi-FI" sz="2800" dirty="0" smtClean="0">
                <a:solidFill>
                  <a:srgbClr val="000000"/>
                </a:solidFill>
              </a:rPr>
              <a:t>Without MIS</a:t>
            </a:r>
            <a:endParaRPr lang="fi-FI" sz="2800" dirty="0">
              <a:solidFill>
                <a:srgbClr val="000000"/>
              </a:solidFill>
            </a:endParaRPr>
          </a:p>
        </p:txBody>
      </p:sp>
      <p:pic>
        <p:nvPicPr>
          <p:cNvPr id="59"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022051" y="1255765"/>
            <a:ext cx="3251200" cy="3251200"/>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L1 MI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0536" y="1245120"/>
            <a:ext cx="3250794" cy="3250794"/>
          </a:xfrm>
          <a:prstGeom prst="rect">
            <a:avLst/>
          </a:prstGeom>
        </p:spPr>
      </p:pic>
      <p:sp>
        <p:nvSpPr>
          <p:cNvPr id="65" name="TextBox: L1 MIS"/>
          <p:cNvSpPr txBox="1"/>
          <p:nvPr/>
        </p:nvSpPr>
        <p:spPr>
          <a:xfrm>
            <a:off x="870131" y="726840"/>
            <a:ext cx="3251199" cy="523220"/>
          </a:xfrm>
          <a:prstGeom prst="rect">
            <a:avLst/>
          </a:prstGeom>
          <a:noFill/>
        </p:spPr>
        <p:txBody>
          <a:bodyPr wrap="square" rtlCol="0">
            <a:spAutoFit/>
          </a:bodyPr>
          <a:lstStyle/>
          <a:p>
            <a:pPr algn="ctr"/>
            <a:r>
              <a:rPr lang="fi-FI" sz="2800" dirty="0" smtClean="0">
                <a:solidFill>
                  <a:srgbClr val="000000"/>
                </a:solidFill>
              </a:rPr>
              <a:t>L1 with MIS</a:t>
            </a:r>
            <a:endParaRPr lang="fi-FI" sz="2800" dirty="0">
              <a:solidFill>
                <a:srgbClr val="000000"/>
              </a:solidFill>
            </a:endParaRPr>
          </a:p>
        </p:txBody>
      </p:sp>
      <p:sp>
        <p:nvSpPr>
          <p:cNvPr id="9" name="Oval 8"/>
          <p:cNvSpPr/>
          <p:nvPr/>
        </p:nvSpPr>
        <p:spPr>
          <a:xfrm rot="1269368">
            <a:off x="1696324" y="2833989"/>
            <a:ext cx="665787" cy="1099576"/>
          </a:xfrm>
          <a:prstGeom prst="ellipse">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58" name="Oval 57"/>
          <p:cNvSpPr/>
          <p:nvPr/>
        </p:nvSpPr>
        <p:spPr>
          <a:xfrm rot="18957594">
            <a:off x="2964645" y="2374899"/>
            <a:ext cx="665787" cy="1155696"/>
          </a:xfrm>
          <a:prstGeom prst="ellipse">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61" name="Oval 60"/>
          <p:cNvSpPr/>
          <p:nvPr/>
        </p:nvSpPr>
        <p:spPr>
          <a:xfrm rot="18957594">
            <a:off x="7115946" y="2387829"/>
            <a:ext cx="665787" cy="1155696"/>
          </a:xfrm>
          <a:prstGeom prst="ellipse">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60" name="Oval 59"/>
          <p:cNvSpPr/>
          <p:nvPr/>
        </p:nvSpPr>
        <p:spPr>
          <a:xfrm rot="1269368">
            <a:off x="5847625" y="2846919"/>
            <a:ext cx="665787" cy="1099576"/>
          </a:xfrm>
          <a:prstGeom prst="ellipse">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Tree>
    <p:custDataLst>
      <p:tags r:id="rId1"/>
    </p:custDataLst>
    <p:extLst>
      <p:ext uri="{BB962C8B-B14F-4D97-AF65-F5344CB8AC3E}">
        <p14:creationId xmlns:p14="http://schemas.microsoft.com/office/powerpoint/2010/main" val="1911660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fade">
                                      <p:cBhvr>
                                        <p:cTn id="14" dur="500"/>
                                        <p:tgtEl>
                                          <p:spTgt spid="6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fade">
                                      <p:cBhvr>
                                        <p:cTn id="17" dur="50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122"/>
                                        </p:tgtEl>
                                      </p:cBhvr>
                                    </p:animEffect>
                                    <p:set>
                                      <p:cBhvr>
                                        <p:cTn id="22" dur="1" fill="hold">
                                          <p:stCondLst>
                                            <p:cond delay="499"/>
                                          </p:stCondLst>
                                        </p:cTn>
                                        <p:tgtEl>
                                          <p:spTgt spid="5122"/>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54"/>
                                        </p:tgtEl>
                                      </p:cBhvr>
                                    </p:animEffect>
                                    <p:set>
                                      <p:cBhvr>
                                        <p:cTn id="25" dur="1" fill="hold">
                                          <p:stCondLst>
                                            <p:cond delay="499"/>
                                          </p:stCondLst>
                                        </p:cTn>
                                        <p:tgtEl>
                                          <p:spTgt spid="54"/>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fade">
                                      <p:cBhvr>
                                        <p:cTn id="32"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5" grpId="1"/>
      <p:bldP spid="9" grpId="0" animBg="1"/>
      <p:bldP spid="58" grpId="0" animBg="1"/>
      <p:bldP spid="61" grpId="0" animBg="1"/>
      <p:bldP spid="6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DB8BC0E-CEE3-4EC1-B849-44D559D8322A}" type="slidenum">
              <a:rPr lang="en-US" altLang="fi-FI" smtClean="0"/>
              <a:pPr/>
              <a:t>8</a:t>
            </a:fld>
            <a:endParaRPr lang="en-US" altLang="fi-FI"/>
          </a:p>
        </p:txBody>
      </p:sp>
      <p:grpSp>
        <p:nvGrpSpPr>
          <p:cNvPr id="17" name="PT Box"/>
          <p:cNvGrpSpPr/>
          <p:nvPr/>
        </p:nvGrpSpPr>
        <p:grpSpPr>
          <a:xfrm>
            <a:off x="4798972" y="462070"/>
            <a:ext cx="3065756" cy="2105030"/>
            <a:chOff x="1298560" y="575964"/>
            <a:chExt cx="3065756" cy="2105030"/>
          </a:xfrm>
        </p:grpSpPr>
        <p:pic>
          <p:nvPicPr>
            <p:cNvPr id="10" name="Integrand ML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8560" y="692206"/>
              <a:ext cx="3065756" cy="1988788"/>
            </a:xfrm>
            <a:prstGeom prst="rect">
              <a:avLst/>
            </a:prstGeom>
          </p:spPr>
        </p:pic>
        <p:sp>
          <p:nvSpPr>
            <p:cNvPr id="16" name="TextBox 15"/>
            <p:cNvSpPr txBox="1"/>
            <p:nvPr/>
          </p:nvSpPr>
          <p:spPr>
            <a:xfrm>
              <a:off x="1936027" y="575964"/>
              <a:ext cx="1650162" cy="369332"/>
            </a:xfrm>
            <a:prstGeom prst="rect">
              <a:avLst/>
            </a:prstGeom>
            <a:noFill/>
          </p:spPr>
          <p:txBody>
            <a:bodyPr wrap="square" rtlCol="0">
              <a:spAutoFit/>
            </a:bodyPr>
            <a:lstStyle/>
            <a:p>
              <a:pPr algn="ctr"/>
              <a:r>
                <a:rPr lang="fi-FI" dirty="0" smtClean="0">
                  <a:solidFill>
                    <a:srgbClr val="000000"/>
                  </a:solidFill>
                </a:rPr>
                <a:t>Path Tracing</a:t>
              </a:r>
            </a:p>
          </p:txBody>
        </p:sp>
      </p:grpSp>
      <p:cxnSp>
        <p:nvCxnSpPr>
          <p:cNvPr id="28" name="Vertical Divider"/>
          <p:cNvCxnSpPr/>
          <p:nvPr/>
        </p:nvCxnSpPr>
        <p:spPr>
          <a:xfrm>
            <a:off x="4590652" y="386849"/>
            <a:ext cx="0" cy="4435151"/>
          </a:xfrm>
          <a:prstGeom prst="line">
            <a:avLst/>
          </a:prstGeom>
          <a:ln w="12700">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9" name="Horizontal Divider"/>
          <p:cNvCxnSpPr/>
          <p:nvPr/>
        </p:nvCxnSpPr>
        <p:spPr>
          <a:xfrm>
            <a:off x="1188098" y="2636089"/>
            <a:ext cx="6798906" cy="0"/>
          </a:xfrm>
          <a:prstGeom prst="line">
            <a:avLst/>
          </a:prstGeom>
          <a:ln w="12700">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pic>
        <p:nvPicPr>
          <p:cNvPr id="18" name="Question G-PT" descr="C:\Users\make\AppData\Local\Microsoft\Windows\Temporary Internet Files\Content.IE5\2AEVAT7J\question mark[1].png"/>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5376401" y="2895372"/>
            <a:ext cx="1613659" cy="1721236"/>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Question MLT" descr="C:\Users\make\AppData\Local\Microsoft\Windows\Temporary Internet Files\Content.IE5\2AEVAT7J\question mark[1].png"/>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2006440" y="709374"/>
            <a:ext cx="1613659" cy="1721236"/>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0" name="MLT Box"/>
          <p:cNvGrpSpPr/>
          <p:nvPr/>
        </p:nvGrpSpPr>
        <p:grpSpPr>
          <a:xfrm>
            <a:off x="1310299" y="464586"/>
            <a:ext cx="3206418" cy="2105030"/>
            <a:chOff x="1157899" y="575964"/>
            <a:chExt cx="3206418" cy="2105030"/>
          </a:xfrm>
        </p:grpSpPr>
        <p:pic>
          <p:nvPicPr>
            <p:cNvPr id="24" name="Integrand ML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8560" y="692206"/>
              <a:ext cx="3065756" cy="1988788"/>
            </a:xfrm>
            <a:prstGeom prst="rect">
              <a:avLst/>
            </a:prstGeom>
          </p:spPr>
        </p:pic>
        <p:sp>
          <p:nvSpPr>
            <p:cNvPr id="25" name="TextBox 24"/>
            <p:cNvSpPr txBox="1"/>
            <p:nvPr/>
          </p:nvSpPr>
          <p:spPr>
            <a:xfrm>
              <a:off x="1157899" y="575964"/>
              <a:ext cx="3206418" cy="369332"/>
            </a:xfrm>
            <a:prstGeom prst="rect">
              <a:avLst/>
            </a:prstGeom>
            <a:noFill/>
          </p:spPr>
          <p:txBody>
            <a:bodyPr wrap="square" rtlCol="0">
              <a:spAutoFit/>
            </a:bodyPr>
            <a:lstStyle/>
            <a:p>
              <a:pPr algn="ctr"/>
              <a:r>
                <a:rPr lang="fi-FI" dirty="0" smtClean="0">
                  <a:solidFill>
                    <a:srgbClr val="000000"/>
                  </a:solidFill>
                </a:rPr>
                <a:t>Metropolis</a:t>
              </a:r>
            </a:p>
          </p:txBody>
        </p:sp>
      </p:grpSp>
      <p:sp>
        <p:nvSpPr>
          <p:cNvPr id="3" name="Method Blocker"/>
          <p:cNvSpPr/>
          <p:nvPr/>
        </p:nvSpPr>
        <p:spPr>
          <a:xfrm>
            <a:off x="1162050" y="476250"/>
            <a:ext cx="3378200" cy="2108200"/>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nvGrpSpPr>
          <p:cNvPr id="26" name="G-MLT Box"/>
          <p:cNvGrpSpPr/>
          <p:nvPr/>
        </p:nvGrpSpPr>
        <p:grpSpPr>
          <a:xfrm>
            <a:off x="1450960" y="2638605"/>
            <a:ext cx="3065756" cy="2105030"/>
            <a:chOff x="1298560" y="575964"/>
            <a:chExt cx="3065756" cy="2105030"/>
          </a:xfrm>
        </p:grpSpPr>
        <p:pic>
          <p:nvPicPr>
            <p:cNvPr id="27" name="Integrand ML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8560" y="692206"/>
              <a:ext cx="3065756" cy="1988788"/>
            </a:xfrm>
            <a:prstGeom prst="rect">
              <a:avLst/>
            </a:prstGeom>
          </p:spPr>
        </p:pic>
        <p:sp>
          <p:nvSpPr>
            <p:cNvPr id="30" name="TextBox 29"/>
            <p:cNvSpPr txBox="1"/>
            <p:nvPr/>
          </p:nvSpPr>
          <p:spPr>
            <a:xfrm>
              <a:off x="1534416" y="575964"/>
              <a:ext cx="2453384" cy="369332"/>
            </a:xfrm>
            <a:prstGeom prst="rect">
              <a:avLst/>
            </a:prstGeom>
            <a:noFill/>
          </p:spPr>
          <p:txBody>
            <a:bodyPr wrap="square" rtlCol="0">
              <a:spAutoFit/>
            </a:bodyPr>
            <a:lstStyle/>
            <a:p>
              <a:pPr algn="ctr"/>
              <a:r>
                <a:rPr lang="fi-FI" dirty="0" smtClean="0">
                  <a:solidFill>
                    <a:srgbClr val="000000"/>
                  </a:solidFill>
                </a:rPr>
                <a:t>Gradient Metropolis</a:t>
              </a:r>
            </a:p>
          </p:txBody>
        </p:sp>
      </p:grpSp>
      <p:sp>
        <p:nvSpPr>
          <p:cNvPr id="31" name="Method Blocker"/>
          <p:cNvSpPr/>
          <p:nvPr/>
        </p:nvSpPr>
        <p:spPr>
          <a:xfrm>
            <a:off x="1162050" y="2707320"/>
            <a:ext cx="3378200" cy="2108200"/>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32" name="Method Blocker"/>
          <p:cNvSpPr/>
          <p:nvPr/>
        </p:nvSpPr>
        <p:spPr>
          <a:xfrm>
            <a:off x="4687965" y="488950"/>
            <a:ext cx="3378200" cy="2108200"/>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Tree>
    <p:custDataLst>
      <p:tags r:id="rId1"/>
    </p:custDataLst>
    <p:extLst>
      <p:ext uri="{BB962C8B-B14F-4D97-AF65-F5344CB8AC3E}">
        <p14:creationId xmlns:p14="http://schemas.microsoft.com/office/powerpoint/2010/main" val="136644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PT Box" hidden="1"/>
          <p:cNvGrpSpPr/>
          <p:nvPr/>
        </p:nvGrpSpPr>
        <p:grpSpPr>
          <a:xfrm>
            <a:off x="4798972" y="2902383"/>
            <a:ext cx="3065756" cy="2105030"/>
            <a:chOff x="1298560" y="575964"/>
            <a:chExt cx="3065756" cy="2105030"/>
          </a:xfrm>
        </p:grpSpPr>
        <p:pic>
          <p:nvPicPr>
            <p:cNvPr id="22" name="Integrand ML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8560" y="692206"/>
              <a:ext cx="3065756" cy="1988788"/>
            </a:xfrm>
            <a:prstGeom prst="rect">
              <a:avLst/>
            </a:prstGeom>
          </p:spPr>
        </p:pic>
        <p:sp>
          <p:nvSpPr>
            <p:cNvPr id="23" name="TextBox 22"/>
            <p:cNvSpPr txBox="1"/>
            <p:nvPr/>
          </p:nvSpPr>
          <p:spPr>
            <a:xfrm>
              <a:off x="2032567" y="575964"/>
              <a:ext cx="1457081" cy="369332"/>
            </a:xfrm>
            <a:prstGeom prst="rect">
              <a:avLst/>
            </a:prstGeom>
            <a:noFill/>
          </p:spPr>
          <p:txBody>
            <a:bodyPr wrap="square" rtlCol="0">
              <a:spAutoFit/>
            </a:bodyPr>
            <a:lstStyle/>
            <a:p>
              <a:pPr algn="ctr"/>
              <a:r>
                <a:rPr lang="fi-FI" dirty="0" smtClean="0">
                  <a:solidFill>
                    <a:srgbClr val="000000"/>
                  </a:solidFill>
                </a:rPr>
                <a:t>Gradient PT</a:t>
              </a:r>
            </a:p>
          </p:txBody>
        </p:sp>
      </p:grpSp>
      <p:grpSp>
        <p:nvGrpSpPr>
          <p:cNvPr id="302" name="G-MLT First Sample Plus" hidden="1"/>
          <p:cNvGrpSpPr/>
          <p:nvPr/>
        </p:nvGrpSpPr>
        <p:grpSpPr>
          <a:xfrm>
            <a:off x="2792686" y="3492483"/>
            <a:ext cx="151651" cy="215444"/>
            <a:chOff x="2792686" y="3492483"/>
            <a:chExt cx="151651" cy="215444"/>
          </a:xfrm>
        </p:grpSpPr>
        <p:sp>
          <p:nvSpPr>
            <p:cNvPr id="142" name="G-MLT Dot Red"/>
            <p:cNvSpPr/>
            <p:nvPr/>
          </p:nvSpPr>
          <p:spPr>
            <a:xfrm>
              <a:off x="2855019" y="3558357"/>
              <a:ext cx="81756" cy="8175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p>
          </p:txBody>
        </p:sp>
        <p:sp>
          <p:nvSpPr>
            <p:cNvPr id="144" name="Plus"/>
            <p:cNvSpPr txBox="1"/>
            <p:nvPr/>
          </p:nvSpPr>
          <p:spPr>
            <a:xfrm>
              <a:off x="2792686" y="3492483"/>
              <a:ext cx="151651" cy="215444"/>
            </a:xfrm>
            <a:prstGeom prst="rect">
              <a:avLst/>
            </a:prstGeom>
            <a:noFill/>
          </p:spPr>
          <p:txBody>
            <a:bodyPr wrap="square" rtlCol="0">
              <a:spAutoFit/>
            </a:bodyPr>
            <a:lstStyle/>
            <a:p>
              <a:r>
                <a:rPr lang="fi-FI" sz="800" dirty="0">
                  <a:solidFill>
                    <a:srgbClr val="000000"/>
                  </a:solidFill>
                </a:rPr>
                <a:t>+</a:t>
              </a:r>
            </a:p>
          </p:txBody>
        </p:sp>
      </p:grpSp>
      <p:grpSp>
        <p:nvGrpSpPr>
          <p:cNvPr id="70" name="PT Box"/>
          <p:cNvGrpSpPr>
            <a:grpSpLocks noChangeAspect="1"/>
          </p:cNvGrpSpPr>
          <p:nvPr/>
        </p:nvGrpSpPr>
        <p:grpSpPr>
          <a:xfrm>
            <a:off x="1761929" y="679290"/>
            <a:ext cx="6132576" cy="4210547"/>
            <a:chOff x="1298560" y="575964"/>
            <a:chExt cx="3065756" cy="2105030"/>
          </a:xfrm>
        </p:grpSpPr>
        <p:pic>
          <p:nvPicPr>
            <p:cNvPr id="71" name="Integrand ML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8560" y="692206"/>
              <a:ext cx="3065756" cy="1988788"/>
            </a:xfrm>
            <a:prstGeom prst="rect">
              <a:avLst/>
            </a:prstGeom>
          </p:spPr>
        </p:pic>
        <p:sp>
          <p:nvSpPr>
            <p:cNvPr id="72" name="TextBox 71"/>
            <p:cNvSpPr txBox="1"/>
            <p:nvPr/>
          </p:nvSpPr>
          <p:spPr>
            <a:xfrm>
              <a:off x="2032567" y="575964"/>
              <a:ext cx="1457081" cy="261580"/>
            </a:xfrm>
            <a:prstGeom prst="rect">
              <a:avLst/>
            </a:prstGeom>
            <a:noFill/>
          </p:spPr>
          <p:txBody>
            <a:bodyPr wrap="square" rtlCol="0">
              <a:spAutoFit/>
            </a:bodyPr>
            <a:lstStyle/>
            <a:p>
              <a:pPr algn="ctr"/>
              <a:r>
                <a:rPr lang="fi-FI" sz="2800" dirty="0">
                  <a:solidFill>
                    <a:srgbClr val="000000"/>
                  </a:solidFill>
                </a:rPr>
                <a:t>Path </a:t>
              </a:r>
              <a:r>
                <a:rPr lang="fi-FI" sz="2800" dirty="0" smtClean="0">
                  <a:solidFill>
                    <a:srgbClr val="000000"/>
                  </a:solidFill>
                </a:rPr>
                <a:t>Tracing </a:t>
              </a:r>
              <a:endParaRPr lang="fi-FI" sz="2800" dirty="0">
                <a:solidFill>
                  <a:srgbClr val="000000"/>
                </a:solidFill>
              </a:endParaRPr>
            </a:p>
          </p:txBody>
        </p:sp>
      </p:grpSp>
      <p:sp>
        <p:nvSpPr>
          <p:cNvPr id="73" name="PT Dot - Last"/>
          <p:cNvSpPr>
            <a:spLocks noChangeAspect="1"/>
          </p:cNvSpPr>
          <p:nvPr/>
        </p:nvSpPr>
        <p:spPr>
          <a:xfrm>
            <a:off x="4427555" y="2296943"/>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74" name="PT Dot"/>
          <p:cNvSpPr>
            <a:spLocks noChangeAspect="1"/>
          </p:cNvSpPr>
          <p:nvPr/>
        </p:nvSpPr>
        <p:spPr>
          <a:xfrm>
            <a:off x="3148427" y="3150322"/>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75" name="PT Dot"/>
          <p:cNvSpPr>
            <a:spLocks noChangeAspect="1"/>
          </p:cNvSpPr>
          <p:nvPr/>
        </p:nvSpPr>
        <p:spPr>
          <a:xfrm>
            <a:off x="2488547" y="2378708"/>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76" name="PT Dot"/>
          <p:cNvSpPr>
            <a:spLocks noChangeAspect="1"/>
          </p:cNvSpPr>
          <p:nvPr/>
        </p:nvSpPr>
        <p:spPr>
          <a:xfrm>
            <a:off x="2835213" y="4176761"/>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77" name="PT Dot"/>
          <p:cNvSpPr>
            <a:spLocks noChangeAspect="1"/>
          </p:cNvSpPr>
          <p:nvPr/>
        </p:nvSpPr>
        <p:spPr>
          <a:xfrm>
            <a:off x="3517425" y="1797617"/>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78" name="PT Dot"/>
          <p:cNvSpPr>
            <a:spLocks noChangeAspect="1"/>
          </p:cNvSpPr>
          <p:nvPr/>
        </p:nvSpPr>
        <p:spPr>
          <a:xfrm>
            <a:off x="3865942" y="3998148"/>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79" name="PT Dot"/>
          <p:cNvSpPr>
            <a:spLocks noChangeAspect="1"/>
          </p:cNvSpPr>
          <p:nvPr/>
        </p:nvSpPr>
        <p:spPr>
          <a:xfrm>
            <a:off x="2050321" y="4302981"/>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80" name="PT Dot"/>
          <p:cNvSpPr>
            <a:spLocks noChangeAspect="1"/>
          </p:cNvSpPr>
          <p:nvPr/>
        </p:nvSpPr>
        <p:spPr>
          <a:xfrm>
            <a:off x="4746447" y="1671396"/>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81" name="PT Dot"/>
          <p:cNvSpPr>
            <a:spLocks noChangeAspect="1"/>
          </p:cNvSpPr>
          <p:nvPr/>
        </p:nvSpPr>
        <p:spPr>
          <a:xfrm>
            <a:off x="5189223" y="4221216"/>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82" name="PT Dot"/>
          <p:cNvSpPr>
            <a:spLocks noChangeAspect="1"/>
          </p:cNvSpPr>
          <p:nvPr/>
        </p:nvSpPr>
        <p:spPr>
          <a:xfrm>
            <a:off x="5527550" y="3812388"/>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83" name="PT Dot"/>
          <p:cNvSpPr>
            <a:spLocks noChangeAspect="1"/>
          </p:cNvSpPr>
          <p:nvPr/>
        </p:nvSpPr>
        <p:spPr>
          <a:xfrm>
            <a:off x="6063091" y="1879383"/>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84" name="PT Dot"/>
          <p:cNvSpPr>
            <a:spLocks noChangeAspect="1"/>
          </p:cNvSpPr>
          <p:nvPr/>
        </p:nvSpPr>
        <p:spPr>
          <a:xfrm>
            <a:off x="6337315" y="3039183"/>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85" name="PT Dot"/>
          <p:cNvSpPr>
            <a:spLocks noChangeAspect="1"/>
          </p:cNvSpPr>
          <p:nvPr/>
        </p:nvSpPr>
        <p:spPr>
          <a:xfrm>
            <a:off x="6828730" y="3636948"/>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86" name="PT Dot - Last"/>
          <p:cNvSpPr>
            <a:spLocks noChangeAspect="1"/>
          </p:cNvSpPr>
          <p:nvPr/>
        </p:nvSpPr>
        <p:spPr>
          <a:xfrm>
            <a:off x="7232820" y="3150322"/>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87" name="PT Dot"/>
          <p:cNvSpPr>
            <a:spLocks noChangeAspect="1"/>
          </p:cNvSpPr>
          <p:nvPr/>
        </p:nvSpPr>
        <p:spPr>
          <a:xfrm>
            <a:off x="2132091" y="3544861"/>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88" name="PT Dot"/>
          <p:cNvSpPr>
            <a:spLocks noChangeAspect="1"/>
          </p:cNvSpPr>
          <p:nvPr/>
        </p:nvSpPr>
        <p:spPr>
          <a:xfrm>
            <a:off x="2570317" y="3544861"/>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89" name="PT Dot"/>
          <p:cNvSpPr>
            <a:spLocks noChangeAspect="1"/>
          </p:cNvSpPr>
          <p:nvPr/>
        </p:nvSpPr>
        <p:spPr>
          <a:xfrm>
            <a:off x="2916987" y="1560258"/>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90" name="PT Dot"/>
          <p:cNvSpPr>
            <a:spLocks noChangeAspect="1"/>
          </p:cNvSpPr>
          <p:nvPr/>
        </p:nvSpPr>
        <p:spPr>
          <a:xfrm>
            <a:off x="3148427" y="2497784"/>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91" name="PT Dot"/>
          <p:cNvSpPr>
            <a:spLocks noChangeAspect="1"/>
          </p:cNvSpPr>
          <p:nvPr/>
        </p:nvSpPr>
        <p:spPr>
          <a:xfrm>
            <a:off x="3531844" y="4340291"/>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92" name="PT Dot"/>
          <p:cNvSpPr>
            <a:spLocks noChangeAspect="1"/>
          </p:cNvSpPr>
          <p:nvPr/>
        </p:nvSpPr>
        <p:spPr>
          <a:xfrm>
            <a:off x="4043901" y="3168580"/>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93" name="PT Dot"/>
          <p:cNvSpPr>
            <a:spLocks noChangeAspect="1"/>
          </p:cNvSpPr>
          <p:nvPr/>
        </p:nvSpPr>
        <p:spPr>
          <a:xfrm>
            <a:off x="4509325" y="3168580"/>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94" name="PT Dot"/>
          <p:cNvSpPr>
            <a:spLocks noChangeAspect="1"/>
          </p:cNvSpPr>
          <p:nvPr/>
        </p:nvSpPr>
        <p:spPr>
          <a:xfrm>
            <a:off x="4933933" y="2215177"/>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95" name="PT Dot"/>
          <p:cNvSpPr>
            <a:spLocks noChangeAspect="1"/>
          </p:cNvSpPr>
          <p:nvPr/>
        </p:nvSpPr>
        <p:spPr>
          <a:xfrm>
            <a:off x="5270994" y="3129681"/>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96" name="PT Dot"/>
          <p:cNvSpPr>
            <a:spLocks noChangeAspect="1"/>
          </p:cNvSpPr>
          <p:nvPr/>
        </p:nvSpPr>
        <p:spPr>
          <a:xfrm>
            <a:off x="5551496" y="2431100"/>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97" name="PT Dot"/>
          <p:cNvSpPr>
            <a:spLocks noChangeAspect="1"/>
          </p:cNvSpPr>
          <p:nvPr/>
        </p:nvSpPr>
        <p:spPr>
          <a:xfrm>
            <a:off x="6063091" y="4037838"/>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98" name="PT Dot"/>
          <p:cNvSpPr>
            <a:spLocks noChangeAspect="1"/>
          </p:cNvSpPr>
          <p:nvPr/>
        </p:nvSpPr>
        <p:spPr>
          <a:xfrm>
            <a:off x="6500855" y="3313059"/>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99" name="PT Dot"/>
          <p:cNvSpPr>
            <a:spLocks noChangeAspect="1"/>
          </p:cNvSpPr>
          <p:nvPr/>
        </p:nvSpPr>
        <p:spPr>
          <a:xfrm>
            <a:off x="6833623" y="1680127"/>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100" name="PT Dot"/>
          <p:cNvSpPr>
            <a:spLocks noChangeAspect="1"/>
          </p:cNvSpPr>
          <p:nvPr/>
        </p:nvSpPr>
        <p:spPr>
          <a:xfrm>
            <a:off x="7232820" y="4037838"/>
            <a:ext cx="163540" cy="163531"/>
          </a:xfrm>
          <a:prstGeom prst="ellipse">
            <a:avLst/>
          </a:prstGeom>
        </p:spPr>
        <p:style>
          <a:lnRef idx="1">
            <a:schemeClr val="accent3"/>
          </a:lnRef>
          <a:fillRef idx="3">
            <a:schemeClr val="accent3"/>
          </a:fillRef>
          <a:effectRef idx="2">
            <a:schemeClr val="accent3"/>
          </a:effectRef>
          <a:fontRef idx="minor">
            <a:schemeClr val="lt1"/>
          </a:fontRef>
        </p:style>
        <p:txBody>
          <a:bodyPr lIns="182898" tIns="91449" rIns="182898" bIns="91449" rtlCol="0" anchor="ctr"/>
          <a:lstStyle/>
          <a:p>
            <a:pPr algn="ctr"/>
            <a:endParaRPr lang="fi-FI"/>
          </a:p>
        </p:txBody>
      </p:sp>
      <p:sp>
        <p:nvSpPr>
          <p:cNvPr id="4" name="Slide Number Placeholder 3"/>
          <p:cNvSpPr>
            <a:spLocks noGrp="1"/>
          </p:cNvSpPr>
          <p:nvPr>
            <p:ph type="sldNum" sz="quarter" idx="12"/>
          </p:nvPr>
        </p:nvSpPr>
        <p:spPr/>
        <p:txBody>
          <a:bodyPr/>
          <a:lstStyle/>
          <a:p>
            <a:fld id="{CDB8BC0E-CEE3-4EC1-B849-44D559D8322A}" type="slidenum">
              <a:rPr lang="en-US" altLang="fi-FI" smtClean="0"/>
              <a:pPr/>
              <a:t>9</a:t>
            </a:fld>
            <a:endParaRPr lang="en-US" altLang="fi-FI" dirty="0"/>
          </a:p>
        </p:txBody>
      </p:sp>
      <p:sp>
        <p:nvSpPr>
          <p:cNvPr id="42" name="TextBox 41"/>
          <p:cNvSpPr txBox="1"/>
          <p:nvPr/>
        </p:nvSpPr>
        <p:spPr>
          <a:xfrm>
            <a:off x="6956200" y="386902"/>
            <a:ext cx="1935215" cy="369332"/>
          </a:xfrm>
          <a:prstGeom prst="rect">
            <a:avLst/>
          </a:prstGeom>
          <a:noFill/>
        </p:spPr>
        <p:txBody>
          <a:bodyPr wrap="square" rtlCol="0">
            <a:spAutoFit/>
          </a:bodyPr>
          <a:lstStyle/>
          <a:p>
            <a:pPr algn="ctr"/>
            <a:r>
              <a:rPr lang="fi-FI" dirty="0" smtClean="0">
                <a:solidFill>
                  <a:schemeClr val="bg1">
                    <a:lumMod val="50000"/>
                  </a:schemeClr>
                </a:solidFill>
              </a:rPr>
              <a:t>[Kajiya1986]</a:t>
            </a:r>
            <a:endParaRPr lang="fi-FI" dirty="0">
              <a:solidFill>
                <a:schemeClr val="bg1">
                  <a:lumMod val="50000"/>
                </a:schemeClr>
              </a:solidFill>
            </a:endParaRPr>
          </a:p>
        </p:txBody>
      </p:sp>
      <mc:AlternateContent xmlns:mc="http://schemas.openxmlformats.org/markup-compatibility/2006" xmlns:a14="http://schemas.microsoft.com/office/drawing/2010/main">
        <mc:Choice Requires="a14">
          <p:sp>
            <p:nvSpPr>
              <p:cNvPr id="44" name="X"/>
              <p:cNvSpPr txBox="1"/>
              <p:nvPr/>
            </p:nvSpPr>
            <p:spPr>
              <a:xfrm>
                <a:off x="7907857" y="4499547"/>
                <a:ext cx="339977" cy="35475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i="1" dirty="0" smtClean="0">
                          <a:solidFill>
                            <a:srgbClr val="000000"/>
                          </a:solidFill>
                          <a:latin typeface="Cambria Math"/>
                        </a:rPr>
                        <m:t>𝑥</m:t>
                      </m:r>
                    </m:oMath>
                  </m:oMathPara>
                </a14:m>
                <a:endParaRPr lang="fi-FI" sz="2400" dirty="0">
                  <a:solidFill>
                    <a:srgbClr val="000000"/>
                  </a:solidFill>
                </a:endParaRPr>
              </a:p>
            </p:txBody>
          </p:sp>
        </mc:Choice>
        <mc:Fallback xmlns="">
          <p:sp>
            <p:nvSpPr>
              <p:cNvPr id="44" name="X"/>
              <p:cNvSpPr txBox="1">
                <a:spLocks noRot="1" noChangeAspect="1" noMove="1" noResize="1" noEditPoints="1" noAdjustHandles="1" noChangeArrowheads="1" noChangeShapeType="1" noTextEdit="1"/>
              </p:cNvSpPr>
              <p:nvPr/>
            </p:nvSpPr>
            <p:spPr>
              <a:xfrm>
                <a:off x="7907857" y="4499547"/>
                <a:ext cx="339977" cy="354758"/>
              </a:xfrm>
              <a:prstGeom prst="rect">
                <a:avLst/>
              </a:prstGeom>
              <a:blipFill rotWithShape="1">
                <a:blip r:embed="rId5"/>
                <a:stretch>
                  <a:fillRect b="-18966"/>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45" name="Y"/>
              <p:cNvSpPr txBox="1"/>
              <p:nvPr/>
            </p:nvSpPr>
            <p:spPr>
              <a:xfrm>
                <a:off x="1671616" y="443786"/>
                <a:ext cx="44493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sz="2400" b="0" i="1" dirty="0" smtClean="0">
                          <a:solidFill>
                            <a:srgbClr val="000000"/>
                          </a:solidFill>
                          <a:latin typeface="Cambria Math"/>
                        </a:rPr>
                        <m:t>𝑝</m:t>
                      </m:r>
                    </m:oMath>
                  </m:oMathPara>
                </a14:m>
                <a:endParaRPr lang="fi-FI" sz="2400" dirty="0">
                  <a:solidFill>
                    <a:srgbClr val="000000"/>
                  </a:solidFill>
                </a:endParaRPr>
              </a:p>
            </p:txBody>
          </p:sp>
        </mc:Choice>
        <mc:Fallback xmlns="">
          <p:sp>
            <p:nvSpPr>
              <p:cNvPr id="45" name="Y"/>
              <p:cNvSpPr txBox="1">
                <a:spLocks noRot="1" noChangeAspect="1" noMove="1" noResize="1" noEditPoints="1" noAdjustHandles="1" noChangeArrowheads="1" noChangeShapeType="1" noTextEdit="1"/>
              </p:cNvSpPr>
              <p:nvPr/>
            </p:nvSpPr>
            <p:spPr>
              <a:xfrm>
                <a:off x="1671616" y="443786"/>
                <a:ext cx="444930" cy="461665"/>
              </a:xfrm>
              <a:prstGeom prst="rect">
                <a:avLst/>
              </a:prstGeom>
              <a:blipFill rotWithShape="1">
                <a:blip r:embed="rId6"/>
                <a:stretch>
                  <a:fillRect b="-11842"/>
                </a:stretch>
              </a:blipFill>
            </p:spPr>
            <p:txBody>
              <a:bodyPr/>
              <a:lstStyle/>
              <a:p>
                <a:r>
                  <a:rPr lang="fi-FI">
                    <a:noFill/>
                  </a:rPr>
                  <a:t> </a:t>
                </a:r>
              </a:p>
            </p:txBody>
          </p:sp>
        </mc:Fallback>
      </mc:AlternateContent>
    </p:spTree>
    <p:custDataLst>
      <p:tags r:id="rId1"/>
    </p:custDataLst>
    <p:extLst>
      <p:ext uri="{BB962C8B-B14F-4D97-AF65-F5344CB8AC3E}">
        <p14:creationId xmlns:p14="http://schemas.microsoft.com/office/powerpoint/2010/main" val="1560484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100"/>
                                        <p:tgtEl>
                                          <p:spTgt spid="79"/>
                                        </p:tgtEl>
                                      </p:cBhvr>
                                    </p:animEffect>
                                  </p:childTnLst>
                                </p:cTn>
                              </p:par>
                            </p:childTnLst>
                          </p:cTn>
                        </p:par>
                        <p:par>
                          <p:cTn id="8" fill="hold">
                            <p:stCondLst>
                              <p:cond delay="100"/>
                            </p:stCondLst>
                            <p:childTnLst>
                              <p:par>
                                <p:cTn id="9" presetID="10" presetClass="entr" presetSubtype="0" fill="hold" grpId="0" nodeType="afterEffect">
                                  <p:stCondLst>
                                    <p:cond delay="0"/>
                                  </p:stCondLst>
                                  <p:childTnLst>
                                    <p:set>
                                      <p:cBhvr>
                                        <p:cTn id="10" dur="1" fill="hold">
                                          <p:stCondLst>
                                            <p:cond delay="0"/>
                                          </p:stCondLst>
                                        </p:cTn>
                                        <p:tgtEl>
                                          <p:spTgt spid="87"/>
                                        </p:tgtEl>
                                        <p:attrNameLst>
                                          <p:attrName>style.visibility</p:attrName>
                                        </p:attrNameLst>
                                      </p:cBhvr>
                                      <p:to>
                                        <p:strVal val="visible"/>
                                      </p:to>
                                    </p:set>
                                    <p:animEffect transition="in" filter="fade">
                                      <p:cBhvr>
                                        <p:cTn id="11" dur="100"/>
                                        <p:tgtEl>
                                          <p:spTgt spid="87"/>
                                        </p:tgtEl>
                                      </p:cBhvr>
                                    </p:animEffect>
                                  </p:childTnLst>
                                </p:cTn>
                              </p:par>
                            </p:childTnLst>
                          </p:cTn>
                        </p:par>
                        <p:par>
                          <p:cTn id="12" fill="hold">
                            <p:stCondLst>
                              <p:cond delay="200"/>
                            </p:stCondLst>
                            <p:childTnLst>
                              <p:par>
                                <p:cTn id="13" presetID="10" presetClass="entr" presetSubtype="0" fill="hold" grpId="0" nodeType="afterEffect">
                                  <p:stCondLst>
                                    <p:cond delay="0"/>
                                  </p:stCondLst>
                                  <p:childTnLst>
                                    <p:set>
                                      <p:cBhvr>
                                        <p:cTn id="14" dur="1" fill="hold">
                                          <p:stCondLst>
                                            <p:cond delay="0"/>
                                          </p:stCondLst>
                                        </p:cTn>
                                        <p:tgtEl>
                                          <p:spTgt spid="88"/>
                                        </p:tgtEl>
                                        <p:attrNameLst>
                                          <p:attrName>style.visibility</p:attrName>
                                        </p:attrNameLst>
                                      </p:cBhvr>
                                      <p:to>
                                        <p:strVal val="visible"/>
                                      </p:to>
                                    </p:set>
                                    <p:animEffect transition="in" filter="fade">
                                      <p:cBhvr>
                                        <p:cTn id="15" dur="100"/>
                                        <p:tgtEl>
                                          <p:spTgt spid="88"/>
                                        </p:tgtEl>
                                      </p:cBhvr>
                                    </p:animEffect>
                                  </p:childTnLst>
                                </p:cTn>
                              </p:par>
                            </p:childTnLst>
                          </p:cTn>
                        </p:par>
                        <p:par>
                          <p:cTn id="16" fill="hold">
                            <p:stCondLst>
                              <p:cond delay="300"/>
                            </p:stCondLst>
                            <p:childTnLst>
                              <p:par>
                                <p:cTn id="17" presetID="10" presetClass="entr" presetSubtype="0" fill="hold" grpId="0" nodeType="after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fade">
                                      <p:cBhvr>
                                        <p:cTn id="19" dur="100"/>
                                        <p:tgtEl>
                                          <p:spTgt spid="75"/>
                                        </p:tgtEl>
                                      </p:cBhvr>
                                    </p:animEffect>
                                  </p:childTnLst>
                                </p:cTn>
                              </p:par>
                            </p:childTnLst>
                          </p:cTn>
                        </p:par>
                        <p:par>
                          <p:cTn id="20" fill="hold">
                            <p:stCondLst>
                              <p:cond delay="400"/>
                            </p:stCondLst>
                            <p:childTnLst>
                              <p:par>
                                <p:cTn id="21" presetID="10" presetClass="entr" presetSubtype="0" fill="hold" grpId="0" nodeType="afterEffect">
                                  <p:stCondLst>
                                    <p:cond delay="0"/>
                                  </p:stCondLst>
                                  <p:childTnLst>
                                    <p:set>
                                      <p:cBhvr>
                                        <p:cTn id="22" dur="1" fill="hold">
                                          <p:stCondLst>
                                            <p:cond delay="0"/>
                                          </p:stCondLst>
                                        </p:cTn>
                                        <p:tgtEl>
                                          <p:spTgt spid="89"/>
                                        </p:tgtEl>
                                        <p:attrNameLst>
                                          <p:attrName>style.visibility</p:attrName>
                                        </p:attrNameLst>
                                      </p:cBhvr>
                                      <p:to>
                                        <p:strVal val="visible"/>
                                      </p:to>
                                    </p:set>
                                    <p:animEffect transition="in" filter="fade">
                                      <p:cBhvr>
                                        <p:cTn id="23" dur="100"/>
                                        <p:tgtEl>
                                          <p:spTgt spid="89"/>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fade">
                                      <p:cBhvr>
                                        <p:cTn id="27" dur="100"/>
                                        <p:tgtEl>
                                          <p:spTgt spid="76"/>
                                        </p:tgtEl>
                                      </p:cBhvr>
                                    </p:animEffect>
                                  </p:childTnLst>
                                </p:cTn>
                              </p:par>
                            </p:childTnLst>
                          </p:cTn>
                        </p:par>
                        <p:par>
                          <p:cTn id="28" fill="hold">
                            <p:stCondLst>
                              <p:cond delay="600"/>
                            </p:stCondLst>
                            <p:childTnLst>
                              <p:par>
                                <p:cTn id="29" presetID="10" presetClass="entr" presetSubtype="0" fill="hold" grpId="0" nodeType="afterEffect">
                                  <p:stCondLst>
                                    <p:cond delay="0"/>
                                  </p:stCondLst>
                                  <p:childTnLst>
                                    <p:set>
                                      <p:cBhvr>
                                        <p:cTn id="30" dur="1" fill="hold">
                                          <p:stCondLst>
                                            <p:cond delay="0"/>
                                          </p:stCondLst>
                                        </p:cTn>
                                        <p:tgtEl>
                                          <p:spTgt spid="90"/>
                                        </p:tgtEl>
                                        <p:attrNameLst>
                                          <p:attrName>style.visibility</p:attrName>
                                        </p:attrNameLst>
                                      </p:cBhvr>
                                      <p:to>
                                        <p:strVal val="visible"/>
                                      </p:to>
                                    </p:set>
                                    <p:animEffect transition="in" filter="fade">
                                      <p:cBhvr>
                                        <p:cTn id="31" dur="100"/>
                                        <p:tgtEl>
                                          <p:spTgt spid="90"/>
                                        </p:tgtEl>
                                      </p:cBhvr>
                                    </p:animEffect>
                                  </p:childTnLst>
                                </p:cTn>
                              </p:par>
                            </p:childTnLst>
                          </p:cTn>
                        </p:par>
                        <p:par>
                          <p:cTn id="32" fill="hold">
                            <p:stCondLst>
                              <p:cond delay="700"/>
                            </p:stCondLst>
                            <p:childTnLst>
                              <p:par>
                                <p:cTn id="33" presetID="10" presetClass="entr" presetSubtype="0" fill="hold" grpId="0" nodeType="after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fade">
                                      <p:cBhvr>
                                        <p:cTn id="35" dur="100"/>
                                        <p:tgtEl>
                                          <p:spTgt spid="74"/>
                                        </p:tgtEl>
                                      </p:cBhvr>
                                    </p:animEffect>
                                  </p:childTnLst>
                                </p:cTn>
                              </p:par>
                            </p:childTnLst>
                          </p:cTn>
                        </p:par>
                        <p:par>
                          <p:cTn id="36" fill="hold">
                            <p:stCondLst>
                              <p:cond delay="800"/>
                            </p:stCondLst>
                            <p:childTnLst>
                              <p:par>
                                <p:cTn id="37" presetID="10" presetClass="entr" presetSubtype="0" fill="hold" grpId="0" nodeType="afterEffect">
                                  <p:stCondLst>
                                    <p:cond delay="0"/>
                                  </p:stCondLst>
                                  <p:childTnLst>
                                    <p:set>
                                      <p:cBhvr>
                                        <p:cTn id="38" dur="1" fill="hold">
                                          <p:stCondLst>
                                            <p:cond delay="0"/>
                                          </p:stCondLst>
                                        </p:cTn>
                                        <p:tgtEl>
                                          <p:spTgt spid="91"/>
                                        </p:tgtEl>
                                        <p:attrNameLst>
                                          <p:attrName>style.visibility</p:attrName>
                                        </p:attrNameLst>
                                      </p:cBhvr>
                                      <p:to>
                                        <p:strVal val="visible"/>
                                      </p:to>
                                    </p:set>
                                    <p:animEffect transition="in" filter="fade">
                                      <p:cBhvr>
                                        <p:cTn id="39" dur="100"/>
                                        <p:tgtEl>
                                          <p:spTgt spid="91"/>
                                        </p:tgtEl>
                                      </p:cBhvr>
                                    </p:animEffect>
                                  </p:childTnLst>
                                </p:cTn>
                              </p:par>
                            </p:childTnLst>
                          </p:cTn>
                        </p:par>
                        <p:par>
                          <p:cTn id="40" fill="hold">
                            <p:stCondLst>
                              <p:cond delay="900"/>
                            </p:stCondLst>
                            <p:childTnLst>
                              <p:par>
                                <p:cTn id="41" presetID="10" presetClass="entr" presetSubtype="0" fill="hold" grpId="0" nodeType="afterEffect">
                                  <p:stCondLst>
                                    <p:cond delay="0"/>
                                  </p:stCondLst>
                                  <p:childTnLst>
                                    <p:set>
                                      <p:cBhvr>
                                        <p:cTn id="42" dur="1" fill="hold">
                                          <p:stCondLst>
                                            <p:cond delay="0"/>
                                          </p:stCondLst>
                                        </p:cTn>
                                        <p:tgtEl>
                                          <p:spTgt spid="77"/>
                                        </p:tgtEl>
                                        <p:attrNameLst>
                                          <p:attrName>style.visibility</p:attrName>
                                        </p:attrNameLst>
                                      </p:cBhvr>
                                      <p:to>
                                        <p:strVal val="visible"/>
                                      </p:to>
                                    </p:set>
                                    <p:animEffect transition="in" filter="fade">
                                      <p:cBhvr>
                                        <p:cTn id="43" dur="100"/>
                                        <p:tgtEl>
                                          <p:spTgt spid="77"/>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fade">
                                      <p:cBhvr>
                                        <p:cTn id="47" dur="100"/>
                                        <p:tgtEl>
                                          <p:spTgt spid="78"/>
                                        </p:tgtEl>
                                      </p:cBhvr>
                                    </p:animEffect>
                                  </p:childTnLst>
                                </p:cTn>
                              </p:par>
                            </p:childTnLst>
                          </p:cTn>
                        </p:par>
                        <p:par>
                          <p:cTn id="48" fill="hold">
                            <p:stCondLst>
                              <p:cond delay="1100"/>
                            </p:stCondLst>
                            <p:childTnLst>
                              <p:par>
                                <p:cTn id="49" presetID="10" presetClass="entr" presetSubtype="0" fill="hold" grpId="0" nodeType="afterEffect">
                                  <p:stCondLst>
                                    <p:cond delay="0"/>
                                  </p:stCondLst>
                                  <p:childTnLst>
                                    <p:set>
                                      <p:cBhvr>
                                        <p:cTn id="50" dur="1" fill="hold">
                                          <p:stCondLst>
                                            <p:cond delay="0"/>
                                          </p:stCondLst>
                                        </p:cTn>
                                        <p:tgtEl>
                                          <p:spTgt spid="92"/>
                                        </p:tgtEl>
                                        <p:attrNameLst>
                                          <p:attrName>style.visibility</p:attrName>
                                        </p:attrNameLst>
                                      </p:cBhvr>
                                      <p:to>
                                        <p:strVal val="visible"/>
                                      </p:to>
                                    </p:set>
                                    <p:animEffect transition="in" filter="fade">
                                      <p:cBhvr>
                                        <p:cTn id="51" dur="100"/>
                                        <p:tgtEl>
                                          <p:spTgt spid="92"/>
                                        </p:tgtEl>
                                      </p:cBhvr>
                                    </p:animEffect>
                                  </p:childTnLst>
                                </p:cTn>
                              </p:par>
                            </p:childTnLst>
                          </p:cTn>
                        </p:par>
                        <p:par>
                          <p:cTn id="52" fill="hold">
                            <p:stCondLst>
                              <p:cond delay="1200"/>
                            </p:stCondLst>
                            <p:childTnLst>
                              <p:par>
                                <p:cTn id="53" presetID="10" presetClass="entr" presetSubtype="0" fill="hold" grpId="0" nodeType="afterEffect">
                                  <p:stCondLst>
                                    <p:cond delay="0"/>
                                  </p:stCondLst>
                                  <p:childTnLst>
                                    <p:set>
                                      <p:cBhvr>
                                        <p:cTn id="54" dur="1" fill="hold">
                                          <p:stCondLst>
                                            <p:cond delay="0"/>
                                          </p:stCondLst>
                                        </p:cTn>
                                        <p:tgtEl>
                                          <p:spTgt spid="73"/>
                                        </p:tgtEl>
                                        <p:attrNameLst>
                                          <p:attrName>style.visibility</p:attrName>
                                        </p:attrNameLst>
                                      </p:cBhvr>
                                      <p:to>
                                        <p:strVal val="visible"/>
                                      </p:to>
                                    </p:set>
                                    <p:animEffect transition="in" filter="fade">
                                      <p:cBhvr>
                                        <p:cTn id="55" dur="100"/>
                                        <p:tgtEl>
                                          <p:spTgt spid="73"/>
                                        </p:tgtEl>
                                      </p:cBhvr>
                                    </p:animEffect>
                                  </p:childTnLst>
                                </p:cTn>
                              </p:par>
                            </p:childTnLst>
                          </p:cTn>
                        </p:par>
                        <p:par>
                          <p:cTn id="56" fill="hold">
                            <p:stCondLst>
                              <p:cond delay="1300"/>
                            </p:stCondLst>
                            <p:childTnLst>
                              <p:par>
                                <p:cTn id="57" presetID="10" presetClass="entr" presetSubtype="0" fill="hold" grpId="0" nodeType="afterEffect">
                                  <p:stCondLst>
                                    <p:cond delay="0"/>
                                  </p:stCondLst>
                                  <p:childTnLst>
                                    <p:set>
                                      <p:cBhvr>
                                        <p:cTn id="58" dur="1" fill="hold">
                                          <p:stCondLst>
                                            <p:cond delay="0"/>
                                          </p:stCondLst>
                                        </p:cTn>
                                        <p:tgtEl>
                                          <p:spTgt spid="93"/>
                                        </p:tgtEl>
                                        <p:attrNameLst>
                                          <p:attrName>style.visibility</p:attrName>
                                        </p:attrNameLst>
                                      </p:cBhvr>
                                      <p:to>
                                        <p:strVal val="visible"/>
                                      </p:to>
                                    </p:set>
                                    <p:animEffect transition="in" filter="fade">
                                      <p:cBhvr>
                                        <p:cTn id="59" dur="100"/>
                                        <p:tgtEl>
                                          <p:spTgt spid="93"/>
                                        </p:tgtEl>
                                      </p:cBhvr>
                                    </p:animEffect>
                                  </p:childTnLst>
                                </p:cTn>
                              </p:par>
                            </p:childTnLst>
                          </p:cTn>
                        </p:par>
                        <p:par>
                          <p:cTn id="60" fill="hold">
                            <p:stCondLst>
                              <p:cond delay="1400"/>
                            </p:stCondLst>
                            <p:childTnLst>
                              <p:par>
                                <p:cTn id="61" presetID="10" presetClass="entr" presetSubtype="0" fill="hold" grpId="0" nodeType="afterEffect">
                                  <p:stCondLst>
                                    <p:cond delay="0"/>
                                  </p:stCondLst>
                                  <p:childTnLst>
                                    <p:set>
                                      <p:cBhvr>
                                        <p:cTn id="62" dur="1" fill="hold">
                                          <p:stCondLst>
                                            <p:cond delay="0"/>
                                          </p:stCondLst>
                                        </p:cTn>
                                        <p:tgtEl>
                                          <p:spTgt spid="94"/>
                                        </p:tgtEl>
                                        <p:attrNameLst>
                                          <p:attrName>style.visibility</p:attrName>
                                        </p:attrNameLst>
                                      </p:cBhvr>
                                      <p:to>
                                        <p:strVal val="visible"/>
                                      </p:to>
                                    </p:set>
                                    <p:animEffect transition="in" filter="fade">
                                      <p:cBhvr>
                                        <p:cTn id="63" dur="100"/>
                                        <p:tgtEl>
                                          <p:spTgt spid="94"/>
                                        </p:tgtEl>
                                      </p:cBhvr>
                                    </p:animEffect>
                                  </p:childTnLst>
                                </p:cTn>
                              </p:par>
                            </p:childTnLst>
                          </p:cTn>
                        </p:par>
                        <p:par>
                          <p:cTn id="64" fill="hold">
                            <p:stCondLst>
                              <p:cond delay="1500"/>
                            </p:stCondLst>
                            <p:childTnLst>
                              <p:par>
                                <p:cTn id="65" presetID="10" presetClass="entr" presetSubtype="0" fill="hold" grpId="0" nodeType="afterEffect">
                                  <p:stCondLst>
                                    <p:cond delay="0"/>
                                  </p:stCondLst>
                                  <p:childTnLst>
                                    <p:set>
                                      <p:cBhvr>
                                        <p:cTn id="66" dur="1" fill="hold">
                                          <p:stCondLst>
                                            <p:cond delay="0"/>
                                          </p:stCondLst>
                                        </p:cTn>
                                        <p:tgtEl>
                                          <p:spTgt spid="80"/>
                                        </p:tgtEl>
                                        <p:attrNameLst>
                                          <p:attrName>style.visibility</p:attrName>
                                        </p:attrNameLst>
                                      </p:cBhvr>
                                      <p:to>
                                        <p:strVal val="visible"/>
                                      </p:to>
                                    </p:set>
                                    <p:animEffect transition="in" filter="fade">
                                      <p:cBhvr>
                                        <p:cTn id="67" dur="100"/>
                                        <p:tgtEl>
                                          <p:spTgt spid="80"/>
                                        </p:tgtEl>
                                      </p:cBhvr>
                                    </p:animEffect>
                                  </p:childTnLst>
                                </p:cTn>
                              </p:par>
                            </p:childTnLst>
                          </p:cTn>
                        </p:par>
                        <p:par>
                          <p:cTn id="68" fill="hold">
                            <p:stCondLst>
                              <p:cond delay="1600"/>
                            </p:stCondLst>
                            <p:childTnLst>
                              <p:par>
                                <p:cTn id="69" presetID="10" presetClass="entr" presetSubtype="0" fill="hold" grpId="0" nodeType="afterEffect">
                                  <p:stCondLst>
                                    <p:cond delay="0"/>
                                  </p:stCondLst>
                                  <p:childTnLst>
                                    <p:set>
                                      <p:cBhvr>
                                        <p:cTn id="70" dur="1" fill="hold">
                                          <p:stCondLst>
                                            <p:cond delay="0"/>
                                          </p:stCondLst>
                                        </p:cTn>
                                        <p:tgtEl>
                                          <p:spTgt spid="81"/>
                                        </p:tgtEl>
                                        <p:attrNameLst>
                                          <p:attrName>style.visibility</p:attrName>
                                        </p:attrNameLst>
                                      </p:cBhvr>
                                      <p:to>
                                        <p:strVal val="visible"/>
                                      </p:to>
                                    </p:set>
                                    <p:animEffect transition="in" filter="fade">
                                      <p:cBhvr>
                                        <p:cTn id="71" dur="100"/>
                                        <p:tgtEl>
                                          <p:spTgt spid="81"/>
                                        </p:tgtEl>
                                      </p:cBhvr>
                                    </p:animEffect>
                                  </p:childTnLst>
                                </p:cTn>
                              </p:par>
                            </p:childTnLst>
                          </p:cTn>
                        </p:par>
                        <p:par>
                          <p:cTn id="72" fill="hold">
                            <p:stCondLst>
                              <p:cond delay="1700"/>
                            </p:stCondLst>
                            <p:childTnLst>
                              <p:par>
                                <p:cTn id="73" presetID="10" presetClass="entr" presetSubtype="0" fill="hold" grpId="0" nodeType="afterEffect">
                                  <p:stCondLst>
                                    <p:cond delay="0"/>
                                  </p:stCondLst>
                                  <p:childTnLst>
                                    <p:set>
                                      <p:cBhvr>
                                        <p:cTn id="74" dur="1" fill="hold">
                                          <p:stCondLst>
                                            <p:cond delay="0"/>
                                          </p:stCondLst>
                                        </p:cTn>
                                        <p:tgtEl>
                                          <p:spTgt spid="95"/>
                                        </p:tgtEl>
                                        <p:attrNameLst>
                                          <p:attrName>style.visibility</p:attrName>
                                        </p:attrNameLst>
                                      </p:cBhvr>
                                      <p:to>
                                        <p:strVal val="visible"/>
                                      </p:to>
                                    </p:set>
                                    <p:animEffect transition="in" filter="fade">
                                      <p:cBhvr>
                                        <p:cTn id="75" dur="100"/>
                                        <p:tgtEl>
                                          <p:spTgt spid="95"/>
                                        </p:tgtEl>
                                      </p:cBhvr>
                                    </p:animEffect>
                                  </p:childTnLst>
                                </p:cTn>
                              </p:par>
                            </p:childTnLst>
                          </p:cTn>
                        </p:par>
                        <p:par>
                          <p:cTn id="76" fill="hold">
                            <p:stCondLst>
                              <p:cond delay="1800"/>
                            </p:stCondLst>
                            <p:childTnLst>
                              <p:par>
                                <p:cTn id="77" presetID="10" presetClass="entr" presetSubtype="0" fill="hold" grpId="0" nodeType="afterEffect">
                                  <p:stCondLst>
                                    <p:cond delay="0"/>
                                  </p:stCondLst>
                                  <p:childTnLst>
                                    <p:set>
                                      <p:cBhvr>
                                        <p:cTn id="78" dur="1" fill="hold">
                                          <p:stCondLst>
                                            <p:cond delay="0"/>
                                          </p:stCondLst>
                                        </p:cTn>
                                        <p:tgtEl>
                                          <p:spTgt spid="82"/>
                                        </p:tgtEl>
                                        <p:attrNameLst>
                                          <p:attrName>style.visibility</p:attrName>
                                        </p:attrNameLst>
                                      </p:cBhvr>
                                      <p:to>
                                        <p:strVal val="visible"/>
                                      </p:to>
                                    </p:set>
                                    <p:animEffect transition="in" filter="fade">
                                      <p:cBhvr>
                                        <p:cTn id="79" dur="100"/>
                                        <p:tgtEl>
                                          <p:spTgt spid="82"/>
                                        </p:tgtEl>
                                      </p:cBhvr>
                                    </p:animEffect>
                                  </p:childTnLst>
                                </p:cTn>
                              </p:par>
                            </p:childTnLst>
                          </p:cTn>
                        </p:par>
                        <p:par>
                          <p:cTn id="80" fill="hold">
                            <p:stCondLst>
                              <p:cond delay="1900"/>
                            </p:stCondLst>
                            <p:childTnLst>
                              <p:par>
                                <p:cTn id="81" presetID="10" presetClass="entr" presetSubtype="0" fill="hold" grpId="0" nodeType="afterEffect">
                                  <p:stCondLst>
                                    <p:cond delay="0"/>
                                  </p:stCondLst>
                                  <p:childTnLst>
                                    <p:set>
                                      <p:cBhvr>
                                        <p:cTn id="82" dur="1" fill="hold">
                                          <p:stCondLst>
                                            <p:cond delay="0"/>
                                          </p:stCondLst>
                                        </p:cTn>
                                        <p:tgtEl>
                                          <p:spTgt spid="96"/>
                                        </p:tgtEl>
                                        <p:attrNameLst>
                                          <p:attrName>style.visibility</p:attrName>
                                        </p:attrNameLst>
                                      </p:cBhvr>
                                      <p:to>
                                        <p:strVal val="visible"/>
                                      </p:to>
                                    </p:set>
                                    <p:animEffect transition="in" filter="fade">
                                      <p:cBhvr>
                                        <p:cTn id="83" dur="100"/>
                                        <p:tgtEl>
                                          <p:spTgt spid="96"/>
                                        </p:tgtEl>
                                      </p:cBhvr>
                                    </p:animEffect>
                                  </p:childTnLst>
                                </p:cTn>
                              </p:par>
                            </p:childTnLst>
                          </p:cTn>
                        </p:par>
                        <p:par>
                          <p:cTn id="84" fill="hold">
                            <p:stCondLst>
                              <p:cond delay="2000"/>
                            </p:stCondLst>
                            <p:childTnLst>
                              <p:par>
                                <p:cTn id="85" presetID="10" presetClass="entr" presetSubtype="0" fill="hold" grpId="0" nodeType="afterEffect">
                                  <p:stCondLst>
                                    <p:cond delay="0"/>
                                  </p:stCondLst>
                                  <p:childTnLst>
                                    <p:set>
                                      <p:cBhvr>
                                        <p:cTn id="86" dur="1" fill="hold">
                                          <p:stCondLst>
                                            <p:cond delay="0"/>
                                          </p:stCondLst>
                                        </p:cTn>
                                        <p:tgtEl>
                                          <p:spTgt spid="97"/>
                                        </p:tgtEl>
                                        <p:attrNameLst>
                                          <p:attrName>style.visibility</p:attrName>
                                        </p:attrNameLst>
                                      </p:cBhvr>
                                      <p:to>
                                        <p:strVal val="visible"/>
                                      </p:to>
                                    </p:set>
                                    <p:animEffect transition="in" filter="fade">
                                      <p:cBhvr>
                                        <p:cTn id="87" dur="100"/>
                                        <p:tgtEl>
                                          <p:spTgt spid="97"/>
                                        </p:tgtEl>
                                      </p:cBhvr>
                                    </p:animEffect>
                                  </p:childTnLst>
                                </p:cTn>
                              </p:par>
                            </p:childTnLst>
                          </p:cTn>
                        </p:par>
                        <p:par>
                          <p:cTn id="88" fill="hold">
                            <p:stCondLst>
                              <p:cond delay="2100"/>
                            </p:stCondLst>
                            <p:childTnLst>
                              <p:par>
                                <p:cTn id="89" presetID="10" presetClass="entr" presetSubtype="0" fill="hold" grpId="0" nodeType="afterEffect">
                                  <p:stCondLst>
                                    <p:cond delay="0"/>
                                  </p:stCondLst>
                                  <p:childTnLst>
                                    <p:set>
                                      <p:cBhvr>
                                        <p:cTn id="90" dur="1" fill="hold">
                                          <p:stCondLst>
                                            <p:cond delay="0"/>
                                          </p:stCondLst>
                                        </p:cTn>
                                        <p:tgtEl>
                                          <p:spTgt spid="83"/>
                                        </p:tgtEl>
                                        <p:attrNameLst>
                                          <p:attrName>style.visibility</p:attrName>
                                        </p:attrNameLst>
                                      </p:cBhvr>
                                      <p:to>
                                        <p:strVal val="visible"/>
                                      </p:to>
                                    </p:set>
                                    <p:animEffect transition="in" filter="fade">
                                      <p:cBhvr>
                                        <p:cTn id="91" dur="100"/>
                                        <p:tgtEl>
                                          <p:spTgt spid="83"/>
                                        </p:tgtEl>
                                      </p:cBhvr>
                                    </p:animEffect>
                                  </p:childTnLst>
                                </p:cTn>
                              </p:par>
                            </p:childTnLst>
                          </p:cTn>
                        </p:par>
                        <p:par>
                          <p:cTn id="92" fill="hold">
                            <p:stCondLst>
                              <p:cond delay="2200"/>
                            </p:stCondLst>
                            <p:childTnLst>
                              <p:par>
                                <p:cTn id="93" presetID="10" presetClass="entr" presetSubtype="0" fill="hold" grpId="0" nodeType="afterEffect">
                                  <p:stCondLst>
                                    <p:cond delay="0"/>
                                  </p:stCondLst>
                                  <p:childTnLst>
                                    <p:set>
                                      <p:cBhvr>
                                        <p:cTn id="94" dur="1" fill="hold">
                                          <p:stCondLst>
                                            <p:cond delay="0"/>
                                          </p:stCondLst>
                                        </p:cTn>
                                        <p:tgtEl>
                                          <p:spTgt spid="98"/>
                                        </p:tgtEl>
                                        <p:attrNameLst>
                                          <p:attrName>style.visibility</p:attrName>
                                        </p:attrNameLst>
                                      </p:cBhvr>
                                      <p:to>
                                        <p:strVal val="visible"/>
                                      </p:to>
                                    </p:set>
                                    <p:animEffect transition="in" filter="fade">
                                      <p:cBhvr>
                                        <p:cTn id="95" dur="100"/>
                                        <p:tgtEl>
                                          <p:spTgt spid="98"/>
                                        </p:tgtEl>
                                      </p:cBhvr>
                                    </p:animEffect>
                                  </p:childTnLst>
                                </p:cTn>
                              </p:par>
                            </p:childTnLst>
                          </p:cTn>
                        </p:par>
                        <p:par>
                          <p:cTn id="96" fill="hold">
                            <p:stCondLst>
                              <p:cond delay="2300"/>
                            </p:stCondLst>
                            <p:childTnLst>
                              <p:par>
                                <p:cTn id="97" presetID="10" presetClass="entr" presetSubtype="0" fill="hold" grpId="0" nodeType="afterEffect">
                                  <p:stCondLst>
                                    <p:cond delay="0"/>
                                  </p:stCondLst>
                                  <p:childTnLst>
                                    <p:set>
                                      <p:cBhvr>
                                        <p:cTn id="98" dur="1" fill="hold">
                                          <p:stCondLst>
                                            <p:cond delay="0"/>
                                          </p:stCondLst>
                                        </p:cTn>
                                        <p:tgtEl>
                                          <p:spTgt spid="84"/>
                                        </p:tgtEl>
                                        <p:attrNameLst>
                                          <p:attrName>style.visibility</p:attrName>
                                        </p:attrNameLst>
                                      </p:cBhvr>
                                      <p:to>
                                        <p:strVal val="visible"/>
                                      </p:to>
                                    </p:set>
                                    <p:animEffect transition="in" filter="fade">
                                      <p:cBhvr>
                                        <p:cTn id="99" dur="100"/>
                                        <p:tgtEl>
                                          <p:spTgt spid="84"/>
                                        </p:tgtEl>
                                      </p:cBhvr>
                                    </p:animEffect>
                                  </p:childTnLst>
                                </p:cTn>
                              </p:par>
                            </p:childTnLst>
                          </p:cTn>
                        </p:par>
                        <p:par>
                          <p:cTn id="100" fill="hold">
                            <p:stCondLst>
                              <p:cond delay="2400"/>
                            </p:stCondLst>
                            <p:childTnLst>
                              <p:par>
                                <p:cTn id="101" presetID="10" presetClass="entr" presetSubtype="0" fill="hold" grpId="0" nodeType="afterEffect">
                                  <p:stCondLst>
                                    <p:cond delay="0"/>
                                  </p:stCondLst>
                                  <p:childTnLst>
                                    <p:set>
                                      <p:cBhvr>
                                        <p:cTn id="102" dur="1" fill="hold">
                                          <p:stCondLst>
                                            <p:cond delay="0"/>
                                          </p:stCondLst>
                                        </p:cTn>
                                        <p:tgtEl>
                                          <p:spTgt spid="99"/>
                                        </p:tgtEl>
                                        <p:attrNameLst>
                                          <p:attrName>style.visibility</p:attrName>
                                        </p:attrNameLst>
                                      </p:cBhvr>
                                      <p:to>
                                        <p:strVal val="visible"/>
                                      </p:to>
                                    </p:set>
                                    <p:animEffect transition="in" filter="fade">
                                      <p:cBhvr>
                                        <p:cTn id="103" dur="100"/>
                                        <p:tgtEl>
                                          <p:spTgt spid="99"/>
                                        </p:tgtEl>
                                      </p:cBhvr>
                                    </p:animEffect>
                                  </p:childTnLst>
                                </p:cTn>
                              </p:par>
                            </p:childTnLst>
                          </p:cTn>
                        </p:par>
                        <p:par>
                          <p:cTn id="104" fill="hold">
                            <p:stCondLst>
                              <p:cond delay="2500"/>
                            </p:stCondLst>
                            <p:childTnLst>
                              <p:par>
                                <p:cTn id="105" presetID="10" presetClass="entr" presetSubtype="0" fill="hold" grpId="0" nodeType="afterEffect">
                                  <p:stCondLst>
                                    <p:cond delay="0"/>
                                  </p:stCondLst>
                                  <p:childTnLst>
                                    <p:set>
                                      <p:cBhvr>
                                        <p:cTn id="106" dur="1" fill="hold">
                                          <p:stCondLst>
                                            <p:cond delay="0"/>
                                          </p:stCondLst>
                                        </p:cTn>
                                        <p:tgtEl>
                                          <p:spTgt spid="85"/>
                                        </p:tgtEl>
                                        <p:attrNameLst>
                                          <p:attrName>style.visibility</p:attrName>
                                        </p:attrNameLst>
                                      </p:cBhvr>
                                      <p:to>
                                        <p:strVal val="visible"/>
                                      </p:to>
                                    </p:set>
                                    <p:animEffect transition="in" filter="fade">
                                      <p:cBhvr>
                                        <p:cTn id="107" dur="100"/>
                                        <p:tgtEl>
                                          <p:spTgt spid="85"/>
                                        </p:tgtEl>
                                      </p:cBhvr>
                                    </p:animEffect>
                                  </p:childTnLst>
                                </p:cTn>
                              </p:par>
                            </p:childTnLst>
                          </p:cTn>
                        </p:par>
                        <p:par>
                          <p:cTn id="108" fill="hold">
                            <p:stCondLst>
                              <p:cond delay="2600"/>
                            </p:stCondLst>
                            <p:childTnLst>
                              <p:par>
                                <p:cTn id="109" presetID="10" presetClass="entr" presetSubtype="0" fill="hold" grpId="0" nodeType="afterEffect">
                                  <p:stCondLst>
                                    <p:cond delay="0"/>
                                  </p:stCondLst>
                                  <p:childTnLst>
                                    <p:set>
                                      <p:cBhvr>
                                        <p:cTn id="110" dur="1" fill="hold">
                                          <p:stCondLst>
                                            <p:cond delay="0"/>
                                          </p:stCondLst>
                                        </p:cTn>
                                        <p:tgtEl>
                                          <p:spTgt spid="86"/>
                                        </p:tgtEl>
                                        <p:attrNameLst>
                                          <p:attrName>style.visibility</p:attrName>
                                        </p:attrNameLst>
                                      </p:cBhvr>
                                      <p:to>
                                        <p:strVal val="visible"/>
                                      </p:to>
                                    </p:set>
                                    <p:animEffect transition="in" filter="fade">
                                      <p:cBhvr>
                                        <p:cTn id="111" dur="100"/>
                                        <p:tgtEl>
                                          <p:spTgt spid="86"/>
                                        </p:tgtEl>
                                      </p:cBhvr>
                                    </p:animEffect>
                                  </p:childTnLst>
                                </p:cTn>
                              </p:par>
                            </p:childTnLst>
                          </p:cTn>
                        </p:par>
                        <p:par>
                          <p:cTn id="112" fill="hold">
                            <p:stCondLst>
                              <p:cond delay="2700"/>
                            </p:stCondLst>
                            <p:childTnLst>
                              <p:par>
                                <p:cTn id="113" presetID="10" presetClass="entr" presetSubtype="0" fill="hold" grpId="0" nodeType="afterEffect">
                                  <p:stCondLst>
                                    <p:cond delay="0"/>
                                  </p:stCondLst>
                                  <p:childTnLst>
                                    <p:set>
                                      <p:cBhvr>
                                        <p:cTn id="114" dur="1" fill="hold">
                                          <p:stCondLst>
                                            <p:cond delay="0"/>
                                          </p:stCondLst>
                                        </p:cTn>
                                        <p:tgtEl>
                                          <p:spTgt spid="100"/>
                                        </p:tgtEl>
                                        <p:attrNameLst>
                                          <p:attrName>style.visibility</p:attrName>
                                        </p:attrNameLst>
                                      </p:cBhvr>
                                      <p:to>
                                        <p:strVal val="visible"/>
                                      </p:to>
                                    </p:set>
                                    <p:animEffect transition="in" filter="fade">
                                      <p:cBhvr>
                                        <p:cTn id="115" dur="1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9.5|3.6|2.7"/>
</p:tagLst>
</file>

<file path=ppt/tags/tag10.xml><?xml version="1.0" encoding="utf-8"?>
<p:tagLst xmlns:a="http://schemas.openxmlformats.org/drawingml/2006/main" xmlns:r="http://schemas.openxmlformats.org/officeDocument/2006/relationships" xmlns:p="http://schemas.openxmlformats.org/presentationml/2006/main">
  <p:tag name="TIMING" val="|6.4"/>
</p:tagLst>
</file>

<file path=ppt/tags/tag11.xml><?xml version="1.0" encoding="utf-8"?>
<p:tagLst xmlns:a="http://schemas.openxmlformats.org/drawingml/2006/main" xmlns:r="http://schemas.openxmlformats.org/officeDocument/2006/relationships" xmlns:p="http://schemas.openxmlformats.org/presentationml/2006/main">
  <p:tag name="TIMING" val="|1.3|6.4|1.9|3|1.3|10.7|3.7"/>
</p:tagLst>
</file>

<file path=ppt/tags/tag12.xml><?xml version="1.0" encoding="utf-8"?>
<p:tagLst xmlns:a="http://schemas.openxmlformats.org/drawingml/2006/main" xmlns:r="http://schemas.openxmlformats.org/officeDocument/2006/relationships" xmlns:p="http://schemas.openxmlformats.org/presentationml/2006/main">
  <p:tag name="TIMING" val="|4.9|3.6|3.1"/>
</p:tagLst>
</file>

<file path=ppt/tags/tag13.xml><?xml version="1.0" encoding="utf-8"?>
<p:tagLst xmlns:a="http://schemas.openxmlformats.org/drawingml/2006/main" xmlns:r="http://schemas.openxmlformats.org/officeDocument/2006/relationships" xmlns:p="http://schemas.openxmlformats.org/presentationml/2006/main">
  <p:tag name="TIMING" val="|18.9|9.4"/>
</p:tagLst>
</file>

<file path=ppt/tags/tag14.xml><?xml version="1.0" encoding="utf-8"?>
<p:tagLst xmlns:a="http://schemas.openxmlformats.org/drawingml/2006/main" xmlns:r="http://schemas.openxmlformats.org/officeDocument/2006/relationships" xmlns:p="http://schemas.openxmlformats.org/presentationml/2006/main">
  <p:tag name="TIMING" val="|0.6"/>
</p:tagLst>
</file>

<file path=ppt/tags/tag15.xml><?xml version="1.0" encoding="utf-8"?>
<p:tagLst xmlns:a="http://schemas.openxmlformats.org/drawingml/2006/main" xmlns:r="http://schemas.openxmlformats.org/officeDocument/2006/relationships" xmlns:p="http://schemas.openxmlformats.org/presentationml/2006/main">
  <p:tag name="TIMING" val="|3.6|4.2"/>
</p:tagLst>
</file>

<file path=ppt/tags/tag16.xml><?xml version="1.0" encoding="utf-8"?>
<p:tagLst xmlns:a="http://schemas.openxmlformats.org/drawingml/2006/main" xmlns:r="http://schemas.openxmlformats.org/officeDocument/2006/relationships" xmlns:p="http://schemas.openxmlformats.org/presentationml/2006/main">
  <p:tag name="TIMING" val="|3.3|10.5|1.7|3.4"/>
</p:tagLst>
</file>

<file path=ppt/tags/tag17.xml><?xml version="1.0" encoding="utf-8"?>
<p:tagLst xmlns:a="http://schemas.openxmlformats.org/drawingml/2006/main" xmlns:r="http://schemas.openxmlformats.org/officeDocument/2006/relationships" xmlns:p="http://schemas.openxmlformats.org/presentationml/2006/main">
  <p:tag name="TIMING" val="|3|5.6|0.9|0.9|0.5|0.7|0.6|0.7|0.6|1"/>
</p:tagLst>
</file>

<file path=ppt/tags/tag18.xml><?xml version="1.0" encoding="utf-8"?>
<p:tagLst xmlns:a="http://schemas.openxmlformats.org/drawingml/2006/main" xmlns:r="http://schemas.openxmlformats.org/officeDocument/2006/relationships" xmlns:p="http://schemas.openxmlformats.org/presentationml/2006/main">
  <p:tag name="TIMING" val="|3.6|10.5|4.1"/>
</p:tagLst>
</file>

<file path=ppt/tags/tag19.xml><?xml version="1.0" encoding="utf-8"?>
<p:tagLst xmlns:a="http://schemas.openxmlformats.org/drawingml/2006/main" xmlns:r="http://schemas.openxmlformats.org/officeDocument/2006/relationships" xmlns:p="http://schemas.openxmlformats.org/presentationml/2006/main">
  <p:tag name="TIMING" val="|0.9|5.3|4.3|5.9"/>
</p:tagLst>
</file>

<file path=ppt/tags/tag2.xml><?xml version="1.0" encoding="utf-8"?>
<p:tagLst xmlns:a="http://schemas.openxmlformats.org/drawingml/2006/main" xmlns:r="http://schemas.openxmlformats.org/officeDocument/2006/relationships" xmlns:p="http://schemas.openxmlformats.org/presentationml/2006/main">
  <p:tag name="TIMING" val="|3.7|6.8"/>
</p:tagLst>
</file>

<file path=ppt/tags/tag20.xml><?xml version="1.0" encoding="utf-8"?>
<p:tagLst xmlns:a="http://schemas.openxmlformats.org/drawingml/2006/main" xmlns:r="http://schemas.openxmlformats.org/officeDocument/2006/relationships" xmlns:p="http://schemas.openxmlformats.org/presentationml/2006/main">
  <p:tag name="TIMING" val="|0.9|5.3|4.3|5.9"/>
</p:tagLst>
</file>

<file path=ppt/tags/tag21.xml><?xml version="1.0" encoding="utf-8"?>
<p:tagLst xmlns:a="http://schemas.openxmlformats.org/drawingml/2006/main" xmlns:r="http://schemas.openxmlformats.org/officeDocument/2006/relationships" xmlns:p="http://schemas.openxmlformats.org/presentationml/2006/main">
  <p:tag name="TIMING" val="|12.2|9|3|5.3|2.6|7.7|1.1|1.5|2.3"/>
</p:tagLst>
</file>

<file path=ppt/tags/tag22.xml><?xml version="1.0" encoding="utf-8"?>
<p:tagLst xmlns:a="http://schemas.openxmlformats.org/drawingml/2006/main" xmlns:r="http://schemas.openxmlformats.org/officeDocument/2006/relationships" xmlns:p="http://schemas.openxmlformats.org/presentationml/2006/main">
  <p:tag name="TIMING" val="|5.8|0.6|4.8|5.8|4.1"/>
</p:tagLst>
</file>

<file path=ppt/tags/tag23.xml><?xml version="1.0" encoding="utf-8"?>
<p:tagLst xmlns:a="http://schemas.openxmlformats.org/drawingml/2006/main" xmlns:r="http://schemas.openxmlformats.org/officeDocument/2006/relationships" xmlns:p="http://schemas.openxmlformats.org/presentationml/2006/main">
  <p:tag name="TIMING" val="|5.8|5.9|4.1"/>
</p:tagLst>
</file>

<file path=ppt/tags/tag24.xml><?xml version="1.0" encoding="utf-8"?>
<p:tagLst xmlns:a="http://schemas.openxmlformats.org/drawingml/2006/main" xmlns:r="http://schemas.openxmlformats.org/officeDocument/2006/relationships" xmlns:p="http://schemas.openxmlformats.org/presentationml/2006/main">
  <p:tag name="TIMING" val="|1.7"/>
</p:tagLst>
</file>

<file path=ppt/tags/tag25.xml><?xml version="1.0" encoding="utf-8"?>
<p:tagLst xmlns:a="http://schemas.openxmlformats.org/drawingml/2006/main" xmlns:r="http://schemas.openxmlformats.org/officeDocument/2006/relationships" xmlns:p="http://schemas.openxmlformats.org/presentationml/2006/main">
  <p:tag name="TIMING" val="|6.1"/>
</p:tagLst>
</file>

<file path=ppt/tags/tag26.xml><?xml version="1.0" encoding="utf-8"?>
<p:tagLst xmlns:a="http://schemas.openxmlformats.org/drawingml/2006/main" xmlns:r="http://schemas.openxmlformats.org/officeDocument/2006/relationships" xmlns:p="http://schemas.openxmlformats.org/presentationml/2006/main">
  <p:tag name="TIMING" val="|2|3.4|14.3"/>
</p:tagLst>
</file>

<file path=ppt/tags/tag27.xml><?xml version="1.0" encoding="utf-8"?>
<p:tagLst xmlns:a="http://schemas.openxmlformats.org/drawingml/2006/main" xmlns:r="http://schemas.openxmlformats.org/officeDocument/2006/relationships" xmlns:p="http://schemas.openxmlformats.org/presentationml/2006/main">
  <p:tag name="TIMING" val="|1.9"/>
</p:tagLst>
</file>

<file path=ppt/tags/tag28.xml><?xml version="1.0" encoding="utf-8"?>
<p:tagLst xmlns:a="http://schemas.openxmlformats.org/drawingml/2006/main" xmlns:r="http://schemas.openxmlformats.org/officeDocument/2006/relationships" xmlns:p="http://schemas.openxmlformats.org/presentationml/2006/main">
  <p:tag name="TIMING" val="|1.2"/>
</p:tagLst>
</file>

<file path=ppt/tags/tag29.xml><?xml version="1.0" encoding="utf-8"?>
<p:tagLst xmlns:a="http://schemas.openxmlformats.org/drawingml/2006/main" xmlns:r="http://schemas.openxmlformats.org/officeDocument/2006/relationships" xmlns:p="http://schemas.openxmlformats.org/presentationml/2006/main">
  <p:tag name="TIMING" val="|3.8|9|9.4"/>
</p:tagLst>
</file>

<file path=ppt/tags/tag3.xml><?xml version="1.0" encoding="utf-8"?>
<p:tagLst xmlns:a="http://schemas.openxmlformats.org/drawingml/2006/main" xmlns:r="http://schemas.openxmlformats.org/officeDocument/2006/relationships" xmlns:p="http://schemas.openxmlformats.org/presentationml/2006/main">
  <p:tag name="TIMING" val="|1.9|2.7|4|4.5|3.7|5.2|1.6"/>
</p:tagLst>
</file>

<file path=ppt/tags/tag30.xml><?xml version="1.0" encoding="utf-8"?>
<p:tagLst xmlns:a="http://schemas.openxmlformats.org/drawingml/2006/main" xmlns:r="http://schemas.openxmlformats.org/officeDocument/2006/relationships" xmlns:p="http://schemas.openxmlformats.org/presentationml/2006/main">
  <p:tag name="TIMING" val="|8.6"/>
</p:tagLst>
</file>

<file path=ppt/tags/tag31.xml><?xml version="1.0" encoding="utf-8"?>
<p:tagLst xmlns:a="http://schemas.openxmlformats.org/drawingml/2006/main" xmlns:r="http://schemas.openxmlformats.org/officeDocument/2006/relationships" xmlns:p="http://schemas.openxmlformats.org/presentationml/2006/main">
  <p:tag name="TIMING" val="|6|1"/>
</p:tagLst>
</file>

<file path=ppt/tags/tag32.xml><?xml version="1.0" encoding="utf-8"?>
<p:tagLst xmlns:a="http://schemas.openxmlformats.org/drawingml/2006/main" xmlns:r="http://schemas.openxmlformats.org/officeDocument/2006/relationships" xmlns:p="http://schemas.openxmlformats.org/presentationml/2006/main">
  <p:tag name="TIMING" val="|3|8.1"/>
</p:tagLst>
</file>

<file path=ppt/tags/tag33.xml><?xml version="1.0" encoding="utf-8"?>
<p:tagLst xmlns:a="http://schemas.openxmlformats.org/drawingml/2006/main" xmlns:r="http://schemas.openxmlformats.org/officeDocument/2006/relationships" xmlns:p="http://schemas.openxmlformats.org/presentationml/2006/main">
  <p:tag name="TIMING" val="|5.2"/>
</p:tagLst>
</file>

<file path=ppt/tags/tag34.xml><?xml version="1.0" encoding="utf-8"?>
<p:tagLst xmlns:a="http://schemas.openxmlformats.org/drawingml/2006/main" xmlns:r="http://schemas.openxmlformats.org/officeDocument/2006/relationships" xmlns:p="http://schemas.openxmlformats.org/presentationml/2006/main">
  <p:tag name="TIMING" val="|2.8|1.4"/>
</p:tagLst>
</file>

<file path=ppt/tags/tag35.xml><?xml version="1.0" encoding="utf-8"?>
<p:tagLst xmlns:a="http://schemas.openxmlformats.org/drawingml/2006/main" xmlns:r="http://schemas.openxmlformats.org/officeDocument/2006/relationships" xmlns:p="http://schemas.openxmlformats.org/presentationml/2006/main">
  <p:tag name="TIMING" val="|7.1"/>
</p:tagLst>
</file>

<file path=ppt/tags/tag36.xml><?xml version="1.0" encoding="utf-8"?>
<p:tagLst xmlns:a="http://schemas.openxmlformats.org/drawingml/2006/main" xmlns:r="http://schemas.openxmlformats.org/officeDocument/2006/relationships" xmlns:p="http://schemas.openxmlformats.org/presentationml/2006/main">
  <p:tag name="TIMING" val="|9.1"/>
</p:tagLst>
</file>

<file path=ppt/tags/tag37.xml><?xml version="1.0" encoding="utf-8"?>
<p:tagLst xmlns:a="http://schemas.openxmlformats.org/drawingml/2006/main" xmlns:r="http://schemas.openxmlformats.org/officeDocument/2006/relationships" xmlns:p="http://schemas.openxmlformats.org/presentationml/2006/main">
  <p:tag name="TIMING" val="|12.9|2.6|3.4"/>
</p:tagLst>
</file>

<file path=ppt/tags/tag38.xml><?xml version="1.0" encoding="utf-8"?>
<p:tagLst xmlns:a="http://schemas.openxmlformats.org/drawingml/2006/main" xmlns:r="http://schemas.openxmlformats.org/officeDocument/2006/relationships" xmlns:p="http://schemas.openxmlformats.org/presentationml/2006/main">
  <p:tag name="TIMING" val="|7.1|7.1|3.3|2.2"/>
</p:tagLst>
</file>

<file path=ppt/tags/tag39.xml><?xml version="1.0" encoding="utf-8"?>
<p:tagLst xmlns:a="http://schemas.openxmlformats.org/drawingml/2006/main" xmlns:r="http://schemas.openxmlformats.org/officeDocument/2006/relationships" xmlns:p="http://schemas.openxmlformats.org/presentationml/2006/main">
  <p:tag name="TIMING" val="|1.4"/>
</p:tagLst>
</file>

<file path=ppt/tags/tag4.xml><?xml version="1.0" encoding="utf-8"?>
<p:tagLst xmlns:a="http://schemas.openxmlformats.org/drawingml/2006/main" xmlns:r="http://schemas.openxmlformats.org/officeDocument/2006/relationships" xmlns:p="http://schemas.openxmlformats.org/presentationml/2006/main">
  <p:tag name="TIMING" val="|1.9|2.7|4|4.5|3.7|5.2|1.6"/>
</p:tagLst>
</file>

<file path=ppt/tags/tag40.xml><?xml version="1.0" encoding="utf-8"?>
<p:tagLst xmlns:a="http://schemas.openxmlformats.org/drawingml/2006/main" xmlns:r="http://schemas.openxmlformats.org/officeDocument/2006/relationships" xmlns:p="http://schemas.openxmlformats.org/presentationml/2006/main">
  <p:tag name="TIMING" val="|5.4"/>
</p:tagLst>
</file>

<file path=ppt/tags/tag41.xml><?xml version="1.0" encoding="utf-8"?>
<p:tagLst xmlns:a="http://schemas.openxmlformats.org/drawingml/2006/main" xmlns:r="http://schemas.openxmlformats.org/officeDocument/2006/relationships" xmlns:p="http://schemas.openxmlformats.org/presentationml/2006/main">
  <p:tag name="TIMING" val="|3.5|1|1.1"/>
</p:tagLst>
</file>

<file path=ppt/tags/tag42.xml><?xml version="1.0" encoding="utf-8"?>
<p:tagLst xmlns:a="http://schemas.openxmlformats.org/drawingml/2006/main" xmlns:r="http://schemas.openxmlformats.org/officeDocument/2006/relationships" xmlns:p="http://schemas.openxmlformats.org/presentationml/2006/main">
  <p:tag name="TIMING" val="|11"/>
</p:tagLst>
</file>

<file path=ppt/tags/tag43.xml><?xml version="1.0" encoding="utf-8"?>
<p:tagLst xmlns:a="http://schemas.openxmlformats.org/drawingml/2006/main" xmlns:r="http://schemas.openxmlformats.org/officeDocument/2006/relationships" xmlns:p="http://schemas.openxmlformats.org/presentationml/2006/main">
  <p:tag name="TIMING" val="|17.1|5.6|1.6|10.6|8.3|2.4|3.2"/>
</p:tagLst>
</file>

<file path=ppt/tags/tag44.xml><?xml version="1.0" encoding="utf-8"?>
<p:tagLst xmlns:a="http://schemas.openxmlformats.org/drawingml/2006/main" xmlns:r="http://schemas.openxmlformats.org/officeDocument/2006/relationships" xmlns:p="http://schemas.openxmlformats.org/presentationml/2006/main">
  <p:tag name="TIMING" val="|1.2|9|10.6"/>
</p:tagLst>
</file>

<file path=ppt/tags/tag45.xml><?xml version="1.0" encoding="utf-8"?>
<p:tagLst xmlns:a="http://schemas.openxmlformats.org/drawingml/2006/main" xmlns:r="http://schemas.openxmlformats.org/officeDocument/2006/relationships" xmlns:p="http://schemas.openxmlformats.org/presentationml/2006/main">
  <p:tag name="TIMING" val="|20.8|4.3|2.2|1.8|1.8|1.5"/>
</p:tagLst>
</file>

<file path=ppt/tags/tag46.xml><?xml version="1.0" encoding="utf-8"?>
<p:tagLst xmlns:a="http://schemas.openxmlformats.org/drawingml/2006/main" xmlns:r="http://schemas.openxmlformats.org/officeDocument/2006/relationships" xmlns:p="http://schemas.openxmlformats.org/presentationml/2006/main">
  <p:tag name="TIMING" val="|7.8|11.2|6.7|4.7|4.6"/>
</p:tagLst>
</file>

<file path=ppt/tags/tag47.xml><?xml version="1.0" encoding="utf-8"?>
<p:tagLst xmlns:a="http://schemas.openxmlformats.org/drawingml/2006/main" xmlns:r="http://schemas.openxmlformats.org/officeDocument/2006/relationships" xmlns:p="http://schemas.openxmlformats.org/presentationml/2006/main">
  <p:tag name="TIMING" val="|7.6|1.8"/>
</p:tagLst>
</file>

<file path=ppt/tags/tag48.xml><?xml version="1.0" encoding="utf-8"?>
<p:tagLst xmlns:a="http://schemas.openxmlformats.org/drawingml/2006/main" xmlns:r="http://schemas.openxmlformats.org/officeDocument/2006/relationships" xmlns:p="http://schemas.openxmlformats.org/presentationml/2006/main">
  <p:tag name="TIMING" val="|6.6"/>
</p:tagLst>
</file>

<file path=ppt/tags/tag49.xml><?xml version="1.0" encoding="utf-8"?>
<p:tagLst xmlns:a="http://schemas.openxmlformats.org/drawingml/2006/main" xmlns:r="http://schemas.openxmlformats.org/officeDocument/2006/relationships" xmlns:p="http://schemas.openxmlformats.org/presentationml/2006/main">
  <p:tag name="TIMING" val="|8|3.2|6.2|1.3"/>
</p:tagLst>
</file>

<file path=ppt/tags/tag5.xml><?xml version="1.0" encoding="utf-8"?>
<p:tagLst xmlns:a="http://schemas.openxmlformats.org/drawingml/2006/main" xmlns:r="http://schemas.openxmlformats.org/officeDocument/2006/relationships" xmlns:p="http://schemas.openxmlformats.org/presentationml/2006/main">
  <p:tag name="TIMING" val="|1.9|2.7|4|4.5|3.7|5.2|1.6"/>
</p:tagLst>
</file>

<file path=ppt/tags/tag50.xml><?xml version="1.0" encoding="utf-8"?>
<p:tagLst xmlns:a="http://schemas.openxmlformats.org/drawingml/2006/main" xmlns:r="http://schemas.openxmlformats.org/officeDocument/2006/relationships" xmlns:p="http://schemas.openxmlformats.org/presentationml/2006/main">
  <p:tag name="TIMING" val="|3.1|15.6"/>
</p:tagLst>
</file>

<file path=ppt/tags/tag6.xml><?xml version="1.0" encoding="utf-8"?>
<p:tagLst xmlns:a="http://schemas.openxmlformats.org/drawingml/2006/main" xmlns:r="http://schemas.openxmlformats.org/officeDocument/2006/relationships" xmlns:p="http://schemas.openxmlformats.org/presentationml/2006/main">
  <p:tag name="TIMING" val="|0.9"/>
</p:tagLst>
</file>

<file path=ppt/tags/tag7.xml><?xml version="1.0" encoding="utf-8"?>
<p:tagLst xmlns:a="http://schemas.openxmlformats.org/drawingml/2006/main" xmlns:r="http://schemas.openxmlformats.org/officeDocument/2006/relationships" xmlns:p="http://schemas.openxmlformats.org/presentationml/2006/main">
  <p:tag name="TIMING" val="|3.8"/>
</p:tagLst>
</file>

<file path=ppt/tags/tag8.xml><?xml version="1.0" encoding="utf-8"?>
<p:tagLst xmlns:a="http://schemas.openxmlformats.org/drawingml/2006/main" xmlns:r="http://schemas.openxmlformats.org/officeDocument/2006/relationships" xmlns:p="http://schemas.openxmlformats.org/presentationml/2006/main">
  <p:tag name="TIMING" val="|4.1"/>
</p:tagLst>
</file>

<file path=ppt/tags/tag9.xml><?xml version="1.0" encoding="utf-8"?>
<p:tagLst xmlns:a="http://schemas.openxmlformats.org/drawingml/2006/main" xmlns:r="http://schemas.openxmlformats.org/officeDocument/2006/relationships" xmlns:p="http://schemas.openxmlformats.org/presentationml/2006/main">
  <p:tag name="TIMING" val="|0.9|3.9"/>
</p:tagLst>
</file>

<file path=ppt/theme/theme1.xml><?xml version="1.0" encoding="utf-8"?>
<a:theme xmlns:a="http://schemas.openxmlformats.org/drawingml/2006/main" name="S15">
  <a:themeElements>
    <a:clrScheme name="SIGGRAPH 2015">
      <a:dk1>
        <a:srgbClr val="4C75A5"/>
      </a:dk1>
      <a:lt1>
        <a:srgbClr val="FFFFFF"/>
      </a:lt1>
      <a:dk2>
        <a:srgbClr val="4C75A5"/>
      </a:dk2>
      <a:lt2>
        <a:srgbClr val="FFFFFF"/>
      </a:lt2>
      <a:accent1>
        <a:srgbClr val="A0B3D8"/>
      </a:accent1>
      <a:accent2>
        <a:srgbClr val="CDDB1C"/>
      </a:accent2>
      <a:accent3>
        <a:srgbClr val="950026"/>
      </a:accent3>
      <a:accent4>
        <a:srgbClr val="F6A168"/>
      </a:accent4>
      <a:accent5>
        <a:srgbClr val="E30078"/>
      </a:accent5>
      <a:accent6>
        <a:srgbClr val="380E2C"/>
      </a:accent6>
      <a:hlink>
        <a:srgbClr val="380E2C"/>
      </a:hlink>
      <a:folHlink>
        <a:srgbClr val="A0B3C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IGGRAPH 2015">
    <a:dk1>
      <a:srgbClr val="4C75A5"/>
    </a:dk1>
    <a:lt1>
      <a:srgbClr val="FFFFFF"/>
    </a:lt1>
    <a:dk2>
      <a:srgbClr val="4C75A5"/>
    </a:dk2>
    <a:lt2>
      <a:srgbClr val="FFFFFF"/>
    </a:lt2>
    <a:accent1>
      <a:srgbClr val="A0B3D8"/>
    </a:accent1>
    <a:accent2>
      <a:srgbClr val="CDDB1C"/>
    </a:accent2>
    <a:accent3>
      <a:srgbClr val="950026"/>
    </a:accent3>
    <a:accent4>
      <a:srgbClr val="F6A168"/>
    </a:accent4>
    <a:accent5>
      <a:srgbClr val="E30078"/>
    </a:accent5>
    <a:accent6>
      <a:srgbClr val="380E2C"/>
    </a:accent6>
    <a:hlink>
      <a:srgbClr val="380E2C"/>
    </a:hlink>
    <a:folHlink>
      <a:srgbClr val="A0B3CE"/>
    </a:folHlink>
  </a:clrScheme>
</a:themeOverride>
</file>

<file path=ppt/theme/themeOverride2.xml><?xml version="1.0" encoding="utf-8"?>
<a:themeOverride xmlns:a="http://schemas.openxmlformats.org/drawingml/2006/main">
  <a:clrScheme name="SIGGRAPH 2015">
    <a:dk1>
      <a:srgbClr val="4C75A5"/>
    </a:dk1>
    <a:lt1>
      <a:srgbClr val="FFFFFF"/>
    </a:lt1>
    <a:dk2>
      <a:srgbClr val="4C75A5"/>
    </a:dk2>
    <a:lt2>
      <a:srgbClr val="FFFFFF"/>
    </a:lt2>
    <a:accent1>
      <a:srgbClr val="A0B3D8"/>
    </a:accent1>
    <a:accent2>
      <a:srgbClr val="CDDB1C"/>
    </a:accent2>
    <a:accent3>
      <a:srgbClr val="950026"/>
    </a:accent3>
    <a:accent4>
      <a:srgbClr val="F6A168"/>
    </a:accent4>
    <a:accent5>
      <a:srgbClr val="E30078"/>
    </a:accent5>
    <a:accent6>
      <a:srgbClr val="380E2C"/>
    </a:accent6>
    <a:hlink>
      <a:srgbClr val="380E2C"/>
    </a:hlink>
    <a:folHlink>
      <a:srgbClr val="A0B3CE"/>
    </a:folHlink>
  </a:clrScheme>
</a:themeOverride>
</file>

<file path=ppt/theme/themeOverride3.xml><?xml version="1.0" encoding="utf-8"?>
<a:themeOverride xmlns:a="http://schemas.openxmlformats.org/drawingml/2006/main">
  <a:clrScheme name="SIGGRAPH 2015">
    <a:dk1>
      <a:srgbClr val="4C75A5"/>
    </a:dk1>
    <a:lt1>
      <a:srgbClr val="FFFFFF"/>
    </a:lt1>
    <a:dk2>
      <a:srgbClr val="4C75A5"/>
    </a:dk2>
    <a:lt2>
      <a:srgbClr val="FFFFFF"/>
    </a:lt2>
    <a:accent1>
      <a:srgbClr val="A0B3D8"/>
    </a:accent1>
    <a:accent2>
      <a:srgbClr val="CDDB1C"/>
    </a:accent2>
    <a:accent3>
      <a:srgbClr val="950026"/>
    </a:accent3>
    <a:accent4>
      <a:srgbClr val="F6A168"/>
    </a:accent4>
    <a:accent5>
      <a:srgbClr val="E30078"/>
    </a:accent5>
    <a:accent6>
      <a:srgbClr val="380E2C"/>
    </a:accent6>
    <a:hlink>
      <a:srgbClr val="380E2C"/>
    </a:hlink>
    <a:folHlink>
      <a:srgbClr val="A0B3CE"/>
    </a:folHlink>
  </a:clrScheme>
</a:themeOverride>
</file>

<file path=ppt/theme/themeOverride4.xml><?xml version="1.0" encoding="utf-8"?>
<a:themeOverride xmlns:a="http://schemas.openxmlformats.org/drawingml/2006/main">
  <a:clrScheme name="SIGGRAPH 2015">
    <a:dk1>
      <a:srgbClr val="4C75A5"/>
    </a:dk1>
    <a:lt1>
      <a:srgbClr val="FFFFFF"/>
    </a:lt1>
    <a:dk2>
      <a:srgbClr val="4C75A5"/>
    </a:dk2>
    <a:lt2>
      <a:srgbClr val="FFFFFF"/>
    </a:lt2>
    <a:accent1>
      <a:srgbClr val="A0B3D8"/>
    </a:accent1>
    <a:accent2>
      <a:srgbClr val="CDDB1C"/>
    </a:accent2>
    <a:accent3>
      <a:srgbClr val="950026"/>
    </a:accent3>
    <a:accent4>
      <a:srgbClr val="F6A168"/>
    </a:accent4>
    <a:accent5>
      <a:srgbClr val="E30078"/>
    </a:accent5>
    <a:accent6>
      <a:srgbClr val="380E2C"/>
    </a:accent6>
    <a:hlink>
      <a:srgbClr val="380E2C"/>
    </a:hlink>
    <a:folHlink>
      <a:srgbClr val="A0B3CE"/>
    </a:folHlink>
  </a:clrScheme>
</a:themeOverride>
</file>

<file path=ppt/theme/themeOverride5.xml><?xml version="1.0" encoding="utf-8"?>
<a:themeOverride xmlns:a="http://schemas.openxmlformats.org/drawingml/2006/main">
  <a:clrScheme name="SIGGRAPH 2015">
    <a:dk1>
      <a:srgbClr val="4C75A5"/>
    </a:dk1>
    <a:lt1>
      <a:srgbClr val="FFFFFF"/>
    </a:lt1>
    <a:dk2>
      <a:srgbClr val="4C75A5"/>
    </a:dk2>
    <a:lt2>
      <a:srgbClr val="FFFFFF"/>
    </a:lt2>
    <a:accent1>
      <a:srgbClr val="A0B3D8"/>
    </a:accent1>
    <a:accent2>
      <a:srgbClr val="CDDB1C"/>
    </a:accent2>
    <a:accent3>
      <a:srgbClr val="950026"/>
    </a:accent3>
    <a:accent4>
      <a:srgbClr val="F6A168"/>
    </a:accent4>
    <a:accent5>
      <a:srgbClr val="E30078"/>
    </a:accent5>
    <a:accent6>
      <a:srgbClr val="380E2C"/>
    </a:accent6>
    <a:hlink>
      <a:srgbClr val="380E2C"/>
    </a:hlink>
    <a:folHlink>
      <a:srgbClr val="A0B3CE"/>
    </a:folHlink>
  </a:clrScheme>
</a:themeOverride>
</file>

<file path=docProps/app.xml><?xml version="1.0" encoding="utf-8"?>
<Properties xmlns="http://schemas.openxmlformats.org/officeDocument/2006/extended-properties" xmlns:vt="http://schemas.openxmlformats.org/officeDocument/2006/docPropsVTypes">
  <Template/>
  <TotalTime>60352</TotalTime>
  <Words>4274</Words>
  <Application>Microsoft Office PowerPoint</Application>
  <PresentationFormat>On-screen Show (16:9)</PresentationFormat>
  <Paragraphs>813</Paragraphs>
  <Slides>79</Slides>
  <Notes>79</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79</vt:i4>
      </vt:variant>
    </vt:vector>
  </HeadingPairs>
  <TitlesOfParts>
    <vt:vector size="85" baseType="lpstr">
      <vt:lpstr>ＭＳ Ｐゴシック</vt:lpstr>
      <vt:lpstr>Arial</vt:lpstr>
      <vt:lpstr>Calibri</vt:lpstr>
      <vt:lpstr>Cambria Math</vt:lpstr>
      <vt:lpstr>Wingdings</vt:lpstr>
      <vt:lpstr>S15</vt:lpstr>
      <vt:lpstr>PowerPoint Presentation</vt:lpstr>
      <vt:lpstr>    Gradient-Domain Path Tracing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That’s it!</vt:lpstr>
      <vt:lpstr>PowerPoint Presentation</vt:lpstr>
      <vt:lpstr>PowerPoint Presentation</vt:lpstr>
      <vt:lpstr>PowerPoint Presentation</vt:lpstr>
      <vt:lpstr>PowerPoint Presentation</vt:lpstr>
      <vt:lpstr>PowerPoint Presentation</vt:lpstr>
      <vt:lpstr>PowerPoint Presentation</vt:lpstr>
      <vt:lpstr>Error vs. Time (Sponza)</vt:lpstr>
      <vt:lpstr>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Analysis</vt:lpstr>
      <vt:lpstr>PowerPoint Presentation</vt:lpstr>
      <vt:lpstr>PowerPoint Presentation</vt:lpstr>
      <vt:lpstr>PowerPoint Presentation</vt:lpstr>
      <vt:lpstr>PowerPoint Presentation</vt:lpstr>
      <vt:lpstr>PowerPoint Presentation</vt:lpstr>
      <vt:lpstr>Analysis</vt:lpstr>
      <vt:lpstr>PowerPoint Presentation</vt:lpstr>
      <vt:lpstr>PowerPoint Presentation</vt:lpstr>
      <vt:lpstr>PowerPoint Presentation</vt:lpstr>
      <vt:lpstr>PowerPoint Presentation</vt:lpstr>
      <vt:lpstr>PowerPoint Presentation</vt:lpstr>
      <vt:lpstr>PowerPoint Presentation</vt:lpstr>
      <vt:lpstr>Analysis Conclusions</vt:lpstr>
      <vt:lpstr>Results</vt:lpstr>
      <vt:lpstr>PowerPoint Presentation</vt:lpstr>
      <vt:lpstr>PowerPoint Presentation</vt:lpstr>
      <vt:lpstr>PowerPoint Presentation</vt:lpstr>
      <vt:lpstr>PowerPoint Presentation</vt:lpstr>
      <vt:lpstr>PowerPoint Presentation</vt:lpstr>
      <vt:lpstr>PowerPoint Presentation</vt:lpstr>
      <vt:lpstr>Error vs. Time (Bathroom)</vt:lpstr>
      <vt:lpstr>PowerPoint Presentation</vt:lpstr>
      <vt:lpstr>PowerPoint Presentation</vt:lpstr>
      <vt:lpstr>PowerPoint Presentation</vt:lpstr>
      <vt:lpstr>PowerPoint Presentation</vt:lpstr>
      <vt:lpstr>PowerPoint Presentation</vt:lpstr>
      <vt:lpstr>conclusion</vt:lpstr>
      <vt:lpstr>Conclusion</vt:lpstr>
      <vt:lpstr>Future Work</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Todd Szymanski</dc:creator>
  <cp:lastModifiedBy>presentation</cp:lastModifiedBy>
  <cp:revision>1035</cp:revision>
  <dcterms:created xsi:type="dcterms:W3CDTF">2015-04-06T16:08:20Z</dcterms:created>
  <dcterms:modified xsi:type="dcterms:W3CDTF">2015-08-15T09:24:02Z</dcterms:modified>
</cp:coreProperties>
</file>